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4"/>
  </p:notesMasterIdLst>
  <p:sldIdLst>
    <p:sldId id="256" r:id="rId2"/>
    <p:sldId id="537" r:id="rId3"/>
    <p:sldId id="550" r:id="rId4"/>
    <p:sldId id="258" r:id="rId5"/>
    <p:sldId id="259" r:id="rId6"/>
    <p:sldId id="261" r:id="rId7"/>
    <p:sldId id="262" r:id="rId8"/>
    <p:sldId id="264" r:id="rId9"/>
    <p:sldId id="266" r:id="rId10"/>
    <p:sldId id="265" r:id="rId11"/>
    <p:sldId id="268" r:id="rId12"/>
    <p:sldId id="269" r:id="rId13"/>
    <p:sldId id="270" r:id="rId14"/>
    <p:sldId id="286" r:id="rId15"/>
    <p:sldId id="287" r:id="rId16"/>
    <p:sldId id="288" r:id="rId17"/>
    <p:sldId id="274" r:id="rId18"/>
    <p:sldId id="299" r:id="rId19"/>
    <p:sldId id="300" r:id="rId20"/>
    <p:sldId id="301" r:id="rId21"/>
    <p:sldId id="272" r:id="rId22"/>
    <p:sldId id="303" r:id="rId23"/>
    <p:sldId id="304" r:id="rId24"/>
    <p:sldId id="273" r:id="rId25"/>
    <p:sldId id="290" r:id="rId26"/>
    <p:sldId id="271" r:id="rId27"/>
    <p:sldId id="298" r:id="rId28"/>
    <p:sldId id="276" r:id="rId29"/>
    <p:sldId id="277" r:id="rId30"/>
    <p:sldId id="305" r:id="rId31"/>
    <p:sldId id="278" r:id="rId32"/>
    <p:sldId id="306" r:id="rId33"/>
    <p:sldId id="279" r:id="rId34"/>
    <p:sldId id="307" r:id="rId35"/>
    <p:sldId id="275" r:id="rId36"/>
    <p:sldId id="295" r:id="rId37"/>
    <p:sldId id="267" r:id="rId38"/>
    <p:sldId id="280" r:id="rId39"/>
    <p:sldId id="291" r:id="rId40"/>
    <p:sldId id="292" r:id="rId41"/>
    <p:sldId id="293" r:id="rId42"/>
    <p:sldId id="294" r:id="rId43"/>
    <p:sldId id="297" r:id="rId44"/>
    <p:sldId id="281" r:id="rId45"/>
    <p:sldId id="282" r:id="rId46"/>
    <p:sldId id="319" r:id="rId47"/>
    <p:sldId id="320" r:id="rId48"/>
    <p:sldId id="316" r:id="rId49"/>
    <p:sldId id="317" r:id="rId50"/>
    <p:sldId id="310" r:id="rId51"/>
    <p:sldId id="321" r:id="rId52"/>
    <p:sldId id="318" r:id="rId53"/>
    <p:sldId id="284" r:id="rId54"/>
    <p:sldId id="322" r:id="rId55"/>
    <p:sldId id="323" r:id="rId56"/>
    <p:sldId id="324" r:id="rId57"/>
    <p:sldId id="325" r:id="rId58"/>
    <p:sldId id="302" r:id="rId59"/>
    <p:sldId id="326" r:id="rId60"/>
    <p:sldId id="327" r:id="rId61"/>
    <p:sldId id="328" r:id="rId62"/>
    <p:sldId id="329" r:id="rId63"/>
    <p:sldId id="308" r:id="rId64"/>
    <p:sldId id="354" r:id="rId65"/>
    <p:sldId id="356" r:id="rId66"/>
    <p:sldId id="363" r:id="rId67"/>
    <p:sldId id="338" r:id="rId68"/>
    <p:sldId id="364" r:id="rId69"/>
    <p:sldId id="339" r:id="rId70"/>
    <p:sldId id="340" r:id="rId71"/>
    <p:sldId id="341" r:id="rId72"/>
    <p:sldId id="342" r:id="rId73"/>
    <p:sldId id="330" r:id="rId74"/>
    <p:sldId id="331" r:id="rId75"/>
    <p:sldId id="332" r:id="rId76"/>
    <p:sldId id="333" r:id="rId77"/>
    <p:sldId id="309" r:id="rId78"/>
    <p:sldId id="313" r:id="rId79"/>
    <p:sldId id="314" r:id="rId80"/>
    <p:sldId id="315" r:id="rId81"/>
    <p:sldId id="334" r:id="rId82"/>
    <p:sldId id="335" r:id="rId83"/>
    <p:sldId id="539" r:id="rId84"/>
    <p:sldId id="540" r:id="rId85"/>
    <p:sldId id="541" r:id="rId86"/>
    <p:sldId id="543" r:id="rId87"/>
    <p:sldId id="542" r:id="rId88"/>
    <p:sldId id="544" r:id="rId89"/>
    <p:sldId id="545" r:id="rId90"/>
    <p:sldId id="546" r:id="rId91"/>
    <p:sldId id="547" r:id="rId92"/>
    <p:sldId id="548" r:id="rId93"/>
    <p:sldId id="549" r:id="rId94"/>
    <p:sldId id="425" r:id="rId95"/>
    <p:sldId id="433" r:id="rId96"/>
    <p:sldId id="434" r:id="rId97"/>
    <p:sldId id="443" r:id="rId98"/>
    <p:sldId id="435" r:id="rId99"/>
    <p:sldId id="385" r:id="rId100"/>
    <p:sldId id="387" r:id="rId101"/>
    <p:sldId id="388" r:id="rId102"/>
    <p:sldId id="336" r:id="rId103"/>
    <p:sldId id="337" r:id="rId104"/>
    <p:sldId id="311" r:id="rId105"/>
    <p:sldId id="357" r:id="rId106"/>
    <p:sldId id="358" r:id="rId107"/>
    <p:sldId id="359" r:id="rId108"/>
    <p:sldId id="360" r:id="rId109"/>
    <p:sldId id="361" r:id="rId110"/>
    <p:sldId id="362" r:id="rId111"/>
    <p:sldId id="343" r:id="rId112"/>
    <p:sldId id="349" r:id="rId113"/>
    <p:sldId id="347" r:id="rId114"/>
    <p:sldId id="344" r:id="rId115"/>
    <p:sldId id="365" r:id="rId116"/>
    <p:sldId id="345" r:id="rId117"/>
    <p:sldId id="346" r:id="rId118"/>
    <p:sldId id="348" r:id="rId119"/>
    <p:sldId id="366" r:id="rId120"/>
    <p:sldId id="367" r:id="rId121"/>
    <p:sldId id="368" r:id="rId122"/>
    <p:sldId id="350" r:id="rId123"/>
    <p:sldId id="351" r:id="rId124"/>
    <p:sldId id="369" r:id="rId125"/>
    <p:sldId id="352" r:id="rId126"/>
    <p:sldId id="377" r:id="rId127"/>
    <p:sldId id="374" r:id="rId128"/>
    <p:sldId id="375" r:id="rId129"/>
    <p:sldId id="376" r:id="rId130"/>
    <p:sldId id="378" r:id="rId131"/>
    <p:sldId id="379" r:id="rId132"/>
    <p:sldId id="380" r:id="rId133"/>
    <p:sldId id="381" r:id="rId134"/>
    <p:sldId id="382" r:id="rId135"/>
    <p:sldId id="383" r:id="rId136"/>
    <p:sldId id="391" r:id="rId137"/>
    <p:sldId id="384" r:id="rId138"/>
    <p:sldId id="386" r:id="rId139"/>
    <p:sldId id="389" r:id="rId140"/>
    <p:sldId id="390" r:id="rId141"/>
    <p:sldId id="392" r:id="rId142"/>
    <p:sldId id="393" r:id="rId143"/>
    <p:sldId id="394" r:id="rId144"/>
    <p:sldId id="397" r:id="rId145"/>
    <p:sldId id="398" r:id="rId146"/>
    <p:sldId id="399" r:id="rId147"/>
    <p:sldId id="400" r:id="rId148"/>
    <p:sldId id="402" r:id="rId149"/>
    <p:sldId id="403" r:id="rId150"/>
    <p:sldId id="404" r:id="rId151"/>
    <p:sldId id="408" r:id="rId152"/>
    <p:sldId id="405" r:id="rId153"/>
    <p:sldId id="406" r:id="rId154"/>
    <p:sldId id="407" r:id="rId155"/>
    <p:sldId id="409" r:id="rId156"/>
    <p:sldId id="410" r:id="rId157"/>
    <p:sldId id="412" r:id="rId158"/>
    <p:sldId id="413" r:id="rId159"/>
    <p:sldId id="411" r:id="rId160"/>
    <p:sldId id="415" r:id="rId161"/>
    <p:sldId id="416" r:id="rId162"/>
    <p:sldId id="417" r:id="rId163"/>
    <p:sldId id="414" r:id="rId164"/>
    <p:sldId id="418" r:id="rId165"/>
    <p:sldId id="420" r:id="rId166"/>
    <p:sldId id="421" r:id="rId167"/>
    <p:sldId id="422" r:id="rId168"/>
    <p:sldId id="429" r:id="rId169"/>
    <p:sldId id="430" r:id="rId170"/>
    <p:sldId id="423" r:id="rId171"/>
    <p:sldId id="424" r:id="rId172"/>
    <p:sldId id="431" r:id="rId173"/>
    <p:sldId id="436" r:id="rId174"/>
    <p:sldId id="437" r:id="rId175"/>
    <p:sldId id="438" r:id="rId176"/>
    <p:sldId id="439" r:id="rId177"/>
    <p:sldId id="440" r:id="rId178"/>
    <p:sldId id="441" r:id="rId179"/>
    <p:sldId id="444" r:id="rId180"/>
    <p:sldId id="455" r:id="rId181"/>
    <p:sldId id="442" r:id="rId182"/>
    <p:sldId id="450" r:id="rId183"/>
    <p:sldId id="432" r:id="rId184"/>
    <p:sldId id="445" r:id="rId185"/>
    <p:sldId id="446" r:id="rId186"/>
    <p:sldId id="447" r:id="rId187"/>
    <p:sldId id="448" r:id="rId188"/>
    <p:sldId id="449" r:id="rId189"/>
    <p:sldId id="451" r:id="rId190"/>
    <p:sldId id="453" r:id="rId191"/>
    <p:sldId id="454" r:id="rId192"/>
    <p:sldId id="456" r:id="rId193"/>
    <p:sldId id="457" r:id="rId194"/>
    <p:sldId id="458" r:id="rId195"/>
    <p:sldId id="470" r:id="rId196"/>
    <p:sldId id="461" r:id="rId197"/>
    <p:sldId id="459" r:id="rId198"/>
    <p:sldId id="467" r:id="rId199"/>
    <p:sldId id="468" r:id="rId200"/>
    <p:sldId id="460" r:id="rId201"/>
    <p:sldId id="469" r:id="rId202"/>
    <p:sldId id="462" r:id="rId203"/>
    <p:sldId id="463" r:id="rId204"/>
    <p:sldId id="464" r:id="rId205"/>
    <p:sldId id="465" r:id="rId206"/>
    <p:sldId id="466" r:id="rId207"/>
    <p:sldId id="471" r:id="rId208"/>
    <p:sldId id="472" r:id="rId209"/>
    <p:sldId id="473" r:id="rId210"/>
    <p:sldId id="474" r:id="rId211"/>
    <p:sldId id="475" r:id="rId212"/>
    <p:sldId id="477" r:id="rId213"/>
    <p:sldId id="476" r:id="rId214"/>
    <p:sldId id="478" r:id="rId215"/>
    <p:sldId id="479" r:id="rId216"/>
    <p:sldId id="480" r:id="rId217"/>
    <p:sldId id="483" r:id="rId218"/>
    <p:sldId id="482" r:id="rId219"/>
    <p:sldId id="481" r:id="rId220"/>
    <p:sldId id="484" r:id="rId221"/>
    <p:sldId id="485" r:id="rId222"/>
    <p:sldId id="486" r:id="rId223"/>
    <p:sldId id="487" r:id="rId224"/>
    <p:sldId id="488" r:id="rId225"/>
    <p:sldId id="489" r:id="rId226"/>
    <p:sldId id="490" r:id="rId227"/>
    <p:sldId id="491" r:id="rId228"/>
    <p:sldId id="492" r:id="rId229"/>
    <p:sldId id="493" r:id="rId230"/>
    <p:sldId id="494" r:id="rId231"/>
    <p:sldId id="495" r:id="rId232"/>
    <p:sldId id="496" r:id="rId233"/>
    <p:sldId id="497" r:id="rId234"/>
    <p:sldId id="498" r:id="rId235"/>
    <p:sldId id="499" r:id="rId236"/>
    <p:sldId id="500" r:id="rId237"/>
    <p:sldId id="501" r:id="rId238"/>
    <p:sldId id="502" r:id="rId239"/>
    <p:sldId id="503" r:id="rId240"/>
    <p:sldId id="504" r:id="rId241"/>
    <p:sldId id="505" r:id="rId242"/>
    <p:sldId id="506" r:id="rId243"/>
    <p:sldId id="507" r:id="rId244"/>
    <p:sldId id="508" r:id="rId245"/>
    <p:sldId id="509" r:id="rId246"/>
    <p:sldId id="510" r:id="rId247"/>
    <p:sldId id="511" r:id="rId248"/>
    <p:sldId id="512" r:id="rId249"/>
    <p:sldId id="513" r:id="rId250"/>
    <p:sldId id="514" r:id="rId251"/>
    <p:sldId id="515" r:id="rId252"/>
    <p:sldId id="516" r:id="rId253"/>
    <p:sldId id="517" r:id="rId254"/>
    <p:sldId id="518" r:id="rId255"/>
    <p:sldId id="519" r:id="rId256"/>
    <p:sldId id="520" r:id="rId257"/>
    <p:sldId id="521" r:id="rId258"/>
    <p:sldId id="522" r:id="rId259"/>
    <p:sldId id="523" r:id="rId260"/>
    <p:sldId id="524" r:id="rId261"/>
    <p:sldId id="525" r:id="rId262"/>
    <p:sldId id="526" r:id="rId263"/>
    <p:sldId id="527" r:id="rId264"/>
    <p:sldId id="528" r:id="rId265"/>
    <p:sldId id="529" r:id="rId266"/>
    <p:sldId id="530" r:id="rId267"/>
    <p:sldId id="531" r:id="rId268"/>
    <p:sldId id="532" r:id="rId269"/>
    <p:sldId id="533" r:id="rId270"/>
    <p:sldId id="534" r:id="rId271"/>
    <p:sldId id="535" r:id="rId272"/>
    <p:sldId id="536" r:id="rId273"/>
  </p:sldIdLst>
  <p:sldSz cx="13208000" cy="990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slik" id="{F73EA2CF-FDE6-48A2-8C80-17D40819EC27}">
          <p14:sldIdLst>
            <p14:sldId id="256"/>
            <p14:sldId id="537"/>
            <p14:sldId id="550"/>
          </p14:sldIdLst>
        </p14:section>
        <p14:section name="Hafta 1" id="{EC9B848C-A69E-4422-8014-A7992C835BE4}">
          <p14:sldIdLst>
            <p14:sldId id="258"/>
            <p14:sldId id="259"/>
            <p14:sldId id="261"/>
            <p14:sldId id="262"/>
            <p14:sldId id="264"/>
            <p14:sldId id="266"/>
            <p14:sldId id="265"/>
            <p14:sldId id="268"/>
            <p14:sldId id="269"/>
            <p14:sldId id="270"/>
            <p14:sldId id="286"/>
            <p14:sldId id="287"/>
            <p14:sldId id="288"/>
            <p14:sldId id="274"/>
            <p14:sldId id="299"/>
            <p14:sldId id="300"/>
            <p14:sldId id="301"/>
            <p14:sldId id="272"/>
            <p14:sldId id="303"/>
            <p14:sldId id="304"/>
            <p14:sldId id="273"/>
            <p14:sldId id="290"/>
            <p14:sldId id="271"/>
            <p14:sldId id="298"/>
            <p14:sldId id="276"/>
            <p14:sldId id="277"/>
            <p14:sldId id="305"/>
            <p14:sldId id="278"/>
            <p14:sldId id="306"/>
            <p14:sldId id="279"/>
            <p14:sldId id="307"/>
            <p14:sldId id="275"/>
            <p14:sldId id="295"/>
            <p14:sldId id="267"/>
            <p14:sldId id="280"/>
            <p14:sldId id="291"/>
            <p14:sldId id="292"/>
            <p14:sldId id="293"/>
            <p14:sldId id="294"/>
            <p14:sldId id="297"/>
            <p14:sldId id="281"/>
            <p14:sldId id="282"/>
            <p14:sldId id="319"/>
            <p14:sldId id="320"/>
            <p14:sldId id="316"/>
            <p14:sldId id="317"/>
            <p14:sldId id="310"/>
            <p14:sldId id="321"/>
            <p14:sldId id="318"/>
          </p14:sldIdLst>
        </p14:section>
        <p14:section name="Hafta 2" id="{D7C8801A-2402-4757-9871-746E9C7CC509}">
          <p14:sldIdLst>
            <p14:sldId id="284"/>
            <p14:sldId id="322"/>
            <p14:sldId id="323"/>
            <p14:sldId id="324"/>
            <p14:sldId id="325"/>
            <p14:sldId id="302"/>
            <p14:sldId id="326"/>
            <p14:sldId id="327"/>
            <p14:sldId id="328"/>
            <p14:sldId id="329"/>
            <p14:sldId id="308"/>
            <p14:sldId id="354"/>
            <p14:sldId id="356"/>
            <p14:sldId id="363"/>
            <p14:sldId id="338"/>
            <p14:sldId id="364"/>
            <p14:sldId id="339"/>
            <p14:sldId id="340"/>
            <p14:sldId id="341"/>
            <p14:sldId id="342"/>
            <p14:sldId id="330"/>
            <p14:sldId id="331"/>
            <p14:sldId id="332"/>
            <p14:sldId id="333"/>
            <p14:sldId id="309"/>
            <p14:sldId id="313"/>
            <p14:sldId id="314"/>
            <p14:sldId id="315"/>
            <p14:sldId id="334"/>
            <p14:sldId id="335"/>
            <p14:sldId id="539"/>
            <p14:sldId id="540"/>
            <p14:sldId id="541"/>
            <p14:sldId id="543"/>
            <p14:sldId id="542"/>
            <p14:sldId id="544"/>
            <p14:sldId id="545"/>
            <p14:sldId id="546"/>
            <p14:sldId id="547"/>
            <p14:sldId id="548"/>
            <p14:sldId id="549"/>
            <p14:sldId id="425"/>
            <p14:sldId id="433"/>
            <p14:sldId id="434"/>
            <p14:sldId id="443"/>
            <p14:sldId id="435"/>
            <p14:sldId id="385"/>
            <p14:sldId id="387"/>
            <p14:sldId id="388"/>
            <p14:sldId id="336"/>
            <p14:sldId id="337"/>
            <p14:sldId id="311"/>
            <p14:sldId id="357"/>
          </p14:sldIdLst>
        </p14:section>
        <p14:section name="Hafta 3" id="{470B4DAD-C425-4F2B-BCB2-67B4C40B13CE}">
          <p14:sldIdLst>
            <p14:sldId id="358"/>
            <p14:sldId id="359"/>
            <p14:sldId id="360"/>
            <p14:sldId id="361"/>
            <p14:sldId id="362"/>
            <p14:sldId id="343"/>
            <p14:sldId id="349"/>
            <p14:sldId id="347"/>
            <p14:sldId id="344"/>
            <p14:sldId id="365"/>
            <p14:sldId id="345"/>
            <p14:sldId id="346"/>
            <p14:sldId id="348"/>
            <p14:sldId id="366"/>
            <p14:sldId id="367"/>
            <p14:sldId id="368"/>
            <p14:sldId id="350"/>
            <p14:sldId id="351"/>
            <p14:sldId id="369"/>
            <p14:sldId id="352"/>
          </p14:sldIdLst>
        </p14:section>
        <p14:section name="Hafta 4" id="{40E228A5-AB6B-4F3B-8392-9CB685DD6287}">
          <p14:sldIdLst>
            <p14:sldId id="377"/>
            <p14:sldId id="374"/>
            <p14:sldId id="375"/>
            <p14:sldId id="376"/>
            <p14:sldId id="378"/>
            <p14:sldId id="379"/>
            <p14:sldId id="380"/>
            <p14:sldId id="381"/>
            <p14:sldId id="382"/>
            <p14:sldId id="383"/>
            <p14:sldId id="391"/>
            <p14:sldId id="384"/>
            <p14:sldId id="386"/>
            <p14:sldId id="389"/>
            <p14:sldId id="390"/>
            <p14:sldId id="392"/>
            <p14:sldId id="393"/>
            <p14:sldId id="394"/>
            <p14:sldId id="397"/>
            <p14:sldId id="398"/>
            <p14:sldId id="399"/>
            <p14:sldId id="400"/>
          </p14:sldIdLst>
        </p14:section>
        <p14:section name="Hafta 5" id="{E6291E95-11FF-465B-9A50-C80FF1EB9EF6}">
          <p14:sldIdLst>
            <p14:sldId id="402"/>
            <p14:sldId id="403"/>
            <p14:sldId id="404"/>
            <p14:sldId id="408"/>
            <p14:sldId id="405"/>
            <p14:sldId id="406"/>
            <p14:sldId id="407"/>
            <p14:sldId id="409"/>
            <p14:sldId id="410"/>
            <p14:sldId id="412"/>
            <p14:sldId id="413"/>
            <p14:sldId id="411"/>
            <p14:sldId id="415"/>
            <p14:sldId id="416"/>
            <p14:sldId id="417"/>
            <p14:sldId id="414"/>
            <p14:sldId id="418"/>
            <p14:sldId id="420"/>
            <p14:sldId id="421"/>
            <p14:sldId id="422"/>
            <p14:sldId id="429"/>
            <p14:sldId id="430"/>
            <p14:sldId id="423"/>
            <p14:sldId id="424"/>
          </p14:sldIdLst>
        </p14:section>
        <p14:section name="Hafta 6" id="{54145B03-4AAA-415E-A130-164BB50A091B}">
          <p14:sldIdLst>
            <p14:sldId id="431"/>
            <p14:sldId id="436"/>
            <p14:sldId id="437"/>
            <p14:sldId id="438"/>
            <p14:sldId id="439"/>
            <p14:sldId id="440"/>
            <p14:sldId id="441"/>
            <p14:sldId id="444"/>
            <p14:sldId id="455"/>
            <p14:sldId id="442"/>
            <p14:sldId id="450"/>
            <p14:sldId id="432"/>
            <p14:sldId id="445"/>
            <p14:sldId id="446"/>
            <p14:sldId id="447"/>
            <p14:sldId id="448"/>
            <p14:sldId id="449"/>
            <p14:sldId id="451"/>
            <p14:sldId id="453"/>
            <p14:sldId id="454"/>
          </p14:sldIdLst>
        </p14:section>
        <p14:section name="Hafta 7" id="{4ADD9A6F-1714-43D4-AB4F-9704571C3C49}">
          <p14:sldIdLst>
            <p14:sldId id="456"/>
            <p14:sldId id="457"/>
            <p14:sldId id="458"/>
            <p14:sldId id="470"/>
            <p14:sldId id="461"/>
            <p14:sldId id="459"/>
            <p14:sldId id="467"/>
            <p14:sldId id="468"/>
            <p14:sldId id="460"/>
            <p14:sldId id="469"/>
            <p14:sldId id="462"/>
            <p14:sldId id="463"/>
            <p14:sldId id="464"/>
            <p14:sldId id="465"/>
            <p14:sldId id="466"/>
          </p14:sldIdLst>
        </p14:section>
        <p14:section name="Hafta 8" id="{1D58453D-0222-49D1-81C5-D1732770E397}">
          <p14:sldIdLst>
            <p14:sldId id="471"/>
            <p14:sldId id="472"/>
            <p14:sldId id="473"/>
            <p14:sldId id="474"/>
            <p14:sldId id="475"/>
            <p14:sldId id="477"/>
            <p14:sldId id="476"/>
            <p14:sldId id="478"/>
            <p14:sldId id="479"/>
            <p14:sldId id="480"/>
            <p14:sldId id="483"/>
            <p14:sldId id="482"/>
            <p14:sldId id="481"/>
            <p14:sldId id="484"/>
            <p14:sldId id="485"/>
          </p14:sldIdLst>
        </p14:section>
        <p14:section name="Ek Ders 1" id="{C0EAE8ED-873C-4B45-BE23-48445A757CAE}">
          <p14:sldIdLst>
            <p14:sldId id="486"/>
            <p14:sldId id="487"/>
            <p14:sldId id="488"/>
            <p14:sldId id="489"/>
            <p14:sldId id="490"/>
            <p14:sldId id="491"/>
            <p14:sldId id="492"/>
            <p14:sldId id="493"/>
            <p14:sldId id="494"/>
            <p14:sldId id="495"/>
            <p14:sldId id="496"/>
            <p14:sldId id="497"/>
            <p14:sldId id="498"/>
            <p14:sldId id="499"/>
            <p14:sldId id="500"/>
            <p14:sldId id="501"/>
            <p14:sldId id="502"/>
            <p14:sldId id="503"/>
          </p14:sldIdLst>
        </p14:section>
        <p14:section name="EkDers2" id="{CB975955-2BBC-406A-9E37-8D9A04F14528}">
          <p14:sldIdLst>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Lst>
        </p14:section>
        <p14:section name="EkDers3" id="{374ADBAE-DBCE-406B-A675-C677C84E52F3}">
          <p14:sldIdLst>
            <p14:sldId id="524"/>
            <p14:sldId id="525"/>
            <p14:sldId id="526"/>
            <p14:sldId id="527"/>
            <p14:sldId id="528"/>
            <p14:sldId id="529"/>
            <p14:sldId id="530"/>
            <p14:sldId id="531"/>
            <p14:sldId id="532"/>
            <p14:sldId id="533"/>
            <p14:sldId id="534"/>
            <p14:sldId id="535"/>
            <p14:sldId id="5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4F15"/>
    <a:srgbClr val="3366FF"/>
    <a:srgbClr val="0C74B7"/>
    <a:srgbClr val="FFFFFF"/>
    <a:srgbClr val="348BC3"/>
    <a:srgbClr val="F73194"/>
    <a:srgbClr val="D07C00"/>
    <a:srgbClr val="E1952F"/>
    <a:srgbClr val="00FFFF"/>
    <a:srgbClr val="724D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7" autoAdjust="0"/>
    <p:restoredTop sz="93595" autoAdjust="0"/>
  </p:normalViewPr>
  <p:slideViewPr>
    <p:cSldViewPr snapToGrid="0">
      <p:cViewPr varScale="1">
        <p:scale>
          <a:sx n="54" d="100"/>
          <a:sy n="54" d="100"/>
        </p:scale>
        <p:origin x="485" y="58"/>
      </p:cViewPr>
      <p:guideLst/>
    </p:cSldViewPr>
  </p:slideViewPr>
  <p:notesTextViewPr>
    <p:cViewPr>
      <p:scale>
        <a:sx n="1" d="1"/>
        <a:sy n="1" d="1"/>
      </p:scale>
      <p:origin x="0" y="0"/>
    </p:cViewPr>
  </p:notesTextViewPr>
  <p:notesViewPr>
    <p:cSldViewPr snapToGrid="0">
      <p:cViewPr varScale="1">
        <p:scale>
          <a:sx n="62" d="100"/>
          <a:sy n="62" d="100"/>
        </p:scale>
        <p:origin x="2174" y="7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4:54.614"/>
    </inkml:context>
    <inkml:brush xml:id="br0">
      <inkml:brushProperty name="width" value="0.1" units="cm"/>
      <inkml:brushProperty name="height" value="0.1" units="cm"/>
      <inkml:brushProperty name="color" value="#FF0000"/>
    </inkml:brush>
  </inkml:definitions>
  <inkml:trace contextRef="#ctx0" brushRef="#br0">1 757 24575,'48'-56'0,"-35"38"0,2 2 0,16-16 0,141-106 0,-124 103 0,-21 14 0,135-95 0,-97 85 0,-50 24 0,0 0 0,0 0 0,19-14 0,-25 15 0,4-5 0,0 1 0,1 1 0,0 0 0,0 1 0,0 0 0,1 2 0,1-1 0,-1 2 0,22-5 0,9 0 0,52-18 0,-2 0 0,100-5 0,-59 15 0,-75 12 0,28-11 0,-63 10 0,0 2 0,29-2 0,369 4 0,-216 5 0,506-2 0,-681 2 0,0 2 0,49 10 0,-43-6 0,47 3 0,-63-10 0,-12-1 0,-1 0 0,0 1 0,1 0 0,-1 1 0,0 1 0,0-1 0,0 2 0,17 7 0,24 14 0,1-2 0,63 18 0,-105-36 0,1 0 0,-1 0 0,21 14 0,22 10 0,32 12 0,-62-28 0,0-2 0,1 0 0,47 13 0,-48-18 0,0 2 0,-1 0 0,0 2 0,0 0 0,41 26 0,-50-29 0,-1 0 0,1-1 0,0-1 0,1-1 0,27 6 0,-27-7 0,-1 0 0,0 1 0,0 0 0,0 1 0,25 14 0,43 22 0,-60-31 0,0 1 0,34 22 0,-32-18 0,1-1 0,0-1 0,48 17 0,3 1 0,-11-4 0,-39-18 0,-2 1 0,0 1 0,30 20 0,-42-24 0,0 2 0,-1-1 0,-1 2 0,1-1 0,-2 2 0,1-1 0,11 18 0,-14-20 0,0 0 0,0 0 0,1 0 0,0-1 0,0 0 0,1-1 0,0 0 0,0 0 0,16 6 0,-8-3 0,30 22 0,-33-18 0,0 1 0,-1 0 0,0 1 0,20 32 0,3 3 0,-21-29 0,21 41 0,-29-46 0,2-2 0,-1 1 0,2-1 0,0 0 0,0-1 0,19 18 0,-21-24 0,8 6 0,0 0 0,-1 1 0,0 1 0,-2 0 0,0 1 0,0 1 0,14 25 0,-16-20 0,-1 1 0,-1 1 0,-1-1 0,9 45 0,-13-56 0,0 0 0,1 0 0,1 0 0,0-1 0,0 1 0,1-1 0,1-1 0,9 11 0,23 37 0,-30-41 0,-7-14 0,-1 1 0,0-1 0,0 0 0,0 1 0,0 0 0,0-1 0,-1 1 0,1 0 0,-1 0 0,0 0 0,-1 0 0,2 5 0,-3-8 0,1-1 0,0 1 0,-1 0 0,1-1 0,0 1 0,-1-1 0,1 1 0,-1-1 0,1 1 0,0-1 0,-1 1 0,0-1 0,1 0 0,-1 1 0,1-1 0,-1 0 0,1 1 0,-1-1 0,0 0 0,1 1 0,-1-1 0,0 0 0,1 0 0,-1 0 0,1 0 0,-1 0 0,0 0 0,1 0 0,-1 0 0,0 0 0,1 0 0,-1 0 0,0 0 0,1 0 0,-1-1 0,0 1 0,1 0 0,-1 0 0,1-1 0,-1 1 0,-1-1 0,-27-12 0,-37-28 0,51 31 0,0 0 0,0 0 0,-1 2 0,-1 0 0,1 1 0,-1 0 0,-1 1 0,-33-6 0,35 10 0,0 0 0,1-1 0,-1-1 0,1 0 0,0-2 0,0 1 0,1-2 0,-28-16 0,-52-29 0,94 52 0,-1 0 0,1 0 0,0 0 0,0 0 0,-1 0 0,1-1 0,0 1 0,0 0 0,-1 0 0,1 0 0,0 0 0,0 0 0,0-1 0,-1 1 0,1 0 0,0 0 0,0 0 0,0 0 0,0-1 0,-1 1 0,1 0 0,0 0 0,0-1 0,0 1 0,0 0 0,0 0 0,0-1 0,0 1 0,0 0 0,-1 0 0,1-1 0,0 1 0,0 0 0,0 0 0,0-1 0,0 1 0,1 0 0,-1 0 0,0-1 0,0 1 0,0 0 0,0 0 0,0-1 0,0 1 0,0 0 0,1-1 0,14-3 0,26 2 0,-40 2 0,9 0 0,-1 1 0,1 0 0,-1 1 0,1 0 0,-1 0 0,0 1 0,0 1 0,0-1 0,13 9 0,1 1 0,-2 2 0,28 24 0,-42-33 0,0 2 0,-1-1 0,1 1 0,-2 0 0,7 10 0,-8-11 0,0 0 0,1 0 0,-1-1 0,1 0 0,1 0 0,-1 0 0,1 0 0,13 8 0,-9-9 0,0 0 0,0-1 0,1-1 0,0 0 0,-1 0 0,1-1 0,0 0 0,18 0 0,35 7 0,-60-8 0,2 0 0,0 1 0,0-1 0,0 0 0,1-1 0,10 0 0,-15 0 0,-1 0 0,1 0 0,0-1 0,-1 1 0,1-1 0,0 0 0,-1 1 0,1-1 0,-1 0 0,1 0 0,-1 0 0,1 0 0,-1 0 0,0 0 0,1-1 0,-1 1 0,0 0 0,0-1 0,0 1 0,0-1 0,0 1 0,0-1 0,-1 1 0,1-1 0,1-2 0,8-28 0,-2 0 0,-1-1 0,6-61 0,-8-102 0,-4 170 34,2 1-1,0-1 0,9-30 1,-5 26-784,4-46 1,-9 43-6077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8:55.841"/>
    </inkml:context>
    <inkml:brush xml:id="br0">
      <inkml:brushProperty name="width" value="0.1" units="cm"/>
      <inkml:brushProperty name="height" value="0.1" units="cm"/>
      <inkml:brushProperty name="color" value="#FF0000"/>
    </inkml:brush>
  </inkml:definitions>
  <inkml:trace contextRef="#ctx0" brushRef="#br0">1 1 24028,'0'634'0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9:00.120"/>
    </inkml:context>
    <inkml:brush xml:id="br0">
      <inkml:brushProperty name="width" value="0.1" units="cm"/>
      <inkml:brushProperty name="height" value="0.1" units="cm"/>
      <inkml:brushProperty name="color" value="#FF0000"/>
    </inkml:brush>
  </inkml:definitions>
  <inkml:trace contextRef="#ctx0" brushRef="#br0">0 0 24119,'0'636'0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9:12.073"/>
    </inkml:context>
    <inkml:brush xml:id="br0">
      <inkml:brushProperty name="width" value="0.1" units="cm"/>
      <inkml:brushProperty name="height" value="0.1" units="cm"/>
      <inkml:brushProperty name="color" value="#FF0000"/>
    </inkml:brush>
  </inkml:definitions>
  <inkml:trace contextRef="#ctx0" brushRef="#br0">727 0 24575,'-520'0'0,"503"1"-136,1 0-1,-1 1 1,0 1-1,0 1 1,1 0-1,0 1 1,0 1-1,0 1 0,-20 11 1,13-6-6690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9:20.641"/>
    </inkml:context>
    <inkml:brush xml:id="br0">
      <inkml:brushProperty name="width" value="0.1" units="cm"/>
      <inkml:brushProperty name="height" value="0.1" units="cm"/>
      <inkml:brushProperty name="color" value="#FF0000"/>
    </inkml:brush>
  </inkml:definitions>
  <inkml:trace contextRef="#ctx0" brushRef="#br0">0 1 23481,'40'1309'0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9:30.019"/>
    </inkml:context>
    <inkml:brush xml:id="br0">
      <inkml:brushProperty name="width" value="0.1" units="cm"/>
      <inkml:brushProperty name="height" value="0.1" units="cm"/>
      <inkml:brushProperty name="color" value="#FF0000"/>
    </inkml:brush>
  </inkml:definitions>
  <inkml:trace contextRef="#ctx0" brushRef="#br0">1 45 24575,'33'0'0,"-3"1"0,0-1 0,-1-2 0,1-1 0,38-8 0,-31 2 0,71-9 0,-89 17 0,1 0 0,-1 1 0,1 1 0,-1 1 0,30 6 0,-45-7 0,0 0 0,1 0 0,-1 1 0,0-1 0,1 1 0,-1 0 0,0 1 0,-1-1 0,1 1 0,0 0 0,-1-1 0,1 2 0,-1-1 0,0 0 0,0 1 0,0-1 0,-1 1 0,5 7 0,-4-2 0,1 0 0,-1 0 0,-1 0 0,0 1 0,0 0 0,-1-1 0,0 20 0,-8 254 0,6-274 0,-1 0 0,0 0 0,0 0 0,-1 0 0,0-1 0,-1 1 0,0-1 0,0 0 0,0 0 0,-1 0 0,0-1 0,-1 0 0,-10 11 0,2-4 0,-1-1 0,-1-1 0,0 0 0,0-1 0,-24 11 0,25-15 0,0-1 0,-1-1 0,0-1 0,0 0 0,0-1 0,-19 1 0,-40 10 0,45-8-455,0 0 0,-45 1 0,43-5-6371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9:36.205"/>
    </inkml:context>
    <inkml:brush xml:id="br0">
      <inkml:brushProperty name="width" value="0.1" units="cm"/>
      <inkml:brushProperty name="height" value="0.1" units="cm"/>
      <inkml:brushProperty name="color" value="#FF0000"/>
    </inkml:brush>
  </inkml:definitions>
  <inkml:trace contextRef="#ctx0" brushRef="#br0">1 2 24575,'127'-2'0,"145"5"0,-264-2 0,-1 0 0,1 0 0,0 1 0,-1 0 0,0 0 0,1 1 0,-1 0 0,0 0 0,0 0 0,-1 1 0,1 0 0,-1 1 0,0-1 0,0 1 0,0 0 0,-1 1 0,0-1 0,0 1 0,0 0 0,0 1 0,-1-1 0,0 1 0,-1-1 0,1 1 0,2 9 0,-3-5 0,1 0 0,0 0 0,0 0 0,1 0 0,1-1 0,0 0 0,0 0 0,1-1 0,0 0 0,1 0 0,0 0 0,10 8 0,-9-10 0,-1 0 0,0 1 0,-1 0 0,1 1 0,-1-1 0,11 20 0,27 64 0,-30-59 0,-10-19-227,0 0-1,0 0 1,-1 0-1,-1 0 1,2 16-1,-2 1-6598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9:58.344"/>
    </inkml:context>
    <inkml:brush xml:id="br0">
      <inkml:brushProperty name="width" value="0.1" units="cm"/>
      <inkml:brushProperty name="height" value="0.1" units="cm"/>
      <inkml:brushProperty name="color" value="#FF0000"/>
    </inkml:brush>
  </inkml:definitions>
  <inkml:trace contextRef="#ctx0" brushRef="#br0">0 534 24575,'7'-7'0,"2"-8"0,-1-9 0,6-7 0,6-5 0,8-3 0,-3-2 0,3-1 0,3 8 0,-4 2 0,-7 0 0,-6-2 0,-6-1 0,-4-2 0,-3-1 0,6 5 0,0 10-8191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10:04.610"/>
    </inkml:context>
    <inkml:brush xml:id="br0">
      <inkml:brushProperty name="width" value="0.1" units="cm"/>
      <inkml:brushProperty name="height" value="0.1" units="cm"/>
      <inkml:brushProperty name="color" value="#FF0000"/>
    </inkml:brush>
  </inkml:definitions>
  <inkml:trace contextRef="#ctx0" brushRef="#br0">1 1 24575,'0'676'0,"0"-664"0,1 0 0,0 0 0,1 0 0,0 0 0,1-1 0,0 1 0,1-1 0,1 1 0,-1-1 0,10 15 0,1 5 0,-2 1 0,-2 1 0,9 35 0,14 44 0,-28-93-227,0 0-1,-2 0 1,0 1-1,-1-1 1,0 21-1,-1-8-6598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10:09.096"/>
    </inkml:context>
    <inkml:brush xml:id="br0">
      <inkml:brushProperty name="width" value="0.1" units="cm"/>
      <inkml:brushProperty name="height" value="0.1" units="cm"/>
      <inkml:brushProperty name="color" value="#FF0000"/>
    </inkml:brush>
  </inkml:definitions>
  <inkml:trace contextRef="#ctx0" brushRef="#br0">0 160 24575,'115'2'0,"127"-5"0,-229 0 0,1 1 0,-2-2 0,1 1 0,0-2 0,-1 0 0,0 0 0,0-1 0,0-1 0,14-10 0,-7 5 0,39-18 0,21 5 0,-32 12 0,-20 7-273,-1 0 0,1 2 0,0 1 0,40 0 0,-34 3-6553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4:58.500"/>
    </inkml:context>
    <inkml:brush xml:id="br0">
      <inkml:brushProperty name="width" value="0.1" units="cm"/>
      <inkml:brushProperty name="height" value="0.1" units="cm"/>
      <inkml:brushProperty name="color" value="#FF0000"/>
    </inkml:brush>
  </inkml:definitions>
  <inkml:trace contextRef="#ctx0" brushRef="#br0">0 0 24028,'0'636'0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5:02.175"/>
    </inkml:context>
    <inkml:brush xml:id="br0">
      <inkml:brushProperty name="width" value="0.1" units="cm"/>
      <inkml:brushProperty name="height" value="0.1" units="cm"/>
      <inkml:brushProperty name="color" value="#FF0000"/>
    </inkml:brush>
  </inkml:definitions>
  <inkml:trace contextRef="#ctx0" brushRef="#br0">0 39 24063,'595'-39'0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5:26.476"/>
    </inkml:context>
    <inkml:brush xml:id="br0">
      <inkml:brushProperty name="width" value="0.1" units="cm"/>
      <inkml:brushProperty name="height" value="0.1" units="cm"/>
      <inkml:brushProperty name="color" value="#FF0000"/>
    </inkml:brush>
  </inkml:definitions>
  <inkml:trace contextRef="#ctx0" brushRef="#br0">81 0 23666,'-80'833'0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5:35.646"/>
    </inkml:context>
    <inkml:brush xml:id="br0">
      <inkml:brushProperty name="width" value="0.1" units="cm"/>
      <inkml:brushProperty name="height" value="0.1" units="cm"/>
      <inkml:brushProperty name="color" value="#FF0000"/>
    </inkml:brush>
  </inkml:definitions>
  <inkml:trace contextRef="#ctx0" brushRef="#br0">1 2 24575,'87'-2'0,"101"5"0,-171-1 0,0 0 0,0 2 0,0 0 0,-1 1 0,0 0 0,1 1 0,-2 1 0,1 1 0,-1 0 0,0 1 0,-1 1 0,22 19 0,-29-21 0,-1 0 0,0 0 0,-1 1 0,0 0 0,-1 0 0,1 0 0,-2 1 0,1-1 0,-1 1 0,-1 0 0,2 12 0,-2-9 0,0 0 0,-2 0 0,1 0 0,-1-1 0,-1 1 0,-1 0 0,1 0 0,-6 17 0,4-23 0,0 0 0,-1-1 0,0 0 0,0 1 0,0-2 0,-1 1 0,1 0 0,-2-1 0,1 0 0,0 0 0,-1 0 0,0-1 0,0 0 0,0 0 0,-1-1 0,1 1 0,-1-1 0,0-1 0,-11 4 0,-5 0 0,0 0 0,-1-1 0,0-2 0,-41 2 0,22-4-113,16 1-137,0-1-1,0-2 1,0 0-1,-53-11 1,55 3-6576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6:05.718"/>
    </inkml:context>
    <inkml:brush xml:id="br0">
      <inkml:brushProperty name="width" value="0.1" units="cm"/>
      <inkml:brushProperty name="height" value="0.1" units="cm"/>
      <inkml:brushProperty name="color" value="#FF0000"/>
    </inkml:brush>
  </inkml:definitions>
  <inkml:trace contextRef="#ctx0" brushRef="#br0">1 1 24575,'0'1'0,"0"1"0,1-1 0,-1 0 0,1 1 0,-1-1 0,1 0 0,0 1 0,-1-1 0,1 0 0,0 0 0,0 0 0,0 1 0,0-1 0,0 0 0,0 0 0,0 0 0,0-1 0,1 1 0,-1 0 0,0 0 0,0-1 0,1 1 0,-1 0 0,0-1 0,1 1 0,2-1 0,42 9 0,-42-8 0,49 8 0,97 30 0,-140-36 0,-1 0 0,0 1 0,0 0 0,0 1 0,0 0 0,-1 1 0,14 10 0,-5 0 0,-1 1 0,18 23 0,-31-35 0,9 9 0,-1 0 0,0 1 0,-1 0 0,-1 1 0,13 27 0,47 123-1365,-61-140-5461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6:40.064"/>
    </inkml:context>
    <inkml:brush xml:id="br0">
      <inkml:brushProperty name="width" value="0.1" units="cm"/>
      <inkml:brushProperty name="height" value="0.1" units="cm"/>
      <inkml:brushProperty name="color" value="#FF0000"/>
    </inkml:brush>
  </inkml:definitions>
  <inkml:trace contextRef="#ctx0" brushRef="#br0">76 84 24575,'6'-1'0,"0"0"0,0 0 0,0-1 0,0 1 0,-1-1 0,8-4 0,19-4 0,48-12 0,-51 13 0,0 1 0,0 2 0,45-5 0,8 7 0,112 10 0,-190-6 0,0 1 0,1 0 0,-1 0 0,0 0 0,0 1 0,-1 0 0,1-1 0,0 1 0,0 0 0,-1 1 0,0-1 0,1 1 0,-1 0 0,0-1 0,0 1 0,0 1 0,-1-1 0,1 0 0,-1 1 0,1-1 0,-1 1 0,0 0 0,-1 0 0,1-1 0,-1 1 0,0 0 0,1 1 0,-2-1 0,2 7 0,0 3 0,-1 0 0,0 0 0,-1 0 0,-1 1 0,0-1 0,-1-1 0,-7 27 0,1-13 0,-2 0 0,-1 0 0,-1-2 0,-1 1 0,-1-2 0,-2 1 0,0-2 0,-1 0 0,-32 31 0,36-43 0,0 0 0,0-1 0,-25 14 0,-25 19 0,21-11 0,27-21 0,1 1 0,-23 22 0,26-24 0,0-1 0,-1 0 0,0-1 0,0 0 0,-1-1 0,0 0 0,-19 7 0,-38 22 0,53-25 0,0-1 0,0-1 0,-1 0 0,0-1 0,-34 10 0,52-18 0,-1 1 0,1-1 0,0 0 0,-1 0 0,1 0 0,0 0 0,0 0 0,-1 0 0,1 0 0,0 0 0,-1 0 0,1 0 0,0 0 0,-1 0 0,1 0 0,0 0 0,0-1 0,-1 1 0,1 0 0,0 0 0,-1 0 0,1 0 0,0 0 0,0-1 0,-1 1 0,1 0 0,0 0 0,0 0 0,0-1 0,-1 1 0,1 0 0,0 0 0,0-1 0,0 1 0,0 0 0,0-1 0,-1 1 0,1 0 0,0 0 0,0-1 0,0 1 0,0 0 0,0-1 0,0 1 0,0 0 0,0-1 0,0 1 0,0 0 0,0 0 0,0-1 0,0 1 0,0 0 0,0-1 0,1 1 0,-1 0 0,0 0 0,0-1 0,0 1 0,0 0 0,1-1 0,-1 1 0,0 0 0,0 0 0,0 0 0,1-1 0,-1 1 0,0 0 0,1 0 0,13-20 0,-6 14 0,0 1 0,0 0 0,1 0 0,0 1 0,0 0 0,0 0 0,0 1 0,1 0 0,-1 1 0,1 0 0,13-1 0,5 0 0,0 2 0,51 4 0,-66-2 0,0 2 0,0-1 0,0 2 0,0 0 0,0 0 0,-1 1 0,20 11 0,1 4 0,39 32 0,13 9 0,-72-54 0,1-1 0,0 0 0,0-1 0,0-1 0,20 4 0,12 4 0,-21-6 0,1-1 0,0-2 0,45 2 0,-5-1 0,-33 2-1365,-8 3-5461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8:49.850"/>
    </inkml:context>
    <inkml:brush xml:id="br0">
      <inkml:brushProperty name="width" value="0.1" units="cm"/>
      <inkml:brushProperty name="height" value="0.1" units="cm"/>
      <inkml:brushProperty name="color" value="#FF0000"/>
    </inkml:brush>
  </inkml:definitions>
  <inkml:trace contextRef="#ctx0" brushRef="#br0">876 0 24575,'-3'1'0,"0"-1"0,0 1 0,0 0 0,0 0 0,0 0 0,1 0 0,-1 1 0,0-1 0,1 1 0,-1-1 0,1 1 0,-1 0 0,1 0 0,0 0 0,-2 3 0,-33 39 0,29-33 0,-42 60 0,-54 99 0,49-90 0,17-28 0,28-39 0,0 0 0,-16 14 0,15-16 0,2-1 0,-1 1 0,-13 21 0,10-10 0,1 2 0,1-1 0,1 1 0,2 0 0,0 1 0,1 0 0,-4 37 0,6-30 0,-9 35 0,7-35 0,-4 36 0,8-46 0,0 0 0,-8 28 0,9-42 0,-1-1 0,1 1 0,-1-1 0,-1 1 0,0-1 0,0 0 0,0-1 0,-1 1 0,-9 10 0,8-12 0,1 1 0,0-1 0,1 1 0,-1 0 0,1 1 0,0-1 0,1 1 0,0 0 0,-4 11 0,2 0 0,1 0 0,-3 28 0,5-27 0,-4 11 0,-1 0 0,-17 47 0,15-50 0,0 0 0,2 1 0,-5 34 0,8 41 0,-1 8 0,4-97 0,-2-1 0,0 0 0,0 1 0,-1-1 0,-1 0 0,-7 14 0,3-7 0,1 0 0,1 1 0,1 0 0,-6 37 0,-5 19 0,9-44 0,2 0 0,1-1 0,-1 43 0,7 103 0,2-74 0,-3 809 0,0-900 0,1-1 0,0 0 0,1 0 0,1 0 0,0 0 0,0-1 0,1 1 0,1-1 0,0 0 0,0 0 0,9 13 0,67 122 0,-56-86 0,-19-45 0,0 0 0,0 0 0,17 25 0,-12-22 0,-1 2 0,0-1 0,-2 1 0,0 0 0,5 24 0,-7-23 0,1-1 0,0 1 0,2-1 0,19 34 0,-19-38 0,0 0 0,-1 0 0,-1 1 0,-1 0 0,6 26 0,-8-26 0,1 0 0,1-1 0,0 0 0,1 0 0,1 0 0,12 19 0,-13-25 0,0 0 0,-1 1 0,-1 0 0,0 0 0,0 0 0,5 21 0,-3 1 0,4 38 0,-10-63 0,4 22 0,2 0 0,16 48 0,-13-50 0,-2 0 0,0 0 0,2 30 0,-7-39 0,0-1 0,2 1 0,0-1 0,14 34 0,41 65 0,-51-104 0,1 0 0,0 0 0,1-1 0,18 18 0,16 16 0,35 63 0,-44-56 0,1 3 0,17 23 0,-3-7 0,-42-56 0,2 0 0,0 0 0,1-1 0,1 0 0,0-1 0,25 21 0,-24-26 0,0 1 0,0 1 0,25 24 0,-29-25 0,1-1 0,0-1 0,0 0 0,1 0 0,0-1 0,1 0 0,-1-1 0,18 5 0,-15-5 0,0 0 0,-1 1 0,0 1 0,0 0 0,23 18 0,-5 4 0,-12-11 0,-1-1 0,2-1 0,1-1 0,40 23 0,63 34 0,-92-51 0,0-2 0,2-2 0,68 27 0,-78-36 0,-1 1 0,40 24 0,-36-19 0,36 16 0,35 18 0,-1-1 0,99 39 0,-172-75 0,1 1 0,45 32 0,-42-26 0,-17-13 0,0 0 0,1-1 0,-1 0 0,1-1 0,1 0 0,-1-1 0,22 2 0,28 7 0,311 82 0,-315-77 0,-38-10 0,0-1 0,43 7 0,58 7 0,-78-11 0,63 4 0,-95-12 0,14 0 0,0 1 0,0 1 0,28 8 0,-18-3 0,1-1 0,-1-2 0,41 1 0,114-8 0,-76 0 0,16 4 0,135-5 0,-254 1 0,1-1 0,-1-1 0,0 0 0,0 0 0,0-1 0,-1-1 0,0 0 0,0-1 0,0 0 0,19-16 0,30-18 0,-21 16 0,-1-2 0,-2-1 0,48-47 0,-69 61 0,1 1 0,1 1 0,0 0 0,0 1 0,33-14 0,98-31 0,-137 52 0,32-10 0,-16 6 0,0-1 0,28-15 0,-27 13 0,-1 0 0,2 2 0,-1 1 0,1 2 0,42-5 0,-32 6 0,-1-2 0,49-16 0,-46 9 0,-8 3 0,-1-1 0,0-1 0,0-1 0,38-26 0,-8 1 0,-35 23 0,0-2 0,37-31 0,-26 12 0,-29 26 0,2 1 0,-1 0 0,1 0 0,1 1 0,0 1 0,0 0 0,21-10 0,-17 10 0,0 1 0,0-2 0,-1 0 0,0-1 0,0 0 0,-1-2 0,-1 1 0,0-2 0,-1 1 0,20-27 0,-23 27 0,0 1 0,21-20 0,-21 23 0,0-1 0,0-1 0,-1 0 0,9-14 0,31-61 0,-6 9 0,70-94 0,-67 123 0,-36 38 0,0 0 0,0 0 0,-1-1 0,13-19 0,-7 7-1365,-1 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28T20:08:51.305"/>
    </inkml:context>
    <inkml:brush xml:id="br0">
      <inkml:brushProperty name="width" value="0.1" units="cm"/>
      <inkml:brushProperty name="height" value="0.1" units="cm"/>
      <inkml:brushProperty name="color" value="#FF0000"/>
    </inkml:brush>
  </inkml:definitions>
  <inkml:trace contextRef="#ctx0" brushRef="#br0">614 0 24575,'-5'1'0,"1"0"0,0 0 0,1 1 0,-1-1 0,0 1 0,0 0 0,1 0 0,-1 0 0,-4 3 0,-12 7 0,-10 0 0,-60 15 0,60-19 0,-1 1 0,-36 16 0,20-3 0,-90 30 0,42-31-1365,71-11-5461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6F6AC-C3E8-461A-A61C-332AFD6BBE4D}" type="datetimeFigureOut">
              <a:rPr lang="tr-TR" smtClean="0"/>
              <a:t>27.06.2025</a:t>
            </a:fld>
            <a:endParaRPr lang="tr-TR"/>
          </a:p>
        </p:txBody>
      </p:sp>
      <p:sp>
        <p:nvSpPr>
          <p:cNvPr id="4" name="Slayt Resmi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2DA52-3BBB-4A03-9D8B-63298BE84D3F}" type="slidenum">
              <a:rPr lang="tr-TR" smtClean="0"/>
              <a:t>‹#›</a:t>
            </a:fld>
            <a:endParaRPr lang="tr-TR"/>
          </a:p>
        </p:txBody>
      </p:sp>
    </p:spTree>
    <p:extLst>
      <p:ext uri="{BB962C8B-B14F-4D97-AF65-F5344CB8AC3E}">
        <p14:creationId xmlns:p14="http://schemas.microsoft.com/office/powerpoint/2010/main" val="3492324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3972DA52-3BBB-4A03-9D8B-63298BE84D3F}" type="slidenum">
              <a:rPr lang="tr-TR" smtClean="0"/>
              <a:t>47</a:t>
            </a:fld>
            <a:endParaRPr lang="tr-TR"/>
          </a:p>
        </p:txBody>
      </p:sp>
    </p:spTree>
    <p:extLst>
      <p:ext uri="{BB962C8B-B14F-4D97-AF65-F5344CB8AC3E}">
        <p14:creationId xmlns:p14="http://schemas.microsoft.com/office/powerpoint/2010/main" val="3249022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26D98-E0BD-7CB9-69C7-6CE7FB4CAEC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FBA8B75-A7F4-425F-3EE4-A4BCB8CE72B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061FAA3-D591-3531-2B57-482A280AA8C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05F56590-48AC-9E60-7296-D8A3EF1F3D9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88204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99478-D704-EDCC-AB45-FA256216C961}"/>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FD32758-3B67-C29A-0703-ED7BD5BD4B5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A0FC589-BF40-CA0D-DA29-F3E277C609C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B4DDCB3A-B8EE-D865-561A-4FE68A420EF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59096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432AB-A723-2AA3-0C52-77462EAFED7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B37E715-BB1D-1812-3815-940D090DBFE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C9E308F-89F1-DF9B-0241-A371F7011E60}"/>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61526D3-8550-057C-414B-82335098F26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64279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6BC7C-401F-37D1-4968-2F737CC4BF1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3AAB375-FDCD-2ADA-46D9-4B8B2014077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3B31699-0CF0-E6B9-9B47-E9A0D149082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68D8230E-5173-5EE1-06E3-B65DF798B09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47743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3A77-5175-7041-21E7-BFAEA22CC42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C6F1C1C-BF82-9ED3-1369-56B5AE70F11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B640446-BE09-1545-B62E-DE9E2F52F577}"/>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72C06128-4530-B1CE-2847-6D10625C222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138713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A51BB-4811-3470-7F28-52CFC9E958A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81E4500-B5F3-F3F5-06A6-EFDE1974DC3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83A1BCA-F67E-B2E7-7E57-96D0646745E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BED72545-E666-59EB-D716-45B61A54C49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8509973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3DABB-1C62-0D69-59EA-45C118B8A02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38287F6-AF1F-8841-FF3E-5A82C4EABFE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E208664-0838-B2C2-9B40-E166CFD0DAD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CA7FEEC-2D71-3BE5-F3F4-898A781E2E8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18724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BFF24-8C89-293A-AACA-4DBA694F84F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E7C6EB1-4047-553B-0105-4E1DCF0DE8C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72FFFDC-3947-64AB-027E-AF4E1FEA367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B5A5B4C1-B89A-6222-D64A-2D54049A18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267612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8AEE3-224A-8629-6AC0-CE0097D9E9E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6EE5B28-AD8B-1F04-B22E-91E52675234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444BCD5-1CF4-47AA-36E5-8B2AE0D1C054}"/>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E4C100DD-4996-2B4E-6388-20AA4DB79C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948832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78C07-D477-55E2-4DF2-1876D796F9F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7E9BD50-91DE-16E5-FF45-3A643508333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6A464D2-936E-8312-285C-5992B2AF7D5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5815DB4-EFBF-C7EF-A6E4-1D5BE68F06E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34547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1F473-CB51-B24A-5F7D-2C9E9957861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7749BCD-6CA4-9DA4-64B9-CE82ACB237C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76CF485-964F-9E9A-38F2-5D278D28A59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8BC98D0-A117-4353-978D-7B7940B5160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7676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CE0FA-23D7-6873-F848-BA3709A531F1}"/>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C72DB3F-BACF-D010-0C86-3150499C58C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DCBAC67-7EAB-F1B8-BC61-A291206C9B32}"/>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F1DBFF14-FA04-FCF9-C7D6-B2FA34C5CC5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008313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1753F-A170-CB86-EB5A-A60EB0B862E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96C03A2-003D-2C35-21D8-6A8C514D7E9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77C8786-B081-A2DA-A8CB-1ABC09EC954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B7473CBF-F7CF-F53F-3612-9A14580436E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23746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EFFBC-013E-5621-E42F-FCC5E1DD951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C0BF92C-1850-754F-38C3-714AA0EE6CE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12A3187-68D6-82A0-A474-299E8EB4560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81981F4F-8EB9-B9FD-3F98-2C5176D2398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59992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70BE6-2959-6CF9-5B21-53BC3B5A9B0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B3899BC-4DBE-2EDD-DF1C-1FFC894CCAC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7C719B8-C4FC-4E82-4902-848465CA57A0}"/>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3CB4C01-B89F-82D1-AC41-99E05AA6611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10566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60DA-D0C3-7F5B-A16A-4421BDCF861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4999642-CAFA-39CA-FBDE-47D4BC4E232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8810443-A0E6-799B-57DE-A7EB568C073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E6B4F804-1E8E-0077-05A4-8951992EFBE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51887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3673E-9D6B-E95E-860E-71F42BCB137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711A9F8-F7A7-9C47-488F-A5229978BA5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9B6B961-498C-2DAC-C074-750717262B0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37A29AFA-ABB6-EEB9-CC5C-74964B1F657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83871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10961-8BF8-2C93-B32C-3FCDBB3BE581}"/>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D1F705D-7E7E-0BFD-DF25-15945D585D8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5D26718-8F7E-B2CD-DA72-0DE0DA820C2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EC0E5FAE-BC31-8CD0-DEC6-ABC395E2E59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73956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DB55-E2EB-AE81-0A51-EB57475793D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094118B-3890-9D1F-36EE-7C882FBDC56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F91F7BD-371C-AC3E-8650-1C5ADCD3C0E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C317075-2C39-A1FA-F9E2-C6C461ACE2C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24259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E065F-6942-5571-87D2-91CE8D6A841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D3EF080-84E1-4849-780C-48BB76E0E36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4A9B7BF-1F23-5F21-0E62-B0055ED1369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3CF08FFA-4CD6-C42A-025D-092A021E0C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22864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EF07A-B342-1459-D3CC-0E9F9396FBF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43FECD7-99B6-D544-8D3A-56C2E8EEE13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4687A6D-EAFC-F43A-1362-457D7E043F0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FDA608F3-0977-E64B-ADBF-4427DC96C4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45044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1EC8C-AA6A-3A55-D0B6-79F7891DBF1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617AF85-F26A-F4D2-5692-518A7C3C016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5EFC60B-3E44-3A59-EA82-A4F8DC22F8AE}"/>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017288D-98D8-F6C5-70E4-B84A6822BB8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4084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F7B34-711B-660F-79A8-B054CAEBC6D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F9CCCC3-05EC-A9A0-66C2-DED4CA7CCCB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DEFF7D1-504E-6DE0-6612-A80D72BBCEB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5EF4086-8721-FDB8-335F-69A6DAE18BD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115994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A1B51-A9ED-E7BF-F8F6-622214ADDA7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C719E9A-4E67-5633-FA30-019BD212F05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972ABF3-19F3-1B30-3719-5046217121F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0BB943B-D932-5A29-DD69-9435DC8B91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60761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41971-C93C-59D1-B0A8-86CC55A9FBF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0098E4D-FF33-FCCB-BDDA-D8A24DB6ACE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4CA343B-D8AE-1872-D259-7F09692C47E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B336152-1E40-A763-3C93-FCA8CE100CD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863243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C8262-A0D2-08B0-CD7B-5FACCD86045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B7D7705-0F45-F5B8-B33C-C7DDF9E552B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86ADD3F-703A-F707-2849-70993F04E0F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F9258C75-1AD1-134E-ECF8-21388809C45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15318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158E6-26E2-781B-01B4-DD9E88E3F7E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A3C14ED-90D5-EB06-E3DC-E1787FD2160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110D500-22A6-E978-B8FB-C1F0ABC32BD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575377F-D277-41E3-7FDA-30F99E69EC2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92684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E4491-CA46-CD41-BCC8-76813111D29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BEC48E4-0418-A03B-DA70-FB5073603D7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3F2C821-0881-F145-A88A-96CC9DF561A8}"/>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3DC3D5B-67EB-D144-3938-63372769B9D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807446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5029E-59CD-C396-0F4E-D042AC17AEB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912F000-5E5A-B5B8-9C4C-9FC01AF4B68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D0D91AC-765E-14CD-0F04-9AF4E2325C02}"/>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10CF75C-2666-0AEF-B2F1-5D8450FD220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253144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49F37-5CCA-3F28-CEF6-A462A71AD3E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22C8EEB-6F15-7EE3-F86E-F33CBA4C281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40D3B07-CD3E-DEC4-40C1-16947604B12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D3E4A51-543F-DF6F-7B80-3B699B2625E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4566971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4CA8-63D4-E856-55F8-663A1B2163B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0532936-D1CC-0EA0-71CE-ECE793A95E1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5526D39-F97A-F971-36F7-E6202F1110D8}"/>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7D632DB6-70F7-186A-AAA3-69E9AA42421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616674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BF27F-91D5-B503-4F0C-839DF4CAC2F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CB0188F-FC68-AAEF-E838-DB210618409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3FC0A4C-D915-0297-B3A4-BC3D2A0C800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9165E08F-AEF7-4B79-3D55-42652E9784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436847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646D2-3C24-3F50-15B5-FE0CF81BEED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473DE9A-141B-B8B1-0B06-BD2190EA7FE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FA8EDBB-CD35-44E5-CB02-C9BF9D82E2D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79CD40D-C7C7-4368-81EA-1ED5094949F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72073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8976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5FA9D-ACD3-BB74-6D9B-89328459D26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9651D12-E419-61B1-311D-41F32C4947B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F233961-5320-14C6-9400-85425FC563F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927209D-DC4B-8CF1-FF5E-AFC25EC104C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6110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106EC-A5AF-9FD5-D670-486A98829E9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7CB424B-CE21-BF7D-7038-E4224697FCA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AADBECF-DDD2-3316-6985-B4740345FCF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F4758A85-522A-D9D9-A820-046028B436D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3036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98953-C0D4-0980-B00F-4E353D3F5C8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EDF4607-9BC3-1966-14EC-31B76036E70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0E6AC05-7FCD-2B9E-B711-826E47D781C4}"/>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88AD3EC9-A02E-9116-46FD-1063CA297C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5665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5C44A-BCAE-5702-0319-4CD6DC5C040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39902F3-531C-259B-F510-D357775E994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2576663-9F68-57E7-79B9-B9B5A5FA3E7E}"/>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62AEE38-5060-E568-0B37-7ED50D8F071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2022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4D94E-1354-17CD-9590-22980382BF4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B11D168-12A3-49AB-8E00-847EC95E4DB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299978A-4910-6B49-6116-254C116247B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DE31116-96D9-9A1D-A4D2-05C68D864F5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5802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D84FC-CB07-3095-944E-61211FE74E9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E3B6DDB-66C4-D496-A00B-8BABBE315BF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A9D99C2-09EF-BC5E-EB18-4B63B4E6ECA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34D8CC6A-606F-C834-540E-347B23B217D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835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2640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5604A-D2DA-DEFA-6B85-100310E5BF1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263AC79-C166-7C15-89C0-A668A5D2BDA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8F7CFC7-262D-1E5E-15FE-51BA6B9DCF4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D273C2B-92ED-AF67-22CA-0839CE21573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3025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97A07-376C-E118-9B1B-A0BC0B7DB2E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A3E3CB1-7D2C-0E2F-C223-E8EE571B4B7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E327757-DA33-B748-97FA-6976A052984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8E6C31AB-5F3F-18C9-FC91-AE86ED8A9FC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89032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789C8-AD85-E7BA-BC5F-43BE67098EC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60DE3EE-F2FF-DC65-E6FB-6357E55C463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6BD3612-8E98-4EFF-F530-EEF9B716C01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8E54EF5D-178D-9F1A-C885-0AE5A8C103F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8437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B7C78-000B-B606-0683-5208A6FBE9B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7EFFD7F-0B35-339B-5EB2-FD5332D5F18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D6F856E-3E32-1A39-D6C6-048A235AD98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985C757-5FD5-F92B-7603-90501AB7D93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5253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66470-C938-E54A-F234-D9628867045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C456370-8F26-DF85-A34B-5F02B3ECB03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4E356E9-3FE6-D409-6D94-C120933B04FE}"/>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3BE1373-A000-0B11-D8D0-8D934598AC5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1671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A64B-C51F-C149-409E-E2FCE06CD12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E8D11D4-B527-3D3B-3120-9DE2AFE42DA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1596A91-4BD4-26FA-C3F3-494BC11468C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D2AD461-9F54-E80F-94BE-CF17BA74266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9708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23D5-4A79-A751-6237-375DA15663E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6B90886-12B1-15C0-1A03-5888A31B3A6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9BC4134-FD62-5201-BB56-823277F251E7}"/>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7166351-F7C0-BEC1-44A7-10E25951447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4502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8AD9D-4B1A-06C4-3459-329B2DD553D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4D44E56-167A-C2C7-CD5C-08A1C79CF19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485A93D-9698-7206-E3AA-2969507B6BD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07C67AB3-A44B-D435-96EA-75BA2097104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49274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E7E4A-DE24-9609-0976-06DA900B8C0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F4E1E7E-3BC5-DC11-9668-B7009569E51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B63E3E6-E550-B136-BAB3-A422E6EFF78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F52901E-4693-E323-25F4-3189A3EE48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6762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613BA-0716-5706-A356-9C71D25626F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560F368-B128-AEA5-4A75-4BBFE8C3777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E30F2BD-7E91-22EF-134A-046336ED303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33BE12AC-B94C-1BBD-0293-D38D2C44972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26245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BA311-1B8A-1B61-9BAF-51BD825C2E6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1164ED2-314A-2D1B-A8F4-36B68D64C65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68318C8-45A2-31AE-0DDE-65D1CF21DD1E}"/>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DB63C96-1602-F388-C869-55F5022C608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4605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8DCE-0AC2-A54E-1262-D300824F26B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8C696EA-D466-A46B-2C5A-814028E87A8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A26008D-DEFE-6C5D-080D-7E6173AD055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E721BE2-40AF-3DB3-BBC5-9D90007719E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8660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B97EA-B486-EDF1-F4F5-610B4C383C9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37E1131-3153-41DE-ED78-E9AE67F7421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70C8CB3-7A42-CF34-AD89-EAFCC26037B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0237EEB9-2A0B-C30E-3DC7-371B5CEDA32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20575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04A0C-5785-C59F-C5BA-40311F60A5E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78180FC-4834-FCC3-D3D5-5AFEE6DFBA4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23724B8-AF05-DF41-2BD4-0BD7C83A7F5E}"/>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4B6B34B-C04B-3154-822A-49235D86A6A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3034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6686F-4CD7-48DF-443E-6DDE688A549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465E563-FCD5-7BC8-38ED-65ED05CEE02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1AEAAD5-FB83-FA82-A5CF-63B74F524F9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09C7688-4375-1996-1DEF-8FC6C0927F2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1178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F4AD0-7347-96A0-CA22-2E707236E14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C4053EC-B608-F75C-7327-05A29C3696F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0E798B1-6804-5945-64BF-0C08C746833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310932E5-5061-6F75-2DD2-9AE8F767CD4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49555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2EADB-C220-123E-5FE1-51F4ECE4F5B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DFA3D24-7C9A-9B91-D35A-68A21F0B5A8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73A42A2-E72F-EB69-18FA-BC7CA76E4D9A}"/>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30F742C-E67A-05F9-4971-D8EB7A78FBA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8178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078F3-2AE7-B516-F4FE-31C7C69383E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8686B8E-AF6D-EC3A-3255-F6140BB7106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E1B3232-ABD8-8016-752C-6FFCC8B03AC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2429727-0EB4-A1BD-3989-04F7D639771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6576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92AB3-4BAE-2085-2087-9957492B411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E98C630-0248-1A51-999F-A1E1819EE61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C204A93-1816-2182-0D84-1F3F1D810B1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0991BA7-2611-C115-8570-A6781E89E0B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89993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078F3-2AE7-B516-F4FE-31C7C69383E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8686B8E-AF6D-EC3A-3255-F6140BB7106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E1B3232-ABD8-8016-752C-6FFCC8B03AC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2429727-0EB4-A1BD-3989-04F7D639771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6576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BDEC8-9DD6-BBE3-021F-5BF6F3A6CB1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0CC4CD3-9704-12D8-3AA0-EF1878BABED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7600F42-C343-BAB7-727D-A003661C26AE}"/>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D709DB4-E937-AB00-D2B6-5C48A286890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86692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CDAF3-D222-FA94-F603-0408BCCE3FE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AF44DBD-0347-1F77-36CB-B1B24DC9067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5004E74-5F64-790C-C41D-7E21C726BDA4}"/>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25E3B2E-8C07-8DE5-A905-0EE24FF698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1918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82220-9FA9-C66F-BFFA-63388E86B3A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5A68B42-01F5-30A4-BDC1-65131B40BD4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2F72338-CDE2-B7B1-E839-4EA888CCD8E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F8B2DE0B-ED91-4CAC-4EB9-C6D878FE89D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563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8CFC6-22EE-CC4F-144B-DE951B6DB43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CCAD1C5-AC44-228A-87CE-6461667A78B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094B731-569B-6792-6690-757C310D56F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2FE4120-860F-4683-1382-03AA16089CA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8785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806A3-D37F-B0FD-C3B1-14C2BE79127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76DFE67-C753-B36F-9717-1EBC0A06CC7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5D4F48F-24C9-76F9-1AE3-8C2F83CA1D7D}"/>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7700E66-A387-4E5A-D453-57A2174393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4079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ED172-1DF2-866D-5F46-83E09B4B51E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9425565-1A68-9CE9-A18E-7C3ADBD5F7F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B2F4968-EB5D-19F6-3193-76695D83462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ADA1DA1-D203-7007-3D94-828CC1E67EE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0919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B4DC7-D05B-081C-58D3-67ACF19E0D2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7A08B3F-24D0-EACA-3286-2947870CB50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C968CD8-B9D6-EAB2-B838-2786120EA18A}"/>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B16C31DC-53F8-5B31-8A6F-F561A82F9E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82012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2009D-B6B2-E3DD-CCD4-96835CCB8621}"/>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1654E92-E37D-E231-F779-0F26B8DA554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63EB639-D417-BE5D-E538-AE1F8AD12D2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296BA17-501F-B513-0861-4353D98E6EB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50234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EF6B3-1FC0-3AE3-E79A-60606A01231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19151A9-6E52-8930-C5EB-7B5027D12A8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619549B-44E1-C443-DBB2-0F70E61C8C34}"/>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F1A2288-8270-2496-A26F-CD3F6C77736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58351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D7ADB-7D56-1A62-ADB8-213B524BF49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412A2A8-E823-2D11-76C8-49328BFBE80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E473F9E-1CAC-0DFA-74E0-068FE105768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9062B92-9C5C-3F60-0E77-C81EB33C7F6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82372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F758B-2CBF-BC79-8A24-9104DACD5C8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9B49A24-CA35-82BD-463E-5987418ED7B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E3CECEC-595B-4FB6-4C7D-0EFCE85BA588}"/>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EF0AAB8-BB99-11C6-3C4E-A25DE49A9BE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16136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D7BFF-0BBB-ED35-460C-C93CDAA007F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089A8E1-D8B9-FBE7-5549-1558B5E183E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47AF622-A5B0-9296-FA3C-567F95B05FF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26BD057-EAA2-55FD-C04F-3C5E38BBFEC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877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B539-E532-F739-F05C-E723D2761B0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912D12A-4B3B-A75C-D4CF-A73D8D2EDF9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72D48B76-CE62-05DA-AF97-0F200099239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B5AB5259-A5EC-AE84-1F8E-9F6A1B774EF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41213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F56E4-ACA6-C48E-2DF4-58831E189F2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A0D910B-888F-B472-210A-57CFA1EF701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79181FA-0197-431A-BCB7-63209455173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C6A80EF-FF73-A684-4FC4-5B6C76184E1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7381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4F7F2-B110-80C4-4F51-6C84A0F7953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D5529EF-EE67-2C49-C5E2-1EC2B169CDD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7FED5C9-9B8C-BCFF-40B3-F2FA7B138CA7}"/>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E0F58E3-5060-6DDB-8CCA-B2FD6D1C1B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70105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C2261-3665-1AC9-9B8A-C2F2465F8D3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9CBE1F3-7B84-B712-41EF-C2F8E230A35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7332ED0-9638-CBCE-0998-B4FFE4D2E2A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3552EB46-AB65-D8C3-83BA-C16F62E7160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161490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198CD-6423-78A9-568F-5E6A9FE94EA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849AA0D-6388-B35E-1ED9-963846BA456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16DD513-0698-50D9-F71F-4A4235BFE3FA}"/>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BD6E503-A438-E8BB-F898-3C1FCA8849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53391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D9A71-7D76-2143-6AD3-A8A8C80F0EB1}"/>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270BEBF-A189-6F55-34EB-F69D4153DFC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078FCE7-E9D1-3091-6839-E9F1C012F2F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63E5772-A87D-79F3-5313-8826F33602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02720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7AEAA-D79F-EB09-0F20-669C06072F2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A78F610-4105-4549-A2AB-FA7FE86B1A4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422C152-94AE-E885-EBB4-C8582A6F4CF2}"/>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68737882-65F6-1F0D-3AF4-CFA53549AEC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365729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FCC95-4470-DF19-8D3B-66278464B5B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98FDB53-6C44-C379-3005-28AAA76BC93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2F2E65C-CE3D-C3D6-CFE2-66F21FC52BE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99417C3-C74D-AE47-B847-B6563FACBAB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0611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4EC6F-D49A-A029-3EAC-89B2FBFB9F9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4EA4A6B-14A2-BEB8-E08B-BFECC262B3D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50BD947-119D-39CD-B137-B1B3636CD28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D5F530D-7E39-53E3-864C-81C95A0B8CC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98691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41BF0-9A4D-B9A7-268B-6DC4A02ABDA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A0E148D-8FBB-3716-037D-8089892A33F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B84F9F9-D49E-3EC7-7A9D-0BBD052CC58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32845AD3-BFA1-4A4D-51FB-683E3367A2C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38918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A2421-B76E-23E0-7BC9-DFCE71A940D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1534497-53C0-EFD9-7172-23496397ADD6}"/>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6E90737-B569-E788-45B1-740F42B6D672}"/>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6D5FB7D-7DC5-85EE-1C31-07619108686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837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0CE45-4EEA-AAA9-7A0A-4F3AB8247BD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C0DD027-958A-0B0E-4470-6F9783E6E13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CD860E3-0F84-8AAC-05A5-C3832B117B9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F9C0FF2-C472-1C74-4308-02D6A9CF98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011204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F7C1E-F4C9-62FB-9BC5-6D7BD17E64A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430ADAF-9310-8523-7063-46483B673B4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1B5B5BA-FC64-816C-32D1-9E136BDED70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9117F606-23F3-6E12-E5C5-8C5FBECBBE1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68316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B8D39-B3BC-AD11-78CC-D80B375C423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CF354C0-D3A7-72D1-5808-FFCD25ADFE3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43614B4-E4EA-9E8E-83C6-38702AFCAE6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04AB86A9-374A-02DF-9BE9-3135267414E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30472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F556A-FBD1-8B5F-0E3D-84D3DFD887F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03BBB19-2D3E-3058-7044-AC79FA0E5E4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90FE7DB2-B942-316A-983B-0DA2D3E9334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3C4AABE4-A522-0537-05CA-CC591E7AFEF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9586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0D9C4-9C4B-D325-2BCB-3503EB0FB10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BF65DC8-561E-B998-DFE8-8981BF6D8A6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D5B9D9B-3AA1-0A0E-D235-494383ABFA2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9B7DB750-8B2C-1A6E-4730-C960742ABAD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100417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0BE0D-1E88-5417-FFE8-C8415F26B0A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912213BD-6B71-2A4A-D3CD-3F4C1FF7DFF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F244C08-47B2-6FE3-1DEE-64C68D1879E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C429FF9-DB32-3015-3BD5-3ED272CDC41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1010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89D25-9840-8219-8A54-2ED72CE589D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55A4AA0A-AE15-8F5B-6A51-F23C3129D50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FC758B3-E3C4-32DA-D893-133CB729D55E}"/>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72EF56A3-A671-BF3A-AF42-162BEA1FD28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30826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D3DEC-3AB1-0C8B-E68E-FE9E4A371B7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8497AA9-DBD3-5333-4E31-FFDF9E4C211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4C5B2B6-DD2D-D79A-E4F3-B0AAC647B45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B9361AF-B5A6-9890-B91D-816BC083EC7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593413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49D7A-00EA-3EB3-1346-328D00074CB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2747EE2-0B42-64B9-03E8-2F075DA2538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7CD4265-E695-0AE7-3ECA-F4FF1CA8BE3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E6EDC44-292C-1B57-75BA-F4B6C3CEEF6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10238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B2E8C-CA72-75A3-4272-05B7C070A6F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A9EEF06-0B9D-2A83-D350-7A70D5738D4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D68EADB-0198-970C-9CCC-0B50A073FEA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6EF9AC7-0DC2-8E17-1373-B43F8BCE633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96201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3E54-5627-232C-05EC-957CAF1C12D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7B62B87-18DB-E78D-0298-8EAE952A1A3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26A8C9D-A837-6310-8018-3F7A9358951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F2A56AF9-0C68-65A0-622C-5835447A3C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05200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FC17A-3264-7102-CC32-C43F531FC32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A8ABA7B-0EA4-9E55-0E41-E85DE0F10A3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D580D80-37BC-275D-00B1-97A259E2C494}"/>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78E950F-4F47-97ED-7303-1F1BE9ED0F7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304509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DBCF9-53FD-D1E5-D8A5-D4A481FC4D8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D5141BE-AE2C-1DF9-0A95-C6A8EBA96A5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A100420-BB24-5348-537B-F00616F35AE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006472D-AFCC-2EE5-1A89-1E17B7D9D9D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80163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33512-56B7-6B3E-175B-702E5AF49D9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DDF06AC1-4ADC-25EB-1BA7-53EFD6FB3BE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6B4411EF-99EB-C492-78F4-1BB032A47A5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AAD6F1C-D782-E120-C780-087A23125B2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72202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2A2A5-C4C3-A9D1-0777-50F2C780208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DB315B6-0DE5-4D62-FB0A-0BFDC0E40E6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DF1E9A1-58D2-73C9-4A12-28AFA88917E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8DA6595-59DF-0CED-8D47-590771366C8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411449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718E-BBAA-3A42-07B9-392A09D6045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AB988FA-06BD-1581-AB71-98DFDBD31FA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D720D4A-2695-6C3B-43C0-A3205C9156CA}"/>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138AEB32-6780-9831-7180-4391DC72751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04004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E6B81-E467-7AA2-C2AF-DA9B5012148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FD1BC09-ED55-DCC0-F05D-80B1DAD01EE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986F020-E4B6-33BB-0DA6-20C713D8C98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D17323D-01B6-9969-1260-8C76409D3D3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18026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A5E3D-BB5B-8720-C111-04121DA6C45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E382124-96D2-B066-F138-77A493F3056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1EE74DF-E517-E893-62B4-6D95BCEEF31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07EBECF1-1936-9619-8F03-B943BBB71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12356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9BF93-B067-BAFD-1777-E81C5912D0F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1C4F4F1-2B4E-5908-E660-C4CC0A1C10B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3806C01-3068-D304-1E4E-0FEF78DD36E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D6E4B47-FB7E-29E3-84FD-57B2D8F2BA7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53272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C4CAC-B623-5EFD-84C3-AAE88009431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52DF5C9-2045-4846-66FB-BA258BAF6E4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88F6C1F-27B8-BA4C-A092-70A9809081A2}"/>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7A4B18E4-8F0F-95B4-00E7-1CE1C49DE78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72240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DC964-FAAB-03A6-7F92-8A42DA6A0A3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61883B9-77ED-A211-8331-0E9F2908002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143D991-C75F-2065-B674-5AA51630268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F7205D8-89CB-D084-B4A8-762A3B8C595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54557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26D98-E0BD-7CB9-69C7-6CE7FB4CAEC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6FBA8B75-A7F4-425F-3EE4-A4BCB8CE72B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061FAA3-D591-3531-2B57-482A280AA8C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05F56590-48AC-9E60-7296-D8A3EF1F3D9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0364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B7E65-4C83-9AFC-1D72-B21E89169D45}"/>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0EA57AA-6F59-1AD3-372E-88B81B85D66B}"/>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FB2DE6D-9DFE-35B6-7D51-87B08A4F9FB5}"/>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9F8573FB-CDB5-63D1-D748-B6CFCC5F29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22469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20CD5-2877-1092-D3FA-EAFC832E4C2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F8E7E5D-56E8-5A5D-F37D-4F5A6DD7A51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F6902BF-819C-A03F-81F3-D228E3C60AF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8D3EC19-B81C-31DF-36E7-70651310ED3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080278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1A483-547B-361C-6941-66572E6B6C5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320D721-F59F-9822-96AD-DCC28E88326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2B674A2-F8E1-B377-6F6E-190D44197D02}"/>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61A6BCDF-0644-817B-1559-5FD49BCE3A1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64067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EFFA1-D0EF-ED44-FDEB-41C7C6DA090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975ECEF-D7A4-9CB0-2787-8885F5519A1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E4FBB99-3746-5C2C-B206-A1E958F53F3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E4192CB5-4DE2-EAAD-AFC3-3FC5FC0A668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858273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DC2A6-EECD-709A-544D-77091E61B99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2274B1C-ADD3-1283-7E00-DEE78757EE0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1D24BA6-7B7E-45DF-97B7-300855BDC08A}"/>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8555E42-6D48-9E50-CB86-C69799B9E45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55993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31BC0-3AB3-6D09-F116-F7C961822B8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86B7D50-4611-81B1-224D-352575B4B94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720BB67-BC83-22FC-A038-9ECBE5AF4EA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3E509221-E453-BC58-9DB4-3A577986513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347361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9E426-822B-1C3D-5581-916383960EF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7A58B35-D70A-F93F-9400-6AFBB02EF1E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727A0E3-2C5C-B22D-F34D-B9755683BD0A}"/>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E74CA0A-76F3-E3D7-6FEF-B62CD4C1D1F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35273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ADCC3-B5CC-ADB1-95BD-605DB36B1F8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F65B103-2360-F596-673B-49C902FDCC0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9CF1C71-1E32-B0E7-F2E7-13BFB599192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79D86B74-6FF7-CF5E-30F4-6BFB1CF221E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114346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332DB-EAD0-498F-5A9C-74A17409C26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9A20020-25B8-3BA6-7DE4-A87B0CA612F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DF2A60A-5B43-731F-4C32-EEFFF5CE8892}"/>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E3B5830A-4715-B86E-50DC-858D7B75F04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85040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F631-2E25-BD9D-8E21-1D8ED0EE997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4F89539-C9B2-7EEB-0913-0B7BA9DE4BDE}"/>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FFA22BDB-2292-FB9A-3485-EED8D34D2D00}"/>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710F8DCB-D60C-1B7D-30DF-FB8EA2C4E6C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567913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BC592-3BB2-5B12-6AC7-CC1BEB5C3A1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B4E6C17-307E-9252-C1E4-661CF46CB95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FDA6D91-78B3-07A5-DE3C-1B2702FE1C6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C26E4961-055D-D1DB-CBD1-89A45689A1D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5752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19DDA-5676-C01D-8E63-E6BF689286D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EB7BAFE-F5CD-4A09-7FCB-D8C36905372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50BDCAD4-0CDF-A291-7B56-DD851D0383D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7A8A643-9E4C-25D2-8FF9-23162CF8E0F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80636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5F149-6683-F218-70F7-0FBA0F749C2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975E17D-4FFB-4209-28BC-0D28400F5F6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310E48B-A6F2-620C-6517-3B779E6887D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841522DA-23C6-E27C-70EA-C78804E41C5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233</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01181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44EFB-5E32-5848-D39E-1525BD2F7A0C}"/>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DFC297E-42DE-0C43-A626-E9C85D70101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2113546-380D-EDAE-6795-D32964F1E8FB}"/>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F1A17CDD-9DAC-4E17-7E64-5ED4F0DF379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234</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616247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8F68-91EB-1C4B-8B59-6D705CA6D65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77963C7-72C6-F8C9-44AB-0207D2C3094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8ADF2C3-39C4-6606-AECC-903462BDEE5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B971341-4837-4CB1-49A9-D4261A0DC5E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235</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08444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64F3F-35EB-CAEE-5046-C0C8C08FA8B9}"/>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D984568-10F0-3BB5-8EAC-1F6D0F4AF0C5}"/>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48049BE0-C280-F237-42BF-9786B0B5436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B6AD8F4C-C705-389C-8C78-B177EBB9391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236</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3658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48868-D628-964F-7F87-923EA8BFF6E6}"/>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F97DD9B-1249-41B5-08CD-E8AB34CA1A37}"/>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14D37F41-3622-4EE1-AAE6-BA18B585DFD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00449C0B-AFFF-37C8-1AAC-6197EB7C58F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237</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18576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013AC-79E3-101E-10A6-3E11E782507E}"/>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B486244-E59E-92A5-479D-58DDF7885E1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B1B7814-B583-2819-FCA2-D8A1A559F4E0}"/>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FD40F0D-C98F-5FBB-8C6C-C399DED84CB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238</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211080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95C65-5CDF-3C0A-840E-3929C6114318}"/>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C624900-9842-63BB-10D3-3EADC8E89F5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0B3BAEC8-C1AF-000B-EC45-73733871705E}"/>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F4F0B5DD-5EC3-8E9E-3E03-CC832C50E2E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239</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2450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EB4C-BF5C-2B85-E2D1-1A4099CD8ED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F4D8E0F3-5FFB-17AE-4EF8-459A2DF8C1B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EEAA5E9-931C-A7F6-B0B7-18A2F0EE7779}"/>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E0BC343-287A-4B9F-736C-1EEEA8EEC07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240</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94999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29730-A2A4-A898-7312-D4AF955FE1A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717CE521-738A-589F-BF7E-4F859E2FBE74}"/>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B4C35C4C-80D5-5484-7E91-BADA057E61B8}"/>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46A974C-C6A4-D2B1-FC79-CED03ED090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241</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50811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30CC5-4514-97AA-191B-955CF2006D32}"/>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E73EBA3-F4F2-EA9A-59B6-310A1570406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984C428-0FBA-2FD0-2961-2ED9044662F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EA56BC72-111A-D63D-6E1F-0CCE431950A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972DA52-3BBB-4A03-9D8B-63298BE84D3F}" type="slidenum">
              <a:rPr kumimoji="0" lang="tr-T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242</a:t>
            </a:fld>
            <a:endParaRPr kumimoji="0" lang="tr-T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3685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990600" y="1621191"/>
            <a:ext cx="11226800" cy="3448756"/>
          </a:xfrm>
        </p:spPr>
        <p:txBody>
          <a:bodyPr anchor="b"/>
          <a:lstStyle>
            <a:lvl1pPr algn="ctr">
              <a:defRPr sz="8666"/>
            </a:lvl1pPr>
          </a:lstStyle>
          <a:p>
            <a:r>
              <a:rPr lang="tr-TR"/>
              <a:t>Asıl başlık stilini düzenlemek için tıklayın</a:t>
            </a:r>
            <a:endParaRPr lang="en-US" dirty="0"/>
          </a:p>
        </p:txBody>
      </p:sp>
      <p:sp>
        <p:nvSpPr>
          <p:cNvPr id="3" name="Subtitle 2"/>
          <p:cNvSpPr>
            <a:spLocks noGrp="1"/>
          </p:cNvSpPr>
          <p:nvPr>
            <p:ph type="subTitle" idx="1"/>
          </p:nvPr>
        </p:nvSpPr>
        <p:spPr>
          <a:xfrm>
            <a:off x="1651000" y="5202944"/>
            <a:ext cx="9906000" cy="2391656"/>
          </a:xfrm>
        </p:spPr>
        <p:txBody>
          <a:bodyPr/>
          <a:lstStyle>
            <a:lvl1pPr marL="0" indent="0" algn="ctr">
              <a:buNone/>
              <a:defRPr sz="3467"/>
            </a:lvl1pPr>
            <a:lvl2pPr marL="660380" indent="0" algn="ctr">
              <a:buNone/>
              <a:defRPr sz="2889"/>
            </a:lvl2pPr>
            <a:lvl3pPr marL="1320759" indent="0" algn="ctr">
              <a:buNone/>
              <a:defRPr sz="2600"/>
            </a:lvl3pPr>
            <a:lvl4pPr marL="1981139" indent="0" algn="ctr">
              <a:buNone/>
              <a:defRPr sz="2311"/>
            </a:lvl4pPr>
            <a:lvl5pPr marL="2641519" indent="0" algn="ctr">
              <a:buNone/>
              <a:defRPr sz="2311"/>
            </a:lvl5pPr>
            <a:lvl6pPr marL="3301898" indent="0" algn="ctr">
              <a:buNone/>
              <a:defRPr sz="2311"/>
            </a:lvl6pPr>
            <a:lvl7pPr marL="3962278" indent="0" algn="ctr">
              <a:buNone/>
              <a:defRPr sz="2311"/>
            </a:lvl7pPr>
            <a:lvl8pPr marL="4622658" indent="0" algn="ctr">
              <a:buNone/>
              <a:defRPr sz="2311"/>
            </a:lvl8pPr>
            <a:lvl9pPr marL="5283037" indent="0" algn="ctr">
              <a:buNone/>
              <a:defRPr sz="2311"/>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2D9F57C5-C322-4A22-87C0-0A391A0D34F7}" type="datetimeFigureOut">
              <a:rPr lang="tr-TR" smtClean="0"/>
              <a:t>27.06.2025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1943732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D9F57C5-C322-4A22-87C0-0A391A0D34F7}" type="datetimeFigureOut">
              <a:rPr lang="tr-TR" smtClean="0"/>
              <a:t>27.06.2025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1849852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51976" y="527403"/>
            <a:ext cx="2847975" cy="8394877"/>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08051" y="527403"/>
            <a:ext cx="8378825" cy="839487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D9F57C5-C322-4A22-87C0-0A391A0D34F7}" type="datetimeFigureOut">
              <a:rPr lang="tr-TR" smtClean="0"/>
              <a:t>27.06.2025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2040483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D9F57C5-C322-4A22-87C0-0A391A0D34F7}" type="datetimeFigureOut">
              <a:rPr lang="tr-TR" smtClean="0"/>
              <a:t>27.06.2025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422197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901172" y="2469624"/>
            <a:ext cx="11391900" cy="4120620"/>
          </a:xfrm>
        </p:spPr>
        <p:txBody>
          <a:bodyPr anchor="b"/>
          <a:lstStyle>
            <a:lvl1pPr>
              <a:defRPr sz="8666"/>
            </a:lvl1pPr>
          </a:lstStyle>
          <a:p>
            <a:r>
              <a:rPr lang="tr-TR"/>
              <a:t>Asıl başlık stilini düzenlemek için tıklayın</a:t>
            </a:r>
            <a:endParaRPr lang="en-US" dirty="0"/>
          </a:p>
        </p:txBody>
      </p:sp>
      <p:sp>
        <p:nvSpPr>
          <p:cNvPr id="3" name="Text Placeholder 2"/>
          <p:cNvSpPr>
            <a:spLocks noGrp="1"/>
          </p:cNvSpPr>
          <p:nvPr>
            <p:ph type="body" idx="1"/>
          </p:nvPr>
        </p:nvSpPr>
        <p:spPr>
          <a:xfrm>
            <a:off x="901172" y="6629226"/>
            <a:ext cx="11391900" cy="2166937"/>
          </a:xfrm>
        </p:spPr>
        <p:txBody>
          <a:bodyPr/>
          <a:lstStyle>
            <a:lvl1pPr marL="0" indent="0">
              <a:buNone/>
              <a:defRPr sz="3467">
                <a:solidFill>
                  <a:schemeClr val="tx1">
                    <a:tint val="82000"/>
                  </a:schemeClr>
                </a:solidFill>
              </a:defRPr>
            </a:lvl1pPr>
            <a:lvl2pPr marL="660380" indent="0">
              <a:buNone/>
              <a:defRPr sz="2889">
                <a:solidFill>
                  <a:schemeClr val="tx1">
                    <a:tint val="82000"/>
                  </a:schemeClr>
                </a:solidFill>
              </a:defRPr>
            </a:lvl2pPr>
            <a:lvl3pPr marL="1320759" indent="0">
              <a:buNone/>
              <a:defRPr sz="2600">
                <a:solidFill>
                  <a:schemeClr val="tx1">
                    <a:tint val="82000"/>
                  </a:schemeClr>
                </a:solidFill>
              </a:defRPr>
            </a:lvl3pPr>
            <a:lvl4pPr marL="1981139" indent="0">
              <a:buNone/>
              <a:defRPr sz="2311">
                <a:solidFill>
                  <a:schemeClr val="tx1">
                    <a:tint val="82000"/>
                  </a:schemeClr>
                </a:solidFill>
              </a:defRPr>
            </a:lvl4pPr>
            <a:lvl5pPr marL="2641519" indent="0">
              <a:buNone/>
              <a:defRPr sz="2311">
                <a:solidFill>
                  <a:schemeClr val="tx1">
                    <a:tint val="82000"/>
                  </a:schemeClr>
                </a:solidFill>
              </a:defRPr>
            </a:lvl5pPr>
            <a:lvl6pPr marL="3301898" indent="0">
              <a:buNone/>
              <a:defRPr sz="2311">
                <a:solidFill>
                  <a:schemeClr val="tx1">
                    <a:tint val="82000"/>
                  </a:schemeClr>
                </a:solidFill>
              </a:defRPr>
            </a:lvl6pPr>
            <a:lvl7pPr marL="3962278" indent="0">
              <a:buNone/>
              <a:defRPr sz="2311">
                <a:solidFill>
                  <a:schemeClr val="tx1">
                    <a:tint val="82000"/>
                  </a:schemeClr>
                </a:solidFill>
              </a:defRPr>
            </a:lvl7pPr>
            <a:lvl8pPr marL="4622658" indent="0">
              <a:buNone/>
              <a:defRPr sz="2311">
                <a:solidFill>
                  <a:schemeClr val="tx1">
                    <a:tint val="82000"/>
                  </a:schemeClr>
                </a:solidFill>
              </a:defRPr>
            </a:lvl8pPr>
            <a:lvl9pPr marL="5283037" indent="0">
              <a:buNone/>
              <a:defRPr sz="2311">
                <a:solidFill>
                  <a:schemeClr val="tx1">
                    <a:tint val="82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D9F57C5-C322-4A22-87C0-0A391A0D34F7}" type="datetimeFigureOut">
              <a:rPr lang="tr-TR" smtClean="0"/>
              <a:t>27.06.2025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3241818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08050" y="2637014"/>
            <a:ext cx="5613400" cy="628526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686550" y="2637014"/>
            <a:ext cx="5613400" cy="6285266"/>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2D9F57C5-C322-4A22-87C0-0A391A0D34F7}" type="datetimeFigureOut">
              <a:rPr lang="tr-TR" smtClean="0"/>
              <a:t>27.06.2025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98689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909770" y="527405"/>
            <a:ext cx="11391900" cy="191470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909772" y="2428347"/>
            <a:ext cx="5587602"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tr-TR"/>
              <a:t>Asıl metin stillerini düzenlemek için tıklayın</a:t>
            </a:r>
          </a:p>
        </p:txBody>
      </p:sp>
      <p:sp>
        <p:nvSpPr>
          <p:cNvPr id="4" name="Content Placeholder 3"/>
          <p:cNvSpPr>
            <a:spLocks noGrp="1"/>
          </p:cNvSpPr>
          <p:nvPr>
            <p:ph sz="half" idx="2"/>
          </p:nvPr>
        </p:nvSpPr>
        <p:spPr>
          <a:xfrm>
            <a:off x="909772" y="3618442"/>
            <a:ext cx="5587602" cy="532218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686551" y="2428347"/>
            <a:ext cx="5615120"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tr-TR"/>
              <a:t>Asıl metin stillerini düzenlemek için tıklayın</a:t>
            </a:r>
          </a:p>
        </p:txBody>
      </p:sp>
      <p:sp>
        <p:nvSpPr>
          <p:cNvPr id="6" name="Content Placeholder 5"/>
          <p:cNvSpPr>
            <a:spLocks noGrp="1"/>
          </p:cNvSpPr>
          <p:nvPr>
            <p:ph sz="quarter" idx="4"/>
          </p:nvPr>
        </p:nvSpPr>
        <p:spPr>
          <a:xfrm>
            <a:off x="6686551" y="3618442"/>
            <a:ext cx="5615120" cy="532218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2D9F57C5-C322-4A22-87C0-0A391A0D34F7}" type="datetimeFigureOut">
              <a:rPr lang="tr-TR" smtClean="0"/>
              <a:t>27.06.2025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1002346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2D9F57C5-C322-4A22-87C0-0A391A0D34F7}" type="datetimeFigureOut">
              <a:rPr lang="tr-TR" smtClean="0"/>
              <a:t>27.06.2025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1979546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9F57C5-C322-4A22-87C0-0A391A0D34F7}" type="datetimeFigureOut">
              <a:rPr lang="tr-TR" smtClean="0"/>
              <a:t>27.06.2025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3658289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09770" y="660400"/>
            <a:ext cx="4259924" cy="2311400"/>
          </a:xfrm>
        </p:spPr>
        <p:txBody>
          <a:bodyPr anchor="b"/>
          <a:lstStyle>
            <a:lvl1pPr>
              <a:defRPr sz="4622"/>
            </a:lvl1pPr>
          </a:lstStyle>
          <a:p>
            <a:r>
              <a:rPr lang="tr-TR"/>
              <a:t>Asıl başlık stilini düzenlemek için tıklayın</a:t>
            </a:r>
            <a:endParaRPr lang="en-US" dirty="0"/>
          </a:p>
        </p:txBody>
      </p:sp>
      <p:sp>
        <p:nvSpPr>
          <p:cNvPr id="3" name="Content Placeholder 2"/>
          <p:cNvSpPr>
            <a:spLocks noGrp="1"/>
          </p:cNvSpPr>
          <p:nvPr>
            <p:ph idx="1"/>
          </p:nvPr>
        </p:nvSpPr>
        <p:spPr>
          <a:xfrm>
            <a:off x="5615120" y="1426283"/>
            <a:ext cx="6686550" cy="7039681"/>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09770" y="2971800"/>
            <a:ext cx="4259924"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D9F57C5-C322-4A22-87C0-0A391A0D34F7}" type="datetimeFigureOut">
              <a:rPr lang="tr-TR" smtClean="0"/>
              <a:t>27.06.2025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392332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909770" y="660400"/>
            <a:ext cx="4259924" cy="2311400"/>
          </a:xfrm>
        </p:spPr>
        <p:txBody>
          <a:bodyPr anchor="b"/>
          <a:lstStyle>
            <a:lvl1pPr>
              <a:defRPr sz="4622"/>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615120" y="1426283"/>
            <a:ext cx="6686550" cy="7039681"/>
          </a:xfrm>
        </p:spPr>
        <p:txBody>
          <a:bodyPr anchor="t"/>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r>
              <a:rPr lang="tr-TR"/>
              <a:t>Resim eklemek için simgeye tıklayın</a:t>
            </a:r>
            <a:endParaRPr lang="en-US" dirty="0"/>
          </a:p>
        </p:txBody>
      </p:sp>
      <p:sp>
        <p:nvSpPr>
          <p:cNvPr id="4" name="Text Placeholder 3"/>
          <p:cNvSpPr>
            <a:spLocks noGrp="1"/>
          </p:cNvSpPr>
          <p:nvPr>
            <p:ph type="body" sz="half" idx="2"/>
          </p:nvPr>
        </p:nvSpPr>
        <p:spPr>
          <a:xfrm>
            <a:off x="909770" y="2971800"/>
            <a:ext cx="4259924"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D9F57C5-C322-4A22-87C0-0A391A0D34F7}" type="datetimeFigureOut">
              <a:rPr lang="tr-TR" smtClean="0"/>
              <a:t>27.06.2025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20C542D7-224F-4FAD-A86F-F98A11E4477E}" type="slidenum">
              <a:rPr lang="tr-TR" smtClean="0"/>
              <a:t>‹#›</a:t>
            </a:fld>
            <a:endParaRPr lang="tr-TR"/>
          </a:p>
        </p:txBody>
      </p:sp>
    </p:spTree>
    <p:extLst>
      <p:ext uri="{BB962C8B-B14F-4D97-AF65-F5344CB8AC3E}">
        <p14:creationId xmlns:p14="http://schemas.microsoft.com/office/powerpoint/2010/main" val="144422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8050" y="527405"/>
            <a:ext cx="11391900" cy="1914702"/>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08050" y="2637014"/>
            <a:ext cx="11391900" cy="628526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08050" y="9181397"/>
            <a:ext cx="2971800" cy="527403"/>
          </a:xfrm>
          <a:prstGeom prst="rect">
            <a:avLst/>
          </a:prstGeom>
        </p:spPr>
        <p:txBody>
          <a:bodyPr vert="horz" lIns="91440" tIns="45720" rIns="91440" bIns="45720" rtlCol="0" anchor="ctr"/>
          <a:lstStyle>
            <a:lvl1pPr algn="l">
              <a:defRPr sz="1733">
                <a:solidFill>
                  <a:schemeClr val="tx1">
                    <a:tint val="82000"/>
                  </a:schemeClr>
                </a:solidFill>
              </a:defRPr>
            </a:lvl1pPr>
          </a:lstStyle>
          <a:p>
            <a:fld id="{2D9F57C5-C322-4A22-87C0-0A391A0D34F7}" type="datetimeFigureOut">
              <a:rPr lang="tr-TR" smtClean="0"/>
              <a:t>27.06.2025</a:t>
            </a:fld>
            <a:endParaRPr lang="tr-TR"/>
          </a:p>
        </p:txBody>
      </p:sp>
      <p:sp>
        <p:nvSpPr>
          <p:cNvPr id="5" name="Footer Placeholder 4"/>
          <p:cNvSpPr>
            <a:spLocks noGrp="1"/>
          </p:cNvSpPr>
          <p:nvPr>
            <p:ph type="ftr" sz="quarter" idx="3"/>
          </p:nvPr>
        </p:nvSpPr>
        <p:spPr>
          <a:xfrm>
            <a:off x="4375150" y="9181397"/>
            <a:ext cx="4457700" cy="527403"/>
          </a:xfrm>
          <a:prstGeom prst="rect">
            <a:avLst/>
          </a:prstGeom>
        </p:spPr>
        <p:txBody>
          <a:bodyPr vert="horz" lIns="91440" tIns="45720" rIns="91440" bIns="45720" rtlCol="0" anchor="ctr"/>
          <a:lstStyle>
            <a:lvl1pPr algn="ctr">
              <a:defRPr sz="1733">
                <a:solidFill>
                  <a:schemeClr val="tx1">
                    <a:tint val="82000"/>
                  </a:schemeClr>
                </a:solidFill>
              </a:defRPr>
            </a:lvl1pPr>
          </a:lstStyle>
          <a:p>
            <a:endParaRPr lang="tr-TR"/>
          </a:p>
        </p:txBody>
      </p:sp>
      <p:sp>
        <p:nvSpPr>
          <p:cNvPr id="6" name="Slide Number Placeholder 5"/>
          <p:cNvSpPr>
            <a:spLocks noGrp="1"/>
          </p:cNvSpPr>
          <p:nvPr>
            <p:ph type="sldNum" sz="quarter" idx="4"/>
          </p:nvPr>
        </p:nvSpPr>
        <p:spPr>
          <a:xfrm>
            <a:off x="9328150" y="9181397"/>
            <a:ext cx="2971800" cy="527403"/>
          </a:xfrm>
          <a:prstGeom prst="rect">
            <a:avLst/>
          </a:prstGeom>
        </p:spPr>
        <p:txBody>
          <a:bodyPr vert="horz" lIns="91440" tIns="45720" rIns="91440" bIns="45720" rtlCol="0" anchor="ctr"/>
          <a:lstStyle>
            <a:lvl1pPr algn="r">
              <a:defRPr sz="1733">
                <a:solidFill>
                  <a:schemeClr val="tx1">
                    <a:tint val="82000"/>
                  </a:schemeClr>
                </a:solidFill>
              </a:defRPr>
            </a:lvl1pPr>
          </a:lstStyle>
          <a:p>
            <a:fld id="{20C542D7-224F-4FAD-A86F-F98A11E4477E}" type="slidenum">
              <a:rPr lang="tr-TR" smtClean="0"/>
              <a:t>‹#›</a:t>
            </a:fld>
            <a:endParaRPr lang="tr-TR"/>
          </a:p>
        </p:txBody>
      </p:sp>
    </p:spTree>
    <p:extLst>
      <p:ext uri="{BB962C8B-B14F-4D97-AF65-F5344CB8AC3E}">
        <p14:creationId xmlns:p14="http://schemas.microsoft.com/office/powerpoint/2010/main" val="6750183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20759" rtl="0" eaLnBrk="1" latinLnBrk="0" hangingPunct="1">
        <a:lnSpc>
          <a:spcPct val="90000"/>
        </a:lnSpc>
        <a:spcBef>
          <a:spcPct val="0"/>
        </a:spcBef>
        <a:buNone/>
        <a:defRPr sz="6355" kern="1200">
          <a:solidFill>
            <a:schemeClr val="tx1"/>
          </a:solidFill>
          <a:latin typeface="+mj-lt"/>
          <a:ea typeface="+mj-ea"/>
          <a:cs typeface="+mj-cs"/>
        </a:defRPr>
      </a:lvl1pPr>
    </p:titleStyle>
    <p:bodyStyle>
      <a:lvl1pPr marL="330190" indent="-330190" algn="l" defTabSz="1320759" rtl="0" eaLnBrk="1" latinLnBrk="0" hangingPunct="1">
        <a:lnSpc>
          <a:spcPct val="90000"/>
        </a:lnSpc>
        <a:spcBef>
          <a:spcPts val="1444"/>
        </a:spcBef>
        <a:buFont typeface="Arial" panose="020B0604020202020204" pitchFamily="34" charset="0"/>
        <a:buChar char="•"/>
        <a:defRPr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9pPr>
    </p:bodyStyle>
    <p:otherStyle>
      <a:defPPr>
        <a:defRPr lang="en-US"/>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2.jp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5.jpg"/></Relationships>
</file>

<file path=ppt/slides/_rels/slide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9.jpg"/><Relationship Id="rId5" Type="http://schemas.openxmlformats.org/officeDocument/2006/relationships/image" Target="../media/image128.jpg"/><Relationship Id="rId4" Type="http://schemas.openxmlformats.org/officeDocument/2006/relationships/image" Target="../media/image127.png"/></Relationships>
</file>

<file path=ppt/slides/_rels/slide1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0.jpg"/></Relationships>
</file>

<file path=ppt/slides/_rels/slide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9.jpg"/></Relationships>
</file>

<file path=ppt/slides/_rels/slide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8.jpg"/></Relationships>
</file>

<file path=ppt/slides/_rels/slide1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1.jpg"/></Relationships>
</file>

<file path=ppt/slides/_rels/slide1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6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7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8.jpg"/></Relationships>
</file>

<file path=ppt/slides/_rels/slide1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0.jpg"/></Relationships>
</file>

<file path=ppt/slides/_rels/slide1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0.jpg"/></Relationships>
</file>

<file path=ppt/slides/_rels/slide1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0.jpg"/></Relationships>
</file>

<file path=ppt/slides/_rels/slide1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0.jpg"/></Relationships>
</file>

<file path=ppt/slides/_rels/slide1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30.jpg"/></Relationships>
</file>

<file path=ppt/slides/_rels/slide1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1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1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1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1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5.png"/></Relationships>
</file>

<file path=ppt/slides/_rels/slide1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59.jpg"/></Relationships>
</file>

<file path=ppt/slides/_rels/slide1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60.jpg"/></Relationships>
</file>

<file path=ppt/slides/_rels/slide1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9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6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jpg"/><Relationship Id="rId4" Type="http://schemas.openxmlformats.org/officeDocument/2006/relationships/image" Target="../media/image162.jpg"/></Relationships>
</file>

<file path=ppt/slides/_rels/slide19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6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jpg"/><Relationship Id="rId4" Type="http://schemas.openxmlformats.org/officeDocument/2006/relationships/image" Target="../media/image162.jpg"/></Relationships>
</file>

<file path=ppt/slides/_rels/slide19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6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jpg"/><Relationship Id="rId4" Type="http://schemas.openxmlformats.org/officeDocument/2006/relationships/image" Target="../media/image16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customXml" Target="../ink/ink7.xml"/><Relationship Id="rId26" Type="http://schemas.openxmlformats.org/officeDocument/2006/relationships/customXml" Target="../ink/ink11.xml"/><Relationship Id="rId39" Type="http://schemas.openxmlformats.org/officeDocument/2006/relationships/customXml" Target="../ink/ink18.xml"/><Relationship Id="rId21" Type="http://schemas.openxmlformats.org/officeDocument/2006/relationships/image" Target="../media/image24.png"/><Relationship Id="rId34" Type="http://schemas.openxmlformats.org/officeDocument/2006/relationships/image" Target="../media/image30.png"/><Relationship Id="rId7" Type="http://schemas.openxmlformats.org/officeDocument/2006/relationships/image" Target="../media/image17.png"/><Relationship Id="rId12" Type="http://schemas.openxmlformats.org/officeDocument/2006/relationships/customXml" Target="../ink/ink4.xml"/><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customXml" Target="../ink/ink15.xml"/><Relationship Id="rId38" Type="http://schemas.openxmlformats.org/officeDocument/2006/relationships/image" Target="../media/image32.png"/><Relationship Id="rId2" Type="http://schemas.openxmlformats.org/officeDocument/2006/relationships/image" Target="../media/image2.jpeg"/><Relationship Id="rId16" Type="http://schemas.openxmlformats.org/officeDocument/2006/relationships/customXml" Target="../ink/ink6.xml"/><Relationship Id="rId20" Type="http://schemas.openxmlformats.org/officeDocument/2006/relationships/customXml" Target="../ink/ink8.xml"/><Relationship Id="rId29"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9.png"/><Relationship Id="rId24" Type="http://schemas.openxmlformats.org/officeDocument/2006/relationships/customXml" Target="../ink/ink10.xml"/><Relationship Id="rId32" Type="http://schemas.openxmlformats.org/officeDocument/2006/relationships/image" Target="../media/image29.png"/><Relationship Id="rId37" Type="http://schemas.openxmlformats.org/officeDocument/2006/relationships/customXml" Target="../ink/ink17.xml"/><Relationship Id="rId40" Type="http://schemas.openxmlformats.org/officeDocument/2006/relationships/image" Target="../media/image33.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7.png"/><Relationship Id="rId36" Type="http://schemas.openxmlformats.org/officeDocument/2006/relationships/image" Target="../media/image31.png"/><Relationship Id="rId10" Type="http://schemas.openxmlformats.org/officeDocument/2006/relationships/customXml" Target="../ink/ink3.xml"/><Relationship Id="rId19" Type="http://schemas.openxmlformats.org/officeDocument/2006/relationships/image" Target="../media/image23.png"/><Relationship Id="rId31" Type="http://schemas.openxmlformats.org/officeDocument/2006/relationships/customXml" Target="../ink/ink14.xml"/><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customXml" Target="../ink/ink12.xml"/><Relationship Id="rId30" Type="http://schemas.openxmlformats.org/officeDocument/2006/relationships/image" Target="../media/image28.png"/><Relationship Id="rId35" Type="http://schemas.openxmlformats.org/officeDocument/2006/relationships/customXml" Target="../ink/ink16.xml"/><Relationship Id="rId8" Type="http://schemas.openxmlformats.org/officeDocument/2006/relationships/customXml" Target="../ink/ink2.xml"/><Relationship Id="rId3" Type="http://schemas.openxmlformats.org/officeDocument/2006/relationships/image" Target="../media/image14.png"/></Relationships>
</file>

<file path=ppt/slides/_rels/slide2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67.jpg"/><Relationship Id="rId5" Type="http://schemas.openxmlformats.org/officeDocument/2006/relationships/image" Target="../media/image162.jpg"/><Relationship Id="rId4" Type="http://schemas.openxmlformats.org/officeDocument/2006/relationships/image" Target="../media/image166.jpeg"/></Relationships>
</file>

<file path=ppt/slides/_rels/slide2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20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2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0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20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75.jpg"/></Relationships>
</file>

<file path=ppt/slides/_rels/slide2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2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2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2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77.jpg"/></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77.jpg"/></Relationships>
</file>

<file path=ppt/slides/_rels/slide2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2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79.jpg"/></Relationships>
</file>

<file path=ppt/slides/_rels/slide2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jpg"/></Relationships>
</file>

<file path=ppt/slides/_rels/slide2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2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2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2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2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2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2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2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2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91.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2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2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96.jpg"/></Relationships>
</file>

<file path=ppt/slides/_rels/slide2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97.jpg"/></Relationships>
</file>

<file path=ppt/slides/_rels/slide2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97.jpg"/></Relationships>
</file>

<file path=ppt/slides/_rels/slide2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98.jpg"/></Relationships>
</file>

<file path=ppt/slides/_rels/slide2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98.jpg"/></Relationships>
</file>

<file path=ppt/slides/_rels/slide2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98.jpg"/></Relationships>
</file>

<file path=ppt/slides/_rels/slide2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98.jpg"/></Relationships>
</file>

<file path=ppt/slides/_rels/slide2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2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98.jpg"/></Relationships>
</file>

<file path=ppt/slides/_rels/slide2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01.jpg"/></Relationships>
</file>

<file path=ppt/slides/_rels/slide2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201.jpg"/></Relationships>
</file>

<file path=ppt/slides/_rels/slide2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202.jpg"/></Relationships>
</file>

<file path=ppt/slides/_rels/slide2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201.jpg"/><Relationship Id="rId4" Type="http://schemas.openxmlformats.org/officeDocument/2006/relationships/image" Target="../media/image202.jpg"/></Relationships>
</file>

<file path=ppt/slides/_rels/slide2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201.jpg"/><Relationship Id="rId4" Type="http://schemas.openxmlformats.org/officeDocument/2006/relationships/image" Target="../media/image202.jpg"/></Relationships>
</file>

<file path=ppt/slides/_rels/slide2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2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04.jpg"/></Relationships>
</file>

<file path=ppt/slides/_rels/slide2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201.jpg"/><Relationship Id="rId4" Type="http://schemas.openxmlformats.org/officeDocument/2006/relationships/image" Target="../media/image204.jpg"/></Relationships>
</file>

<file path=ppt/slides/_rels/slide2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204.jpg"/></Relationships>
</file>

<file path=ppt/slides/_rels/slide2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06.jpg"/></Relationships>
</file>

<file path=ppt/slides/_rels/slide2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209.jpeg"/><Relationship Id="rId5" Type="http://schemas.openxmlformats.org/officeDocument/2006/relationships/image" Target="../media/image208.jpg"/><Relationship Id="rId4" Type="http://schemas.openxmlformats.org/officeDocument/2006/relationships/image" Target="../media/image207.jpg"/></Relationships>
</file>

<file path=ppt/slides/_rels/slide2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206.jpg"/><Relationship Id="rId4" Type="http://schemas.openxmlformats.org/officeDocument/2006/relationships/image" Target="../media/image211.jpg"/></Relationships>
</file>

<file path=ppt/slides/_rels/slide2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212.jpg"/></Relationships>
</file>

<file path=ppt/slides/_rels/slide2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2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2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2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Resim 4" descr="metin, ekran görüntüsü, yazı tipi, sarı içeren bir resim&#10;&#10;Yapay zeka tarafından oluşturulan içerik yanlış olabilir.">
            <a:extLst>
              <a:ext uri="{FF2B5EF4-FFF2-40B4-BE49-F238E27FC236}">
                <a16:creationId xmlns:a16="http://schemas.microsoft.com/office/drawing/2014/main" id="{5FDB4D41-FA4E-EDC1-D400-5C922E239D9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570862" y="662578"/>
            <a:ext cx="6066275" cy="8580844"/>
          </a:xfrm>
          <a:prstGeom prst="rect">
            <a:avLst/>
          </a:prstGeom>
        </p:spPr>
      </p:pic>
      <p:sp>
        <p:nvSpPr>
          <p:cNvPr id="2" name="Dikdörtgen: Köşeleri Yuvarlatılmış 1">
            <a:extLst>
              <a:ext uri="{FF2B5EF4-FFF2-40B4-BE49-F238E27FC236}">
                <a16:creationId xmlns:a16="http://schemas.microsoft.com/office/drawing/2014/main" id="{35F41137-D1B2-B1D3-6362-9A26C0C256C1}"/>
              </a:ext>
            </a:extLst>
          </p:cNvPr>
          <p:cNvSpPr>
            <a:spLocks noGrp="1" noRot="1" noMove="1" noResize="1" noEditPoints="1" noAdjustHandles="1" noChangeArrowheads="1" noChangeShapeType="1"/>
          </p:cNvSpPr>
          <p:nvPr/>
        </p:nvSpPr>
        <p:spPr>
          <a:xfrm>
            <a:off x="5357812" y="4167188"/>
            <a:ext cx="642938" cy="485775"/>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4047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53B9CE5-FFFB-3BAE-0E83-092C6539EC0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5B8305DD-7714-9D67-74EE-34AE23EA4A6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E97BFE3-7CEE-0740-5721-70F735586E8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2D03891-D7B3-49C9-8AF4-8DB58AEE1F1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BF8F042B-F7B2-C9FC-ABD9-4DDA0E7E3A44}"/>
              </a:ext>
            </a:extLst>
          </p:cNvPr>
          <p:cNvSpPr txBox="1"/>
          <p:nvPr/>
        </p:nvSpPr>
        <p:spPr>
          <a:xfrm>
            <a:off x="2849792" y="1393051"/>
            <a:ext cx="5854370" cy="461665"/>
          </a:xfrm>
          <a:prstGeom prst="rect">
            <a:avLst/>
          </a:prstGeom>
          <a:noFill/>
        </p:spPr>
        <p:txBody>
          <a:bodyPr wrap="square" rtlCol="0">
            <a:spAutoFit/>
          </a:bodyPr>
          <a:lstStyle/>
          <a:p>
            <a:r>
              <a:rPr lang="tr-TR" sz="2400" b="1" dirty="0">
                <a:solidFill>
                  <a:schemeClr val="accent6">
                    <a:lumMod val="50000"/>
                  </a:schemeClr>
                </a:solidFill>
              </a:rPr>
              <a:t>c. </a:t>
            </a:r>
            <a:r>
              <a:rPr lang="tr-TR" sz="2400" dirty="0">
                <a:solidFill>
                  <a:schemeClr val="accent2">
                    <a:lumMod val="75000"/>
                  </a:schemeClr>
                </a:solidFill>
              </a:rPr>
              <a:t>Temel Elektronik Devre Elemanları</a:t>
            </a:r>
          </a:p>
        </p:txBody>
      </p:sp>
      <p:sp>
        <p:nvSpPr>
          <p:cNvPr id="2" name="Metin kutusu 1">
            <a:extLst>
              <a:ext uri="{FF2B5EF4-FFF2-40B4-BE49-F238E27FC236}">
                <a16:creationId xmlns:a16="http://schemas.microsoft.com/office/drawing/2014/main" id="{0AF60752-9BFC-57A0-C94D-2A477FE965AF}"/>
              </a:ext>
            </a:extLst>
          </p:cNvPr>
          <p:cNvSpPr txBox="1"/>
          <p:nvPr/>
        </p:nvSpPr>
        <p:spPr>
          <a:xfrm>
            <a:off x="3197505" y="2168901"/>
            <a:ext cx="6812990" cy="2862322"/>
          </a:xfrm>
          <a:prstGeom prst="rect">
            <a:avLst/>
          </a:prstGeom>
          <a:noFill/>
        </p:spPr>
        <p:txBody>
          <a:bodyPr wrap="square" rtlCol="0">
            <a:spAutoFit/>
          </a:bodyPr>
          <a:lstStyle/>
          <a:p>
            <a:pPr lvl="0">
              <a:defRPr/>
            </a:pPr>
            <a:r>
              <a:rPr lang="tr-TR" b="1" dirty="0">
                <a:solidFill>
                  <a:srgbClr val="E1952F"/>
                </a:solidFill>
                <a:latin typeface="Aptos" panose="02110004020202020204"/>
              </a:rPr>
              <a:t>Devre Nedir?</a:t>
            </a:r>
          </a:p>
          <a:p>
            <a:pPr lvl="0">
              <a:defRPr/>
            </a:pPr>
            <a:endParaRPr lang="tr-TR" b="1" dirty="0">
              <a:solidFill>
                <a:srgbClr val="E1952F"/>
              </a:solidFill>
              <a:latin typeface="Aptos" panose="02110004020202020204"/>
            </a:endParaRPr>
          </a:p>
          <a:p>
            <a:pPr lvl="0">
              <a:defRPr/>
            </a:pPr>
            <a:r>
              <a:rPr lang="tr-TR" b="1" dirty="0">
                <a:solidFill>
                  <a:srgbClr val="E1952F"/>
                </a:solidFill>
              </a:rPr>
              <a:t>	</a:t>
            </a:r>
            <a:r>
              <a:rPr lang="tr-TR" b="0" i="0" dirty="0">
                <a:solidFill>
                  <a:srgbClr val="000000"/>
                </a:solidFill>
                <a:effectLst/>
              </a:rPr>
              <a:t>Elektrik devresi, elektrik enerjisinin bir kaynaktan başlayarak direnç, ampul, motor gibi yüklerden geçip tamamlanan bir yol izleyerek devreyi tamamladığı elektrik sistemidir.</a:t>
            </a:r>
          </a:p>
          <a:p>
            <a:pPr lvl="0">
              <a:defRPr/>
            </a:pPr>
            <a:endParaRPr lang="tr-TR" dirty="0">
              <a:solidFill>
                <a:srgbClr val="000000"/>
              </a:solidFill>
            </a:endParaRPr>
          </a:p>
          <a:p>
            <a:pPr lvl="0">
              <a:defRPr/>
            </a:pPr>
            <a:r>
              <a:rPr lang="tr-TR" b="0" i="0" dirty="0">
                <a:solidFill>
                  <a:srgbClr val="000000"/>
                </a:solidFill>
                <a:effectLst/>
              </a:rPr>
              <a:t>	 Devrelerinin amacı, elektrik enerjisini çeşitli amaçlarla kullanabilmek için bu enerjiyi </a:t>
            </a:r>
            <a:r>
              <a:rPr lang="tr-TR" b="1" i="0" u="sng" dirty="0">
                <a:solidFill>
                  <a:srgbClr val="000000"/>
                </a:solidFill>
                <a:effectLst/>
              </a:rPr>
              <a:t>belirli bazı bileşenler</a:t>
            </a:r>
            <a:r>
              <a:rPr lang="tr-TR" i="0" dirty="0">
                <a:solidFill>
                  <a:srgbClr val="000000"/>
                </a:solidFill>
                <a:effectLst/>
              </a:rPr>
              <a:t> </a:t>
            </a:r>
            <a:r>
              <a:rPr lang="tr-TR" b="0" i="0" dirty="0">
                <a:solidFill>
                  <a:srgbClr val="000000"/>
                </a:solidFill>
                <a:effectLst/>
              </a:rPr>
              <a:t>üzerinden geçirerek dönüştürmektir.</a:t>
            </a:r>
          </a:p>
          <a:p>
            <a:pPr lvl="0">
              <a:defRPr/>
            </a:pPr>
            <a:endParaRPr lang="tr-TR" b="1" dirty="0">
              <a:solidFill>
                <a:srgbClr val="E1952F"/>
              </a:solidFill>
              <a:latin typeface="Aptos" panose="02110004020202020204"/>
            </a:endParaRPr>
          </a:p>
        </p:txBody>
      </p:sp>
      <p:pic>
        <p:nvPicPr>
          <p:cNvPr id="4" name="Resim 3" descr="metin, ekran görüntüsü, alet, diyagram içeren bir resim&#10;&#10;Yapay zeka tarafından oluşturulan içerik yanlış olabilir.">
            <a:extLst>
              <a:ext uri="{FF2B5EF4-FFF2-40B4-BE49-F238E27FC236}">
                <a16:creationId xmlns:a16="http://schemas.microsoft.com/office/drawing/2014/main" id="{D9BFB76E-A8CF-1DD2-E963-0F6F2D55A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251" y="4953000"/>
            <a:ext cx="4279498" cy="3663110"/>
          </a:xfrm>
          <a:prstGeom prst="rect">
            <a:avLst/>
          </a:prstGeom>
        </p:spPr>
      </p:pic>
      <p:sp>
        <p:nvSpPr>
          <p:cNvPr id="5" name="Metin kutusu 4">
            <a:extLst>
              <a:ext uri="{FF2B5EF4-FFF2-40B4-BE49-F238E27FC236}">
                <a16:creationId xmlns:a16="http://schemas.microsoft.com/office/drawing/2014/main" id="{46A463AB-9925-B979-0211-2DFEBC65D7BA}"/>
              </a:ext>
            </a:extLst>
          </p:cNvPr>
          <p:cNvSpPr txBox="1"/>
          <p:nvPr/>
        </p:nvSpPr>
        <p:spPr>
          <a:xfrm>
            <a:off x="5019644" y="8699870"/>
            <a:ext cx="3168712" cy="369332"/>
          </a:xfrm>
          <a:prstGeom prst="rect">
            <a:avLst/>
          </a:prstGeom>
          <a:noFill/>
        </p:spPr>
        <p:txBody>
          <a:bodyPr wrap="square" rtlCol="0">
            <a:spAutoFit/>
          </a:bodyPr>
          <a:lstStyle/>
          <a:p>
            <a:r>
              <a:rPr lang="tr-TR" dirty="0">
                <a:solidFill>
                  <a:srgbClr val="0070C0"/>
                </a:solidFill>
              </a:rPr>
              <a:t>Basit Bir Led Yakma Devresi</a:t>
            </a:r>
          </a:p>
        </p:txBody>
      </p:sp>
    </p:spTree>
    <p:extLst>
      <p:ext uri="{BB962C8B-B14F-4D97-AF65-F5344CB8AC3E}">
        <p14:creationId xmlns:p14="http://schemas.microsoft.com/office/powerpoint/2010/main" val="1657886354"/>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D567657-2178-3F1F-5A68-01DEE47E6D5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9FF6A9D5-04A7-3353-9049-61F7D31B3BB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6598435-DAEC-0BB6-F436-B9F1C517266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45B0405-BD1E-C9FB-1AEC-D65B65D970E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59F751D-C524-7400-75C4-2F746208A231}"/>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(Kütüphaneler):</a:t>
            </a:r>
          </a:p>
        </p:txBody>
      </p:sp>
      <p:sp>
        <p:nvSpPr>
          <p:cNvPr id="2" name="Metin kutusu 1">
            <a:extLst>
              <a:ext uri="{FF2B5EF4-FFF2-40B4-BE49-F238E27FC236}">
                <a16:creationId xmlns:a16="http://schemas.microsoft.com/office/drawing/2014/main" id="{331682C1-3BFC-B02D-58FD-46DE35C51439}"/>
              </a:ext>
            </a:extLst>
          </p:cNvPr>
          <p:cNvSpPr txBox="1"/>
          <p:nvPr/>
        </p:nvSpPr>
        <p:spPr>
          <a:xfrm>
            <a:off x="3116402" y="250940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Kütüphane n</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edir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Kütüphaneleri indirmek için aşağıdaki menüye tıklayabilirsiniz. Ayrıca bir önceki sayfadaki «eskiz»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menusunde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indirdiğiniz kütüphaneleri gözlemleyebilirsiniz.</a:t>
            </a:r>
          </a:p>
        </p:txBody>
      </p:sp>
      <p:pic>
        <p:nvPicPr>
          <p:cNvPr id="5" name="Resim 4">
            <a:extLst>
              <a:ext uri="{FF2B5EF4-FFF2-40B4-BE49-F238E27FC236}">
                <a16:creationId xmlns:a16="http://schemas.microsoft.com/office/drawing/2014/main" id="{B1EC618B-307B-468D-96D8-CA6F8702F90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761941" y="4770143"/>
            <a:ext cx="9525825" cy="4854361"/>
          </a:xfrm>
          <a:prstGeom prst="rect">
            <a:avLst/>
          </a:prstGeom>
        </p:spPr>
      </p:pic>
      <p:cxnSp>
        <p:nvCxnSpPr>
          <p:cNvPr id="7" name="Düz Ok Bağlayıcısı 6">
            <a:extLst>
              <a:ext uri="{FF2B5EF4-FFF2-40B4-BE49-F238E27FC236}">
                <a16:creationId xmlns:a16="http://schemas.microsoft.com/office/drawing/2014/main" id="{64DAC2E3-EEB2-58F9-20B7-FA596A3F67B0}"/>
              </a:ext>
            </a:extLst>
          </p:cNvPr>
          <p:cNvCxnSpPr>
            <a:cxnSpLocks noGrp="1" noRot="1" noMove="1" noResize="1" noEditPoints="1" noAdjustHandles="1" noChangeArrowheads="1" noChangeShapeType="1"/>
            <a:endCxn id="5" idx="1"/>
          </p:cNvCxnSpPr>
          <p:nvPr/>
        </p:nvCxnSpPr>
        <p:spPr>
          <a:xfrm flipV="1">
            <a:off x="414338" y="7197324"/>
            <a:ext cx="1347603" cy="1614486"/>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884F0E09-D6FE-5AA8-5307-91B052324EAF}"/>
              </a:ext>
            </a:extLst>
          </p:cNvPr>
          <p:cNvSpPr>
            <a:spLocks noGrp="1" noRot="1" noMove="1" noResize="1" noEditPoints="1" noAdjustHandles="1" noChangeArrowheads="1" noChangeShapeType="1"/>
          </p:cNvSpPr>
          <p:nvPr/>
        </p:nvSpPr>
        <p:spPr>
          <a:xfrm>
            <a:off x="1761941" y="6625823"/>
            <a:ext cx="538347" cy="57150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9386728"/>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B286CBB4-0E69-038C-626E-4BD13989B02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E50125C-AE60-BBDC-D100-12B45478082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CD50ADE-33E8-7320-97CB-32D481FB873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7BA7594-E9EF-4E56-5527-0F4434F564B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B94F9AE-F04B-D535-70EC-18B74839A826}"/>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(Kütüphaneler):</a:t>
            </a:r>
          </a:p>
        </p:txBody>
      </p:sp>
      <p:sp>
        <p:nvSpPr>
          <p:cNvPr id="2" name="Metin kutusu 1">
            <a:extLst>
              <a:ext uri="{FF2B5EF4-FFF2-40B4-BE49-F238E27FC236}">
                <a16:creationId xmlns:a16="http://schemas.microsoft.com/office/drawing/2014/main" id="{78FC6360-5F71-5A6D-828A-82E75E3A918B}"/>
              </a:ext>
            </a:extLst>
          </p:cNvPr>
          <p:cNvSpPr txBox="1"/>
          <p:nvPr/>
        </p:nvSpPr>
        <p:spPr>
          <a:xfrm>
            <a:off x="3116402" y="2509407"/>
            <a:ext cx="697519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Kütüphane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ndirdiğimiz</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kütüphaneyi kullanabilmek için kodumuzun en üstünde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#include &lt;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____</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komutunu kullanmamız yeterlidir. Okların içerisine kütüphanenin ismini yazmamız halinde kütüphanenin sahip olduğu komutları rahatlıkla kullanabilirsiniz.</a:t>
            </a:r>
          </a:p>
        </p:txBody>
      </p:sp>
      <p:pic>
        <p:nvPicPr>
          <p:cNvPr id="5" name="Resim 4">
            <a:extLst>
              <a:ext uri="{FF2B5EF4-FFF2-40B4-BE49-F238E27FC236}">
                <a16:creationId xmlns:a16="http://schemas.microsoft.com/office/drawing/2014/main" id="{63E976C9-7DC3-514E-E41D-C2CBF6AB6F5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b="26547"/>
          <a:stretch/>
        </p:blipFill>
        <p:spPr>
          <a:xfrm>
            <a:off x="1994072" y="4553095"/>
            <a:ext cx="9219854" cy="5071409"/>
          </a:xfrm>
          <a:prstGeom prst="rect">
            <a:avLst/>
          </a:prstGeom>
        </p:spPr>
      </p:pic>
      <p:sp>
        <p:nvSpPr>
          <p:cNvPr id="6" name="Dikdörtgen 5">
            <a:extLst>
              <a:ext uri="{FF2B5EF4-FFF2-40B4-BE49-F238E27FC236}">
                <a16:creationId xmlns:a16="http://schemas.microsoft.com/office/drawing/2014/main" id="{D782E388-6196-496C-E7DC-5CD331D8BEEC}"/>
              </a:ext>
            </a:extLst>
          </p:cNvPr>
          <p:cNvSpPr>
            <a:spLocks noGrp="1" noRot="1" noMove="1" noResize="1" noEditPoints="1" noAdjustHandles="1" noChangeArrowheads="1" noChangeShapeType="1"/>
          </p:cNvSpPr>
          <p:nvPr/>
        </p:nvSpPr>
        <p:spPr>
          <a:xfrm>
            <a:off x="2793872" y="5541264"/>
            <a:ext cx="2844927" cy="26822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FF0000"/>
              </a:solidFill>
              <a:effectLst/>
              <a:uLnTx/>
              <a:uFillTx/>
              <a:latin typeface="Aptos" panose="02110004020202020204"/>
              <a:ea typeface="+mn-ea"/>
              <a:cs typeface="+mn-cs"/>
            </a:endParaRPr>
          </a:p>
        </p:txBody>
      </p:sp>
      <p:cxnSp>
        <p:nvCxnSpPr>
          <p:cNvPr id="9" name="Düz Ok Bağlayıcısı 8">
            <a:extLst>
              <a:ext uri="{FF2B5EF4-FFF2-40B4-BE49-F238E27FC236}">
                <a16:creationId xmlns:a16="http://schemas.microsoft.com/office/drawing/2014/main" id="{AEB72236-24A2-EB8D-1E4F-5271A673F991}"/>
              </a:ext>
            </a:extLst>
          </p:cNvPr>
          <p:cNvCxnSpPr>
            <a:cxnSpLocks/>
          </p:cNvCxnSpPr>
          <p:nvPr/>
        </p:nvCxnSpPr>
        <p:spPr>
          <a:xfrm flipH="1">
            <a:off x="5748727" y="3911123"/>
            <a:ext cx="2457309" cy="163014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9308108"/>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A53B9F07-8ADA-B614-6190-17B5427D25A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6D14476-99AC-EEDE-D322-01B03F1EFB0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D130185-3E87-DC00-95FD-0E823BA754B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35D5738-EB72-4243-C8EB-28DDEA24D8C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9FA7B3F-6906-49B8-C412-649C5EC2259E}"/>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(Dijital Giriş-Çıkış)</a:t>
            </a:r>
          </a:p>
        </p:txBody>
      </p:sp>
      <p:sp>
        <p:nvSpPr>
          <p:cNvPr id="2" name="Metin kutusu 1">
            <a:extLst>
              <a:ext uri="{FF2B5EF4-FFF2-40B4-BE49-F238E27FC236}">
                <a16:creationId xmlns:a16="http://schemas.microsoft.com/office/drawing/2014/main" id="{89272F5B-1ECA-C1BE-88C0-5CFB67BB5312}"/>
              </a:ext>
            </a:extLst>
          </p:cNvPr>
          <p:cNvSpPr txBox="1"/>
          <p:nvPr/>
        </p:nvSpPr>
        <p:spPr>
          <a:xfrm>
            <a:off x="3256986" y="2140075"/>
            <a:ext cx="6812990" cy="3991029"/>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Dijital çıkış</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Kartının bazı pinlerinin sahip olduğu birkaç farklı özellikten bir tanesidir.</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özellik sayesinde;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kartından dış dünyaya "0 veya 1" (yani LOW veya HIGH) sinyali gönderebilir. Bu özelliği LED’leri yakıp söndürmek için kullanabiliriz.</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Dijital giriş</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Dış dünyadan "0 veya 1" sinyali alabilmeyi sağlayan pin özelliklerindendir.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özellik sayesinde dış dünyadan sinyal okuma işlemleri yapabiliriz. Bu özelliği butona basıldı mı basılmadı mı diye kontrol etmek için kullanabiliriz.</a:t>
            </a:r>
          </a:p>
        </p:txBody>
      </p:sp>
    </p:spTree>
    <p:extLst>
      <p:ext uri="{BB962C8B-B14F-4D97-AF65-F5344CB8AC3E}">
        <p14:creationId xmlns:p14="http://schemas.microsoft.com/office/powerpoint/2010/main" val="1176881371"/>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B866DDC8-B194-9328-6355-C78EB613976E}"/>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AFFDA80E-4B24-2ED9-4D9F-18705BC3DEE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E8FDDC7-D9BF-FBFB-36C5-E4B86E2CD8B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C212FF2-B75D-046A-9CC2-4CD60968AF62}"/>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(Dijital Giriş-Çıkış)</a:t>
            </a:r>
          </a:p>
        </p:txBody>
      </p:sp>
      <p:pic>
        <p:nvPicPr>
          <p:cNvPr id="4" name="Resim 3" descr="metin, yazı tipi, ekran görüntüsü içeren bir resim&#10;&#10;Yapay zeka tarafından oluşturulan içerik yanlış olabilir.">
            <a:extLst>
              <a:ext uri="{FF2B5EF4-FFF2-40B4-BE49-F238E27FC236}">
                <a16:creationId xmlns:a16="http://schemas.microsoft.com/office/drawing/2014/main" id="{B7F8C289-7469-366C-FFC0-D9862203C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8" y="2665724"/>
            <a:ext cx="13041484" cy="4574551"/>
          </a:xfrm>
          <a:prstGeom prst="rect">
            <a:avLst/>
          </a:prstGeom>
        </p:spPr>
      </p:pic>
    </p:spTree>
    <p:extLst>
      <p:ext uri="{BB962C8B-B14F-4D97-AF65-F5344CB8AC3E}">
        <p14:creationId xmlns:p14="http://schemas.microsoft.com/office/powerpoint/2010/main" val="2729353295"/>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3D6B776-E1F9-FC62-9E30-B504D8B2537B}"/>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A95B9EF1-22B5-90F4-2945-0B4C8FBA3DE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9E49714-E34A-6249-DE65-0C2C0A95AFE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6E8B0C8-1772-83B0-FC9F-65A941D1A07A}"/>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C00000"/>
                </a:solidFill>
                <a:effectLst/>
                <a:uLnTx/>
                <a:uFillTx/>
                <a:latin typeface="Aptos" panose="02110004020202020204"/>
                <a:ea typeface="+mn-ea"/>
                <a:cs typeface="+mn-cs"/>
              </a:rPr>
              <a:t>Devreler(Butonlu Led devresi-2)</a:t>
            </a:r>
          </a:p>
        </p:txBody>
      </p:sp>
      <p:pic>
        <p:nvPicPr>
          <p:cNvPr id="3" name="Resim 2" descr="metin, elektronik mühendisliği, ekran görüntüsü, elektronik donanım içeren bir resim&#10;&#10;Yapay zeka tarafından oluşturulan içerik yanlış olabilir.">
            <a:extLst>
              <a:ext uri="{FF2B5EF4-FFF2-40B4-BE49-F238E27FC236}">
                <a16:creationId xmlns:a16="http://schemas.microsoft.com/office/drawing/2014/main" id="{5623D6C2-DF33-B4D7-1F3B-5048A371B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08" y="2631981"/>
            <a:ext cx="12803184" cy="5880968"/>
          </a:xfrm>
          <a:prstGeom prst="rect">
            <a:avLst/>
          </a:prstGeom>
        </p:spPr>
      </p:pic>
    </p:spTree>
    <p:extLst>
      <p:ext uri="{BB962C8B-B14F-4D97-AF65-F5344CB8AC3E}">
        <p14:creationId xmlns:p14="http://schemas.microsoft.com/office/powerpoint/2010/main" val="3789808171"/>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5C37A57B-8D0A-597C-BDED-DBE0218D1F3C}"/>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D737AA64-06B3-35E7-4BC7-0E80912AA6E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1355F88-E769-2DE8-BF11-9F428414ED4B}"/>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5B3F9EF-8677-1671-995E-D56AB7B01010}"/>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C00000"/>
                </a:solidFill>
                <a:effectLst/>
                <a:uLnTx/>
                <a:uFillTx/>
                <a:latin typeface="Aptos" panose="02110004020202020204"/>
                <a:ea typeface="+mn-ea"/>
                <a:cs typeface="+mn-cs"/>
              </a:rPr>
              <a:t>Devreler(Butonlu Led devresi-2)</a:t>
            </a:r>
          </a:p>
        </p:txBody>
      </p:sp>
      <p:pic>
        <p:nvPicPr>
          <p:cNvPr id="4" name="Resim 3" descr="metin, ekran görüntüsü, yazı tipi içeren bir resim&#10;&#10;Yapay zeka tarafından oluşturulan içerik yanlış olabilir.">
            <a:extLst>
              <a:ext uri="{FF2B5EF4-FFF2-40B4-BE49-F238E27FC236}">
                <a16:creationId xmlns:a16="http://schemas.microsoft.com/office/drawing/2014/main" id="{9DAA56CE-B76A-BEFF-CD41-982546A91C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11" y="2197725"/>
            <a:ext cx="13021578" cy="5547582"/>
          </a:xfrm>
          <a:prstGeom prst="rect">
            <a:avLst/>
          </a:prstGeom>
        </p:spPr>
      </p:pic>
    </p:spTree>
    <p:extLst>
      <p:ext uri="{BB962C8B-B14F-4D97-AF65-F5344CB8AC3E}">
        <p14:creationId xmlns:p14="http://schemas.microsoft.com/office/powerpoint/2010/main" val="2422480067"/>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D246F95-BA2B-ACA9-B2AB-2D1C286373F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523EEA0-2D37-5DAB-5235-26475F63F42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DA38CED-CC96-0CF9-0DAE-8504D00C1AD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8C15A0A-C7DE-6BE9-0FF2-C7A0DCA8A75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DE01390-4024-789C-E59D-C31903018D73}"/>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giriş-çıkış)</a:t>
            </a:r>
          </a:p>
        </p:txBody>
      </p:sp>
      <p:sp>
        <p:nvSpPr>
          <p:cNvPr id="2" name="Metin kutusu 1">
            <a:extLst>
              <a:ext uri="{FF2B5EF4-FFF2-40B4-BE49-F238E27FC236}">
                <a16:creationId xmlns:a16="http://schemas.microsoft.com/office/drawing/2014/main" id="{44FD4699-B707-A05C-2821-1562C7AB644F}"/>
              </a:ext>
            </a:extLst>
          </p:cNvPr>
          <p:cNvSpPr txBox="1"/>
          <p:nvPr/>
        </p:nvSpPr>
        <p:spPr>
          <a:xfrm>
            <a:off x="3256986" y="2140075"/>
            <a:ext cx="6812990" cy="4309578"/>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Sinyal Nedir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Biz şuana kadar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pinlerini dijital giriş veya çıkış olarak kullanabilmeyi öğrenmeye çalıştık.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Dijital çıkış</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pinleri sabit voltajlı bir pil gibi kullanabilmemize olanak sağladı. Hatta istediğimiz zaman pinlerin ‘+’ mı yoksa ‘-’ mi olduğunu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digitalWrite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(D14,HIGH) veya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digitalWrite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(D14, LOW) gibi komutlarla karar verebiliyorduk. </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Dijital giriş</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ise; pinlerden voltaj okumamıza olanak sağladı.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kartındaki pinleri: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digitalRead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(D15) komutuyla, bir voltaj dedektörü gibi kullanabiliyorduk. Buton okuma işlemlerini de bu sayede gerçekleştirebiliyorduk.</a:t>
            </a:r>
          </a:p>
        </p:txBody>
      </p:sp>
    </p:spTree>
    <p:extLst>
      <p:ext uri="{BB962C8B-B14F-4D97-AF65-F5344CB8AC3E}">
        <p14:creationId xmlns:p14="http://schemas.microsoft.com/office/powerpoint/2010/main" val="3798310625"/>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058CAAB-3B50-A8B6-7060-367ABC57748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8640BE1-C7BF-5B7B-CBD3-72086D94070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42627E6-A769-DB36-1DAC-154D0F9A48B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C322E45-E9B7-7002-8191-9CA1808CF8F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462792D-CF68-87FB-12F5-531C5128693E}"/>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giriş-çıkış)</a:t>
            </a:r>
          </a:p>
        </p:txBody>
      </p:sp>
      <p:sp>
        <p:nvSpPr>
          <p:cNvPr id="2" name="Metin kutusu 1">
            <a:extLst>
              <a:ext uri="{FF2B5EF4-FFF2-40B4-BE49-F238E27FC236}">
                <a16:creationId xmlns:a16="http://schemas.microsoft.com/office/drawing/2014/main" id="{5C69FAD0-8235-7F09-7E3C-B5BD79C10F73}"/>
              </a:ext>
            </a:extLst>
          </p:cNvPr>
          <p:cNvSpPr txBox="1"/>
          <p:nvPr/>
        </p:nvSpPr>
        <p:spPr>
          <a:xfrm>
            <a:off x="3256986" y="2140075"/>
            <a:ext cx="6812990" cy="4412170"/>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Sinyal Nedir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Dijital sinyalde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Voltaj değeri sadece iki farklı değer alabilmektedir. Bu iki değer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kartları için 3.3V veya 0V’tur. Arduino için ise 5V veya 0V’tur.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Not: Dijital sinyaldeki değerler; Lojik açıdan 1 veya 0 olarak da nitelendirilebilir. Mantıksal açıdan ise ‘Doğru’ veya ‘Yanlış’ olarak ifade edilebilmektedir. </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sinyalde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ise voltaj değeri; 0V-3.3V arasından sonsuz faklı değeri alabilmektir.  Bu değer 0V, 0.5V, 1.2V, 2.9V veya 3.3V olabilmektedir. </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6323321"/>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117A826-AB64-A259-5551-FFCC6C3FEF6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6E98763-36B2-7C40-90A6-F2D0D186186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48F1914-256E-84FF-F0A9-91AE9FAB9E6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40BC097-41A2-D68E-DADA-F6B42E96A50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967D1CF-568D-0650-3E0F-B54488412610}"/>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giriş-çıkış)</a:t>
            </a:r>
          </a:p>
        </p:txBody>
      </p:sp>
      <p:sp>
        <p:nvSpPr>
          <p:cNvPr id="2" name="Metin kutusu 1">
            <a:extLst>
              <a:ext uri="{FF2B5EF4-FFF2-40B4-BE49-F238E27FC236}">
                <a16:creationId xmlns:a16="http://schemas.microsoft.com/office/drawing/2014/main" id="{338B08BA-7665-6461-6C71-FF42EA38E1D4}"/>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Sinyal Nedir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pic>
        <p:nvPicPr>
          <p:cNvPr id="4" name="Resim 3" descr="metin, yazı tipi, ekran görüntüsü, diyagram içeren bir resim&#10;&#10;Yapay zeka tarafından oluşturulan içerik yanlış olabilir.">
            <a:extLst>
              <a:ext uri="{FF2B5EF4-FFF2-40B4-BE49-F238E27FC236}">
                <a16:creationId xmlns:a16="http://schemas.microsoft.com/office/drawing/2014/main" id="{60E8E3FB-C8B4-5D41-02AB-6240FD6D6A3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3256986" y="2820607"/>
            <a:ext cx="6858352" cy="3733992"/>
          </a:xfrm>
          <a:prstGeom prst="rect">
            <a:avLst/>
          </a:prstGeom>
        </p:spPr>
      </p:pic>
      <p:sp>
        <p:nvSpPr>
          <p:cNvPr id="5" name="Metin kutusu 4">
            <a:extLst>
              <a:ext uri="{FF2B5EF4-FFF2-40B4-BE49-F238E27FC236}">
                <a16:creationId xmlns:a16="http://schemas.microsoft.com/office/drawing/2014/main" id="{4EB4A3A5-464A-CAD2-A99C-BE6C5240CCCA}"/>
              </a:ext>
            </a:extLst>
          </p:cNvPr>
          <p:cNvSpPr txBox="1">
            <a:spLocks noGrp="1" noRot="1" noMove="1" noResize="1" noEditPoints="1" noAdjustHandles="1" noChangeArrowheads="1" noChangeShapeType="1"/>
          </p:cNvSpPr>
          <p:nvPr/>
        </p:nvSpPr>
        <p:spPr>
          <a:xfrm>
            <a:off x="8762999" y="4887615"/>
            <a:ext cx="651511" cy="29238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300" b="0" i="0" u="none" strike="noStrike" kern="1200" cap="none" spc="0" normalizeH="0" baseline="0" noProof="0" dirty="0">
                <a:ln>
                  <a:noFill/>
                </a:ln>
                <a:solidFill>
                  <a:srgbClr val="0C74B7"/>
                </a:solidFill>
                <a:effectLst/>
                <a:uLnTx/>
                <a:uFillTx/>
                <a:latin typeface="Aptos" panose="02110004020202020204"/>
                <a:ea typeface="+mn-ea"/>
                <a:cs typeface="+mn-cs"/>
              </a:rPr>
              <a:t>(3.3V)</a:t>
            </a:r>
          </a:p>
        </p:txBody>
      </p:sp>
      <p:sp>
        <p:nvSpPr>
          <p:cNvPr id="6" name="Metin kutusu 5">
            <a:extLst>
              <a:ext uri="{FF2B5EF4-FFF2-40B4-BE49-F238E27FC236}">
                <a16:creationId xmlns:a16="http://schemas.microsoft.com/office/drawing/2014/main" id="{198E26A1-39F9-4D35-48AF-BF6D9AE4D76E}"/>
              </a:ext>
            </a:extLst>
          </p:cNvPr>
          <p:cNvSpPr txBox="1"/>
          <p:nvPr/>
        </p:nvSpPr>
        <p:spPr>
          <a:xfrm>
            <a:off x="3256986" y="6839958"/>
            <a:ext cx="6812990"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Dijital sinyal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 voltaj geçişleri keskindir. Zira ara değer bulunmamaktadır.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sinyal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 ise voltaj geçişleri yumuşak olabilmektedir. Zira Analog sinyal; 3.3v ile 0v arasındaki değerleri de kapsayabilmektedir.</a:t>
            </a:r>
          </a:p>
        </p:txBody>
      </p:sp>
    </p:spTree>
    <p:extLst>
      <p:ext uri="{BB962C8B-B14F-4D97-AF65-F5344CB8AC3E}">
        <p14:creationId xmlns:p14="http://schemas.microsoft.com/office/powerpoint/2010/main" val="1490703048"/>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C9C1EBEA-2DC5-9EDC-6C0C-B0DCAA7535D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91EE62A-2A2E-6387-D060-CB74A55EF58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FBDA5C6-7444-EFB6-E888-141F9469C61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03DF81B-75C9-CDEF-A088-887FCDA5C22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9B613D2B-87EE-8FF1-88E2-B20BA1E68312}"/>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a:t>
            </a:r>
          </a:p>
        </p:txBody>
      </p:sp>
      <p:sp>
        <p:nvSpPr>
          <p:cNvPr id="2" name="Metin kutusu 1">
            <a:extLst>
              <a:ext uri="{FF2B5EF4-FFF2-40B4-BE49-F238E27FC236}">
                <a16:creationId xmlns:a16="http://schemas.microsoft.com/office/drawing/2014/main" id="{3FD39A0A-2A95-C2BB-535C-E448E5612A19}"/>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Sinyal Nasıl okunabilir?:</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Metin kutusu 5">
            <a:extLst>
              <a:ext uri="{FF2B5EF4-FFF2-40B4-BE49-F238E27FC236}">
                <a16:creationId xmlns:a16="http://schemas.microsoft.com/office/drawing/2014/main" id="{486A8202-7CA1-86E7-E5FC-16A2ABD8B7EC}"/>
              </a:ext>
            </a:extLst>
          </p:cNvPr>
          <p:cNvSpPr txBox="1"/>
          <p:nvPr/>
        </p:nvSpPr>
        <p:spPr>
          <a:xfrm>
            <a:off x="3197505" y="2820607"/>
            <a:ext cx="6812990" cy="563231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gibi geliştirme kartlarında analog giriş-çıkışları sağlayan dahili donanımlar bulunmaktadır. Bu donanımlar sayesinde analog sinyalleri okuyabilir ve üretebiliriz.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kartındaki;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D8 - D15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arasındaki tüm pinler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Analog çıkış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olarak kullanılabilir.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A0-A5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arasındaki tüm pinler ise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Analog giriş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olarak kullanılabilir.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Yani analog değerde voltaj okuma veya veri okuma işlemleri bu pinler aracılığıyla gerçekleştirilebilir.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Bizler bu pinleri analog giriş olarak kullanıp dış dünyadan farklı değerlerdeki voltaj veya sinyalleri çok hızlı bir şekilde okuyabilir ve işleyebiliriz.  </a:t>
            </a:r>
          </a:p>
        </p:txBody>
      </p:sp>
    </p:spTree>
    <p:extLst>
      <p:ext uri="{BB962C8B-B14F-4D97-AF65-F5344CB8AC3E}">
        <p14:creationId xmlns:p14="http://schemas.microsoft.com/office/powerpoint/2010/main" val="238888353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C5DFD0C0-FAB3-D275-5271-934AA81BC57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60DFA55-D151-6146-C338-5DE1131A39D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5D42B7D-E703-EEC7-D2DE-0212879ECE3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9935468-0044-DDF5-1CBA-0714515231D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E34D971B-F951-4DE3-C7E7-29778DD3B1A0}"/>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68CE9E4D-6CDA-1FBD-EEAE-A993E25C94B5}"/>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24F02B11-BFCA-4201-5F88-0A39F8E68570}"/>
              </a:ext>
            </a:extLst>
          </p:cNvPr>
          <p:cNvSpPr txBox="1"/>
          <p:nvPr/>
        </p:nvSpPr>
        <p:spPr>
          <a:xfrm>
            <a:off x="5497164" y="6658677"/>
            <a:ext cx="221367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Güç </a:t>
            </a:r>
            <a:r>
              <a:rPr lang="tr-TR" dirty="0">
                <a:solidFill>
                  <a:srgbClr val="0070C0"/>
                </a:solidFill>
                <a:latin typeface="Aptos" panose="02110004020202020204"/>
              </a:rPr>
              <a:t>Kaynağı (Piller)</a:t>
            </a:r>
            <a:endPar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pic>
        <p:nvPicPr>
          <p:cNvPr id="6" name="Resim 5" descr="metin, ekran görüntüsü, pil içeren bir resim&#10;&#10;Yapay zeka tarafından oluşturulan içerik yanlış olabilir.">
            <a:extLst>
              <a:ext uri="{FF2B5EF4-FFF2-40B4-BE49-F238E27FC236}">
                <a16:creationId xmlns:a16="http://schemas.microsoft.com/office/drawing/2014/main" id="{0A696FFB-C66A-836A-FCA1-FCF757063A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7505" y="3078560"/>
            <a:ext cx="6750011" cy="3240353"/>
          </a:xfrm>
          <a:prstGeom prst="rect">
            <a:avLst/>
          </a:prstGeom>
        </p:spPr>
      </p:pic>
    </p:spTree>
    <p:extLst>
      <p:ext uri="{BB962C8B-B14F-4D97-AF65-F5344CB8AC3E}">
        <p14:creationId xmlns:p14="http://schemas.microsoft.com/office/powerpoint/2010/main" val="1723009085"/>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514EC76-1CD2-38F2-548F-7E441CE92DC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F382379-421C-43A6-15C7-13C9757EA50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46D4076-DEE7-C5D0-CD82-5F2873BD3FC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510B850-5CB3-9C4B-6BFD-C4B5854D605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D6E7C10-F02D-1BA5-7001-10601B59AEE3}"/>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a:t>
            </a:r>
          </a:p>
        </p:txBody>
      </p:sp>
      <p:sp>
        <p:nvSpPr>
          <p:cNvPr id="2" name="Metin kutusu 1">
            <a:extLst>
              <a:ext uri="{FF2B5EF4-FFF2-40B4-BE49-F238E27FC236}">
                <a16:creationId xmlns:a16="http://schemas.microsoft.com/office/drawing/2014/main" id="{814ED35F-442A-58C0-AFB2-8F5FADB8DA3B}"/>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Sinyal Nasıl okunabilir?:</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Metin kutusu 5">
            <a:extLst>
              <a:ext uri="{FF2B5EF4-FFF2-40B4-BE49-F238E27FC236}">
                <a16:creationId xmlns:a16="http://schemas.microsoft.com/office/drawing/2014/main" id="{CF2B7DCE-97D6-1FD8-952E-D752363E6DAE}"/>
              </a:ext>
            </a:extLst>
          </p:cNvPr>
          <p:cNvSpPr txBox="1"/>
          <p:nvPr/>
        </p:nvSpPr>
        <p:spPr>
          <a:xfrm>
            <a:off x="3197505" y="2820607"/>
            <a:ext cx="681299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kartında analog okuma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analogRead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(pin); komutu kullanılabilmektedir. Bu komut sayesinde ilgili pindeki değer okunmaktadır.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 </a:t>
            </a:r>
            <a:r>
              <a:rPr lang="tr-TR" dirty="0">
                <a:solidFill>
                  <a:prstClr val="black"/>
                </a:solidFill>
                <a:latin typeface="Aptos" panose="02110004020202020204"/>
              </a:rPr>
              <a:t>O</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kuduğumuz</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değer ile ilgili rahat bir şekilde işlem yapabilmek için o değeri kaydetmemiz gerekmektedir.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Arduino ide üzerinden verileri kaydetmemiz için </a:t>
            </a: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değişkenler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kullanmaktayız.</a:t>
            </a:r>
          </a:p>
        </p:txBody>
      </p:sp>
    </p:spTree>
    <p:extLst>
      <p:ext uri="{BB962C8B-B14F-4D97-AF65-F5344CB8AC3E}">
        <p14:creationId xmlns:p14="http://schemas.microsoft.com/office/powerpoint/2010/main" val="731339986"/>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DAAF5F2-598F-A8AE-7251-92CDCCD05D8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A09F88A-62F7-28DD-621D-3F083EA4A3C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65E20BE-FEEA-9D8A-793C-89FAE5B7B82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C5F78EA-B1BE-C3A1-74C1-BA6C773E5F8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2AEE4E5-2BF9-E04F-63B9-05F67B2DED2B}"/>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a:t>
            </a:r>
          </a:p>
        </p:txBody>
      </p:sp>
      <p:sp>
        <p:nvSpPr>
          <p:cNvPr id="2" name="Metin kutusu 1">
            <a:extLst>
              <a:ext uri="{FF2B5EF4-FFF2-40B4-BE49-F238E27FC236}">
                <a16:creationId xmlns:a16="http://schemas.microsoft.com/office/drawing/2014/main" id="{AF102165-A127-559F-15C7-21DFAC5E7EC8}"/>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Değişkenlere Analog Sinyal Verisini Kaydetme:</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Metin kutusu 5">
            <a:extLst>
              <a:ext uri="{FF2B5EF4-FFF2-40B4-BE49-F238E27FC236}">
                <a16:creationId xmlns:a16="http://schemas.microsoft.com/office/drawing/2014/main" id="{59612496-31E7-7145-5598-32FD83E1FE54}"/>
              </a:ext>
            </a:extLst>
          </p:cNvPr>
          <p:cNvSpPr txBox="1"/>
          <p:nvPr/>
        </p:nvSpPr>
        <p:spPr>
          <a:xfrm>
            <a:off x="3197505" y="2820607"/>
            <a:ext cx="681299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kartında analog sinyal okuması için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analogRead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(pin);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Komutunun kullanabileceğini söylemiştik.</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Not: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analogRead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(pin);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için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pinMode</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pin,mod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komutunun kullanılmasına gerek yoktur.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00B0F0"/>
                </a:solidFill>
                <a:effectLst/>
                <a:uLnTx/>
                <a:uFillTx/>
                <a:latin typeface="Aptos" panose="02110004020202020204"/>
                <a:ea typeface="+mn-ea"/>
                <a:cs typeface="+mn-cs"/>
              </a:rPr>
              <a:t>pinMode</a:t>
            </a: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srgbClr val="00B0F0"/>
                </a:solidFill>
                <a:effectLst/>
                <a:uLnTx/>
                <a:uFillTx/>
                <a:latin typeface="Aptos" panose="02110004020202020204"/>
                <a:ea typeface="+mn-ea"/>
                <a:cs typeface="+mn-cs"/>
              </a:rPr>
              <a:t>pin,mod</a:t>
            </a: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  </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komutu sadece</a:t>
            </a:r>
            <a:r>
              <a:rPr kumimoji="0" lang="tr-TR" sz="1800" b="1" i="0" u="sng"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dijital giriş-çıkış ayarlaması için kullanılmaktadır.</a:t>
            </a:r>
          </a:p>
        </p:txBody>
      </p:sp>
    </p:spTree>
    <p:extLst>
      <p:ext uri="{BB962C8B-B14F-4D97-AF65-F5344CB8AC3E}">
        <p14:creationId xmlns:p14="http://schemas.microsoft.com/office/powerpoint/2010/main" val="3599443671"/>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AE820AD-021E-C565-F881-3105C8A5484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E0F3F1B-33F0-5EDB-ACBB-16C7DB942F2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D52CB81-DBC0-397C-C04C-450E93B6F3D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AD2B156-80B2-E6ED-320E-D9C013D3B69B}"/>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F8419FB-28B6-0B25-CB98-D806438A6428}"/>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a:t>
            </a:r>
          </a:p>
        </p:txBody>
      </p:sp>
      <p:sp>
        <p:nvSpPr>
          <p:cNvPr id="2" name="Metin kutusu 1">
            <a:extLst>
              <a:ext uri="{FF2B5EF4-FFF2-40B4-BE49-F238E27FC236}">
                <a16:creationId xmlns:a16="http://schemas.microsoft.com/office/drawing/2014/main" id="{A1DC10A3-357C-F826-4A1C-467028C29121}"/>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Değişkenlere Analog Sinyal Verisini Kaydetme:</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Metin kutusu 5">
            <a:extLst>
              <a:ext uri="{FF2B5EF4-FFF2-40B4-BE49-F238E27FC236}">
                <a16:creationId xmlns:a16="http://schemas.microsoft.com/office/drawing/2014/main" id="{B41BD7F7-EAD1-483B-B55B-7CCAFF3CC697}"/>
              </a:ext>
            </a:extLst>
          </p:cNvPr>
          <p:cNvSpPr txBox="1"/>
          <p:nvPr/>
        </p:nvSpPr>
        <p:spPr>
          <a:xfrm>
            <a:off x="3197504" y="3367822"/>
            <a:ext cx="6812990"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Analog veri 0v’dan 3.3v’a kadar okunabilmektedir. Fakat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okunan veri voltaj türünden değil oransal bir sayı türünden</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okunmaktadır. Bu sayı D</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kartının Analog veri okuma modülü 12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bit’lik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olduğu için voltaj bilgisi 0 ile 4096 (2^12) değerleri arasında kaydedilmektedir.</a:t>
            </a:r>
          </a:p>
        </p:txBody>
      </p:sp>
      <p:sp>
        <p:nvSpPr>
          <p:cNvPr id="9" name="Metin kutusu 8">
            <a:extLst>
              <a:ext uri="{FF2B5EF4-FFF2-40B4-BE49-F238E27FC236}">
                <a16:creationId xmlns:a16="http://schemas.microsoft.com/office/drawing/2014/main" id="{D951752C-D61E-D2A0-84B7-18654058688F}"/>
              </a:ext>
            </a:extLst>
          </p:cNvPr>
          <p:cNvSpPr txBox="1">
            <a:spLocks noGrp="1" noRot="1" noMove="1" noResize="1" noEditPoints="1" noAdjustHandles="1" noChangeArrowheads="1" noChangeShapeType="1"/>
          </p:cNvSpPr>
          <p:nvPr/>
        </p:nvSpPr>
        <p:spPr>
          <a:xfrm>
            <a:off x="3256986" y="6745618"/>
            <a:ext cx="65992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3.3V</a:t>
            </a:r>
          </a:p>
        </p:txBody>
      </p:sp>
      <p:cxnSp>
        <p:nvCxnSpPr>
          <p:cNvPr id="12" name="Düz Bağlayıcı 11">
            <a:extLst>
              <a:ext uri="{FF2B5EF4-FFF2-40B4-BE49-F238E27FC236}">
                <a16:creationId xmlns:a16="http://schemas.microsoft.com/office/drawing/2014/main" id="{A781C12A-9AD3-CA1F-7BD7-4CF79388120A}"/>
              </a:ext>
            </a:extLst>
          </p:cNvPr>
          <p:cNvCxnSpPr>
            <a:cxnSpLocks noGrp="1" noRot="1" noMove="1" noResize="1" noEditPoints="1" noAdjustHandles="1" noChangeArrowheads="1" noChangeShapeType="1"/>
          </p:cNvCxnSpPr>
          <p:nvPr/>
        </p:nvCxnSpPr>
        <p:spPr>
          <a:xfrm>
            <a:off x="3197505" y="7114950"/>
            <a:ext cx="814937" cy="0"/>
          </a:xfrm>
          <a:prstGeom prst="line">
            <a:avLst/>
          </a:prstGeom>
          <a:ln w="38100"/>
        </p:spPr>
        <p:style>
          <a:lnRef idx="3">
            <a:schemeClr val="dk1"/>
          </a:lnRef>
          <a:fillRef idx="0">
            <a:schemeClr val="dk1"/>
          </a:fillRef>
          <a:effectRef idx="2">
            <a:schemeClr val="dk1"/>
          </a:effectRef>
          <a:fontRef idx="minor">
            <a:schemeClr val="tx1"/>
          </a:fontRef>
        </p:style>
      </p:cxnSp>
      <p:sp>
        <p:nvSpPr>
          <p:cNvPr id="13" name="Metin kutusu 12">
            <a:extLst>
              <a:ext uri="{FF2B5EF4-FFF2-40B4-BE49-F238E27FC236}">
                <a16:creationId xmlns:a16="http://schemas.microsoft.com/office/drawing/2014/main" id="{B772A181-4F3B-EF4F-830A-607BF4F2C414}"/>
              </a:ext>
            </a:extLst>
          </p:cNvPr>
          <p:cNvSpPr txBox="1">
            <a:spLocks noGrp="1" noRot="1" noMove="1" noResize="1" noEditPoints="1" noAdjustHandles="1" noChangeArrowheads="1" noChangeShapeType="1"/>
          </p:cNvSpPr>
          <p:nvPr/>
        </p:nvSpPr>
        <p:spPr>
          <a:xfrm>
            <a:off x="3197504" y="7132980"/>
            <a:ext cx="81493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4096</a:t>
            </a:r>
          </a:p>
        </p:txBody>
      </p:sp>
      <p:sp>
        <p:nvSpPr>
          <p:cNvPr id="17" name="Metin kutusu 16">
            <a:extLst>
              <a:ext uri="{FF2B5EF4-FFF2-40B4-BE49-F238E27FC236}">
                <a16:creationId xmlns:a16="http://schemas.microsoft.com/office/drawing/2014/main" id="{FB216313-9FED-D101-0102-8AA3BB00BC13}"/>
              </a:ext>
            </a:extLst>
          </p:cNvPr>
          <p:cNvSpPr txBox="1">
            <a:spLocks noGrp="1" noRot="1" noMove="1" noResize="1" noEditPoints="1" noAdjustHandles="1" noChangeArrowheads="1" noChangeShapeType="1"/>
          </p:cNvSpPr>
          <p:nvPr/>
        </p:nvSpPr>
        <p:spPr>
          <a:xfrm>
            <a:off x="4071922" y="6948314"/>
            <a:ext cx="31389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X</a:t>
            </a:r>
          </a:p>
        </p:txBody>
      </p:sp>
      <p:sp>
        <p:nvSpPr>
          <p:cNvPr id="18" name="Metin kutusu 17">
            <a:extLst>
              <a:ext uri="{FF2B5EF4-FFF2-40B4-BE49-F238E27FC236}">
                <a16:creationId xmlns:a16="http://schemas.microsoft.com/office/drawing/2014/main" id="{EA712D32-1E32-1DA5-27F7-9F6A90B3EF3C}"/>
              </a:ext>
            </a:extLst>
          </p:cNvPr>
          <p:cNvSpPr txBox="1">
            <a:spLocks noGrp="1" noRot="1" noMove="1" noResize="1" noEditPoints="1" noAdjustHandles="1" noChangeArrowheads="1" noChangeShapeType="1"/>
          </p:cNvSpPr>
          <p:nvPr/>
        </p:nvSpPr>
        <p:spPr>
          <a:xfrm>
            <a:off x="4445300" y="6930284"/>
            <a:ext cx="17839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A02B93">
                    <a:lumMod val="60000"/>
                    <a:lumOff val="40000"/>
                  </a:srgbClr>
                </a:solidFill>
                <a:effectLst/>
                <a:uLnTx/>
                <a:uFillTx/>
                <a:latin typeface="Aptos" panose="02110004020202020204"/>
                <a:ea typeface="+mn-ea"/>
                <a:cs typeface="+mn-cs"/>
              </a:rPr>
              <a:t>Okunan </a:t>
            </a:r>
            <a:r>
              <a:rPr kumimoji="0" lang="tr-TR" sz="1800" b="1" i="0" u="none" strike="noStrike" kern="1200" cap="none" spc="0" normalizeH="0" baseline="0" noProof="0" dirty="0" err="1">
                <a:ln>
                  <a:noFill/>
                </a:ln>
                <a:solidFill>
                  <a:srgbClr val="A02B93">
                    <a:lumMod val="60000"/>
                    <a:lumOff val="40000"/>
                  </a:srgbClr>
                </a:solidFill>
                <a:effectLst/>
                <a:uLnTx/>
                <a:uFillTx/>
                <a:latin typeface="Aptos" panose="02110004020202020204"/>
                <a:ea typeface="+mn-ea"/>
                <a:cs typeface="+mn-cs"/>
              </a:rPr>
              <a:t>Deger</a:t>
            </a:r>
            <a:endParaRPr kumimoji="0" lang="tr-TR" sz="1800" b="1" i="0" u="none" strike="noStrike" kern="1200" cap="none" spc="0" normalizeH="0" baseline="0" noProof="0" dirty="0">
              <a:ln>
                <a:noFill/>
              </a:ln>
              <a:solidFill>
                <a:srgbClr val="A02B93">
                  <a:lumMod val="60000"/>
                  <a:lumOff val="40000"/>
                </a:srgbClr>
              </a:solidFill>
              <a:effectLst/>
              <a:uLnTx/>
              <a:uFillTx/>
              <a:latin typeface="Aptos" panose="02110004020202020204"/>
              <a:ea typeface="+mn-ea"/>
              <a:cs typeface="+mn-cs"/>
            </a:endParaRPr>
          </a:p>
        </p:txBody>
      </p:sp>
      <p:sp>
        <p:nvSpPr>
          <p:cNvPr id="19" name="Metin kutusu 18">
            <a:extLst>
              <a:ext uri="{FF2B5EF4-FFF2-40B4-BE49-F238E27FC236}">
                <a16:creationId xmlns:a16="http://schemas.microsoft.com/office/drawing/2014/main" id="{D02B59E7-71C7-E211-DC37-729F178C700F}"/>
              </a:ext>
            </a:extLst>
          </p:cNvPr>
          <p:cNvSpPr txBox="1">
            <a:spLocks noGrp="1" noRot="1" noMove="1" noResize="1" noEditPoints="1" noAdjustHandles="1" noChangeArrowheads="1" noChangeShapeType="1"/>
          </p:cNvSpPr>
          <p:nvPr/>
        </p:nvSpPr>
        <p:spPr>
          <a:xfrm>
            <a:off x="6117257" y="6884117"/>
            <a:ext cx="35484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20" name="Metin kutusu 19">
            <a:extLst>
              <a:ext uri="{FF2B5EF4-FFF2-40B4-BE49-F238E27FC236}">
                <a16:creationId xmlns:a16="http://schemas.microsoft.com/office/drawing/2014/main" id="{5957E95B-640B-A446-9970-6061A0D5F1DD}"/>
              </a:ext>
            </a:extLst>
          </p:cNvPr>
          <p:cNvSpPr txBox="1">
            <a:spLocks noGrp="1" noRot="1" noMove="1" noResize="1" noEditPoints="1" noAdjustHandles="1" noChangeArrowheads="1" noChangeShapeType="1"/>
          </p:cNvSpPr>
          <p:nvPr/>
        </p:nvSpPr>
        <p:spPr>
          <a:xfrm>
            <a:off x="6446033" y="6948314"/>
            <a:ext cx="205940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F73194"/>
                </a:solidFill>
                <a:effectLst/>
                <a:uLnTx/>
                <a:uFillTx/>
                <a:latin typeface="Aptos" panose="02110004020202020204"/>
                <a:ea typeface="+mn-ea"/>
                <a:cs typeface="+mn-cs"/>
              </a:rPr>
              <a:t>V türünden değeri</a:t>
            </a:r>
          </a:p>
        </p:txBody>
      </p:sp>
    </p:spTree>
    <p:extLst>
      <p:ext uri="{BB962C8B-B14F-4D97-AF65-F5344CB8AC3E}">
        <p14:creationId xmlns:p14="http://schemas.microsoft.com/office/powerpoint/2010/main" val="1875370099"/>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E2F1371-5DFC-0DEA-FFE4-02A19E52EA3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C0B3F60-90D4-E3F1-EB79-01667C19C79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1317153-1B1A-577E-24F8-D85BA9344A0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F08AB3E-DAF7-DE88-167D-5329942CA85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2A58615-ABB8-4B85-7F74-CBA72FC96448}"/>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a:t>
            </a:r>
          </a:p>
        </p:txBody>
      </p:sp>
      <p:sp>
        <p:nvSpPr>
          <p:cNvPr id="2" name="Metin kutusu 1">
            <a:extLst>
              <a:ext uri="{FF2B5EF4-FFF2-40B4-BE49-F238E27FC236}">
                <a16:creationId xmlns:a16="http://schemas.microsoft.com/office/drawing/2014/main" id="{3C106788-7864-8CF0-0883-5C3E561E8EE4}"/>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Değişkenlere Analog Sinyal Verisini Kaydetme:</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Metin kutusu 5">
            <a:extLst>
              <a:ext uri="{FF2B5EF4-FFF2-40B4-BE49-F238E27FC236}">
                <a16:creationId xmlns:a16="http://schemas.microsoft.com/office/drawing/2014/main" id="{607402AD-0C0F-2C37-9CC0-8ED2BF4CF057}"/>
              </a:ext>
            </a:extLst>
          </p:cNvPr>
          <p:cNvSpPr txBox="1"/>
          <p:nvPr/>
        </p:nvSpPr>
        <p:spPr>
          <a:xfrm>
            <a:off x="3197505" y="2820607"/>
            <a:ext cx="6812990"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uygulamamızda Potansiyometre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kullacağız</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Potansiyometreler değişken dirence sahip devre elemanlarıdır.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Potansiyometrenin değişken direnç özelliğini kullanarak voltaj bölücü devresi kuracağız ve böldüğümüz voltajı A0 pini üzerinden okuyacağız.</a:t>
            </a:r>
          </a:p>
        </p:txBody>
      </p:sp>
      <p:pic>
        <p:nvPicPr>
          <p:cNvPr id="4" name="Resim 3" descr="çizgi, diyagram, yazı tipi, ekran görüntüsü içeren bir resim&#10;&#10;Yapay zeka tarafından oluşturulan içerik yanlış olabilir.">
            <a:extLst>
              <a:ext uri="{FF2B5EF4-FFF2-40B4-BE49-F238E27FC236}">
                <a16:creationId xmlns:a16="http://schemas.microsoft.com/office/drawing/2014/main" id="{2A2E452C-B863-B999-BE41-CC12F836B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791" y="5945616"/>
            <a:ext cx="2386147" cy="3163348"/>
          </a:xfrm>
          <a:prstGeom prst="rect">
            <a:avLst/>
          </a:prstGeom>
        </p:spPr>
      </p:pic>
      <p:pic>
        <p:nvPicPr>
          <p:cNvPr id="7" name="Resim 6" descr="yazı tipi, metin, beyaz, grafik içeren bir resim&#10;&#10;Yapay zeka tarafından oluşturulan içerik yanlış olabilir.">
            <a:extLst>
              <a:ext uri="{FF2B5EF4-FFF2-40B4-BE49-F238E27FC236}">
                <a16:creationId xmlns:a16="http://schemas.microsoft.com/office/drawing/2014/main" id="{CC854EF3-E2F8-250E-109F-546EFB3F4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669" y="6328700"/>
            <a:ext cx="5188600" cy="1734139"/>
          </a:xfrm>
          <a:prstGeom prst="rect">
            <a:avLst/>
          </a:prstGeom>
        </p:spPr>
      </p:pic>
    </p:spTree>
    <p:extLst>
      <p:ext uri="{BB962C8B-B14F-4D97-AF65-F5344CB8AC3E}">
        <p14:creationId xmlns:p14="http://schemas.microsoft.com/office/powerpoint/2010/main" val="1609455609"/>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E862B16-33DE-AB6E-7948-2F48C893610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589F517-DDB7-AD09-949C-D7FE2111CDB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403199C-8D70-5E62-ABC8-CA1AC975C39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F1E00C7-826C-E127-5430-691BF6A2AA4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01CCE1A-BFF6-5987-3FB1-40CA888D419F}"/>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a:t>
            </a:r>
          </a:p>
        </p:txBody>
      </p:sp>
      <p:sp>
        <p:nvSpPr>
          <p:cNvPr id="2" name="Metin kutusu 1">
            <a:extLst>
              <a:ext uri="{FF2B5EF4-FFF2-40B4-BE49-F238E27FC236}">
                <a16:creationId xmlns:a16="http://schemas.microsoft.com/office/drawing/2014/main" id="{ABB008F3-F171-B897-601E-FBD292E5CDB8}"/>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Değişkenlere Analog Sinyal Verisini Kaydetme:</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 name="Resim 4" descr="metin, elektronik mühendisliği, çizgi, devre içeren bir resim&#10;&#10;Yapay zeka tarafından oluşturulan içerik yanlış olabilir.">
            <a:extLst>
              <a:ext uri="{FF2B5EF4-FFF2-40B4-BE49-F238E27FC236}">
                <a16:creationId xmlns:a16="http://schemas.microsoft.com/office/drawing/2014/main" id="{9D8D1E30-515D-5EEC-B338-D609B33A4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990" y="3076153"/>
            <a:ext cx="8906019" cy="4346351"/>
          </a:xfrm>
          <a:prstGeom prst="rect">
            <a:avLst/>
          </a:prstGeom>
        </p:spPr>
      </p:pic>
    </p:spTree>
    <p:extLst>
      <p:ext uri="{BB962C8B-B14F-4D97-AF65-F5344CB8AC3E}">
        <p14:creationId xmlns:p14="http://schemas.microsoft.com/office/powerpoint/2010/main" val="1953158482"/>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2A029FEA-1B61-6FC1-F45C-F2BA49CBD7F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66388FE-60BE-5787-D149-63BCEE0AAC7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302F775-06E9-8F6C-ECF9-E4D5E5C0462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664C58F-9C78-5B10-2F7F-2DE4B405672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199433B-5EB8-84A3-349E-0994906E9275}"/>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Giriş)</a:t>
            </a:r>
          </a:p>
        </p:txBody>
      </p:sp>
      <p:sp>
        <p:nvSpPr>
          <p:cNvPr id="2" name="Metin kutusu 1">
            <a:extLst>
              <a:ext uri="{FF2B5EF4-FFF2-40B4-BE49-F238E27FC236}">
                <a16:creationId xmlns:a16="http://schemas.microsoft.com/office/drawing/2014/main" id="{73F0C6CE-BF37-B9D9-1CC7-F66D2EB053D0}"/>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Değişkenlere Analog Sinyal Verisini Kaydetme:</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descr="metin, ekran görüntüsü, yazı tipi, sayı, numara içeren bir resim&#10;&#10;Yapay zeka tarafından oluşturulan içerik yanlış olabilir.">
            <a:extLst>
              <a:ext uri="{FF2B5EF4-FFF2-40B4-BE49-F238E27FC236}">
                <a16:creationId xmlns:a16="http://schemas.microsoft.com/office/drawing/2014/main" id="{128BEC78-F3A2-C412-AE97-319EB681E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580" y="2820607"/>
            <a:ext cx="5244840" cy="5701355"/>
          </a:xfrm>
          <a:prstGeom prst="rect">
            <a:avLst/>
          </a:prstGeom>
        </p:spPr>
      </p:pic>
    </p:spTree>
    <p:extLst>
      <p:ext uri="{BB962C8B-B14F-4D97-AF65-F5344CB8AC3E}">
        <p14:creationId xmlns:p14="http://schemas.microsoft.com/office/powerpoint/2010/main" val="1219716848"/>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C3B909D-C66D-2F9B-B595-A5E1B3CD179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3BB8022-C0B0-7FDA-A4A2-2837BCA8C98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6769094-7403-5382-17BC-374157FC8CC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CC12968-9058-4A30-8659-776E15BEDD0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001B71A-D2EE-10A3-BF76-BD660432E9EA}"/>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Çıkış)</a:t>
            </a:r>
          </a:p>
        </p:txBody>
      </p:sp>
      <p:sp>
        <p:nvSpPr>
          <p:cNvPr id="2" name="Metin kutusu 1">
            <a:extLst>
              <a:ext uri="{FF2B5EF4-FFF2-40B4-BE49-F238E27FC236}">
                <a16:creationId xmlns:a16="http://schemas.microsoft.com/office/drawing/2014/main" id="{FE394880-DE17-C2D7-1A3C-7524C929157F}"/>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Sinyal Nasıl oluşturulabilir?:</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Metin kutusu 5">
            <a:extLst>
              <a:ext uri="{FF2B5EF4-FFF2-40B4-BE49-F238E27FC236}">
                <a16:creationId xmlns:a16="http://schemas.microsoft.com/office/drawing/2014/main" id="{D5D9E6A4-4E1F-FDED-F134-02A051330518}"/>
              </a:ext>
            </a:extLst>
          </p:cNvPr>
          <p:cNvSpPr txBox="1"/>
          <p:nvPr/>
        </p:nvSpPr>
        <p:spPr>
          <a:xfrm>
            <a:off x="3197505" y="2820607"/>
            <a:ext cx="681299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kartında </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analog sinyal oluşturmak için 2 farklı donanım bulunmaktadır.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Birincisi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DAC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yani dijital analog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converter’dir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üzerinde sadece 2 pin DAC kullanımına izin vermektedir. Bu pinler  Dac1 ve Dac2 olarak adlandırılmaktadır.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İkincisi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ise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PWM</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yani darbe genişlik modülüdür. Biz uygulamalarımızda genellikle İkinci yöntemi yani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PWM’i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kullanırız.</a:t>
            </a:r>
          </a:p>
        </p:txBody>
      </p:sp>
    </p:spTree>
    <p:extLst>
      <p:ext uri="{BB962C8B-B14F-4D97-AF65-F5344CB8AC3E}">
        <p14:creationId xmlns:p14="http://schemas.microsoft.com/office/powerpoint/2010/main" val="2403274176"/>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8A14A10-9A86-E9E5-CEF5-CB7FA5036D1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E22E508-E70D-D829-7914-806C6292C51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90C7656-881D-2FB1-BF7F-53CB0249CEF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D024709-7F1D-3715-21BB-AB678654344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14728B2-3879-4C46-FDB7-D5FBA1274812}"/>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Çıkış)</a:t>
            </a:r>
          </a:p>
        </p:txBody>
      </p:sp>
      <p:sp>
        <p:nvSpPr>
          <p:cNvPr id="2" name="Metin kutusu 1">
            <a:extLst>
              <a:ext uri="{FF2B5EF4-FFF2-40B4-BE49-F238E27FC236}">
                <a16:creationId xmlns:a16="http://schemas.microsoft.com/office/drawing/2014/main" id="{A039815F-4F6A-69EA-55F1-B2991A91E5AD}"/>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Sinyal Nasıl oluşturulabilir?:</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Metin kutusu 5">
            <a:extLst>
              <a:ext uri="{FF2B5EF4-FFF2-40B4-BE49-F238E27FC236}">
                <a16:creationId xmlns:a16="http://schemas.microsoft.com/office/drawing/2014/main" id="{DE50E888-45F0-A15C-8024-C70155304255}"/>
              </a:ext>
            </a:extLst>
          </p:cNvPr>
          <p:cNvSpPr txBox="1"/>
          <p:nvPr/>
        </p:nvSpPr>
        <p:spPr>
          <a:xfrm>
            <a:off x="3197505" y="2820607"/>
            <a:ext cx="681299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PWM modülü dijital sinyalleri kullanarak sahte analog sinyaller üretebilmektedir.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Dijital sinyal kullanarak s</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aniyedeki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HIGH(3.3v) yani açık kalma süresi ile LOW(0V) yani kapalı kalma süresi değiştirilerek ara değerler oluşuyormuş gibi bir etki elde etmek mümkündür.  Bu sahte analog sinyaller bağlanıldıkları devrede analog sinyalmiş gibi davranırlar. </a:t>
            </a:r>
          </a:p>
        </p:txBody>
      </p:sp>
      <p:pic>
        <p:nvPicPr>
          <p:cNvPr id="10" name="Resim 9" descr="çizgi, öykü gelişim çizgisi; kumpas; grafiğini çıkarma, renklilik, mor içeren bir resim&#10;&#10;Yapay zeka tarafından oluşturulan içerik yanlış olabilir.">
            <a:extLst>
              <a:ext uri="{FF2B5EF4-FFF2-40B4-BE49-F238E27FC236}">
                <a16:creationId xmlns:a16="http://schemas.microsoft.com/office/drawing/2014/main" id="{69681325-C283-FE09-E2A6-6E06A006DA2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104000" y="5499179"/>
            <a:ext cx="8171263" cy="2112023"/>
          </a:xfrm>
          <a:prstGeom prst="rect">
            <a:avLst/>
          </a:prstGeom>
        </p:spPr>
      </p:pic>
      <p:sp>
        <p:nvSpPr>
          <p:cNvPr id="12" name="Metin kutusu 11">
            <a:extLst>
              <a:ext uri="{FF2B5EF4-FFF2-40B4-BE49-F238E27FC236}">
                <a16:creationId xmlns:a16="http://schemas.microsoft.com/office/drawing/2014/main" id="{37C4E8F8-F9A6-739D-50D2-149B5294E793}"/>
              </a:ext>
            </a:extLst>
          </p:cNvPr>
          <p:cNvSpPr txBox="1">
            <a:spLocks noGrp="1" noRot="1" noMove="1" noResize="1" noEditPoints="1" noAdjustHandles="1" noChangeArrowheads="1" noChangeShapeType="1"/>
          </p:cNvSpPr>
          <p:nvPr/>
        </p:nvSpPr>
        <p:spPr>
          <a:xfrm>
            <a:off x="10275263" y="7326759"/>
            <a:ext cx="45037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0V</a:t>
            </a:r>
          </a:p>
        </p:txBody>
      </p:sp>
      <p:sp>
        <p:nvSpPr>
          <p:cNvPr id="13" name="Metin kutusu 12">
            <a:extLst>
              <a:ext uri="{FF2B5EF4-FFF2-40B4-BE49-F238E27FC236}">
                <a16:creationId xmlns:a16="http://schemas.microsoft.com/office/drawing/2014/main" id="{E1B7B045-CC93-B132-1191-2179E68F024C}"/>
              </a:ext>
            </a:extLst>
          </p:cNvPr>
          <p:cNvSpPr txBox="1">
            <a:spLocks noGrp="1" noRot="1" noMove="1" noResize="1" noEditPoints="1" noAdjustHandles="1" noChangeArrowheads="1" noChangeShapeType="1"/>
          </p:cNvSpPr>
          <p:nvPr/>
        </p:nvSpPr>
        <p:spPr>
          <a:xfrm>
            <a:off x="10348529" y="5414290"/>
            <a:ext cx="68220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3.3V</a:t>
            </a:r>
          </a:p>
        </p:txBody>
      </p:sp>
      <p:sp>
        <p:nvSpPr>
          <p:cNvPr id="14" name="Metin kutusu 13">
            <a:extLst>
              <a:ext uri="{FF2B5EF4-FFF2-40B4-BE49-F238E27FC236}">
                <a16:creationId xmlns:a16="http://schemas.microsoft.com/office/drawing/2014/main" id="{6BDE02C1-B804-DC97-C1F3-317A781F0337}"/>
              </a:ext>
            </a:extLst>
          </p:cNvPr>
          <p:cNvSpPr txBox="1">
            <a:spLocks noGrp="1" noRot="1" noMove="1" noResize="1" noEditPoints="1" noAdjustHandles="1" noChangeArrowheads="1" noChangeShapeType="1"/>
          </p:cNvSpPr>
          <p:nvPr/>
        </p:nvSpPr>
        <p:spPr>
          <a:xfrm>
            <a:off x="5553650" y="7916725"/>
            <a:ext cx="154371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PWM Dalgası</a:t>
            </a:r>
          </a:p>
        </p:txBody>
      </p:sp>
    </p:spTree>
    <p:extLst>
      <p:ext uri="{BB962C8B-B14F-4D97-AF65-F5344CB8AC3E}">
        <p14:creationId xmlns:p14="http://schemas.microsoft.com/office/powerpoint/2010/main" val="1882409328"/>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0BF6ED8-B24F-8B11-15C7-E698CEEFC7B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C7DAF5C-F30B-16BC-609D-C7854E66699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5019ADE-2D81-0767-919F-FC0B39A187E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DD4043E-B570-B49F-2281-96B790E95E9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9398C891-BE75-0E87-E6FA-3D1188732349}"/>
              </a:ext>
            </a:extLst>
          </p:cNvPr>
          <p:cNvSpPr txBox="1"/>
          <p:nvPr/>
        </p:nvSpPr>
        <p:spPr>
          <a:xfrm>
            <a:off x="2849791" y="1393051"/>
            <a:ext cx="695143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(Analog Çıkış)</a:t>
            </a:r>
          </a:p>
        </p:txBody>
      </p:sp>
      <p:sp>
        <p:nvSpPr>
          <p:cNvPr id="2" name="Metin kutusu 1">
            <a:extLst>
              <a:ext uri="{FF2B5EF4-FFF2-40B4-BE49-F238E27FC236}">
                <a16:creationId xmlns:a16="http://schemas.microsoft.com/office/drawing/2014/main" id="{BC392D4B-7335-08E4-57B1-32E259A496FD}"/>
              </a:ext>
            </a:extLst>
          </p:cNvPr>
          <p:cNvSpPr txBox="1"/>
          <p:nvPr/>
        </p:nvSpPr>
        <p:spPr>
          <a:xfrm>
            <a:off x="3256986" y="2140075"/>
            <a:ext cx="6812990" cy="395173"/>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PWM Sinyali Nasıl oluşturulabilir?:</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Metin kutusu 5">
            <a:extLst>
              <a:ext uri="{FF2B5EF4-FFF2-40B4-BE49-F238E27FC236}">
                <a16:creationId xmlns:a16="http://schemas.microsoft.com/office/drawing/2014/main" id="{8342C40C-A40C-BC4C-4297-67922E153B8D}"/>
              </a:ext>
            </a:extLst>
          </p:cNvPr>
          <p:cNvSpPr txBox="1"/>
          <p:nvPr/>
        </p:nvSpPr>
        <p:spPr>
          <a:xfrm>
            <a:off x="3197505" y="2820607"/>
            <a:ext cx="6812990" cy="50783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PWM sinyali oluşturmak için </a:t>
            </a:r>
            <a:r>
              <a:rPr kumimoji="0" lang="tr-TR" sz="1800" b="0" i="0" u="none" strike="noStrike" kern="1200" cap="none" spc="0" normalizeH="0" baseline="0" noProof="0" dirty="0" err="1">
                <a:ln>
                  <a:noFill/>
                </a:ln>
                <a:solidFill>
                  <a:srgbClr val="3366FF"/>
                </a:solidFill>
                <a:effectLst/>
                <a:uLnTx/>
                <a:uFillTx/>
                <a:latin typeface="Aptos" panose="02110004020202020204"/>
                <a:ea typeface="+mn-ea"/>
                <a:cs typeface="+mn-cs"/>
              </a:rPr>
              <a:t>analogWrite</a:t>
            </a:r>
            <a:r>
              <a:rPr kumimoji="0" lang="tr-TR" sz="1800" b="0" i="0" u="none" strike="noStrike" kern="1200" cap="none" spc="0" normalizeH="0" baseline="0" noProof="0" dirty="0">
                <a:ln>
                  <a:noFill/>
                </a:ln>
                <a:solidFill>
                  <a:srgbClr val="3366FF"/>
                </a:solidFill>
                <a:effectLst/>
                <a:uLnTx/>
                <a:uFillTx/>
                <a:latin typeface="Aptos" panose="02110004020202020204"/>
                <a:ea typeface="+mn-ea"/>
                <a:cs typeface="+mn-cs"/>
              </a:rPr>
              <a:t>(pin, değer);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kullanılmaktadır. Ayrıca </a:t>
            </a:r>
            <a:r>
              <a:rPr kumimoji="0" lang="tr-TR" sz="1800" b="0" i="0" u="none" strike="noStrike" kern="1200" cap="none" spc="0" normalizeH="0" baseline="0" noProof="0" dirty="0" err="1">
                <a:ln>
                  <a:noFill/>
                </a:ln>
                <a:solidFill>
                  <a:srgbClr val="3366FF"/>
                </a:solidFill>
                <a:effectLst/>
                <a:uLnTx/>
                <a:uFillTx/>
                <a:latin typeface="Aptos" panose="02110004020202020204"/>
                <a:ea typeface="+mn-ea"/>
                <a:cs typeface="+mn-cs"/>
              </a:rPr>
              <a:t>tone</a:t>
            </a:r>
            <a:r>
              <a:rPr kumimoji="0" lang="tr-TR" sz="1800" b="0" i="0" u="none" strike="noStrike" kern="1200" cap="none" spc="0" normalizeH="0" baseline="0" noProof="0" dirty="0">
                <a:ln>
                  <a:noFill/>
                </a:ln>
                <a:solidFill>
                  <a:srgbClr val="3366FF"/>
                </a:solidFill>
                <a:effectLst/>
                <a:uLnTx/>
                <a:uFillTx/>
                <a:latin typeface="Aptos" panose="02110004020202020204"/>
                <a:ea typeface="+mn-ea"/>
                <a:cs typeface="+mn-cs"/>
              </a:rPr>
              <a:t>(pin, frekans);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da PWM sinyali kullanmaktadır.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Fakat: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srgbClr val="A02B93">
                    <a:lumMod val="75000"/>
                  </a:srgbClr>
                </a:solidFill>
                <a:effectLst/>
                <a:uLnTx/>
                <a:uFillTx/>
                <a:latin typeface="Aptos" panose="02110004020202020204"/>
                <a:ea typeface="+mn-ea"/>
                <a:cs typeface="+mn-cs"/>
              </a:rPr>
              <a:t>tone</a:t>
            </a:r>
            <a:r>
              <a:rPr kumimoji="0" lang="tr-TR" sz="1800" b="0" i="0" u="none" strike="noStrike" kern="1200" cap="none" spc="0" normalizeH="0" baseline="0" noProof="0" dirty="0">
                <a:ln>
                  <a:noFill/>
                </a:ln>
                <a:solidFill>
                  <a:srgbClr val="A02B93">
                    <a:lumMod val="75000"/>
                  </a:srgbClr>
                </a:solidFill>
                <a:effectLst/>
                <a:uLnTx/>
                <a:uFillTx/>
                <a:latin typeface="Aptos" panose="02110004020202020204"/>
                <a:ea typeface="+mn-ea"/>
                <a:cs typeface="+mn-cs"/>
              </a:rPr>
              <a:t>(pin, frekans);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belirli bir frekansta sinyal üretmek için kullanılmaktadır. </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Açma(1)  kapama(0) süreleri eşittir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srgbClr val="A02B93">
                    <a:lumMod val="75000"/>
                  </a:srgbClr>
                </a:solidFill>
                <a:effectLst/>
                <a:uLnTx/>
                <a:uFillTx/>
                <a:latin typeface="Aptos" panose="02110004020202020204"/>
                <a:ea typeface="+mn-ea"/>
                <a:cs typeface="+mn-cs"/>
              </a:rPr>
              <a:t>analogWrite</a:t>
            </a:r>
            <a:r>
              <a:rPr kumimoji="0" lang="tr-TR" sz="1800" b="0" i="0" u="none" strike="noStrike" kern="1200" cap="none" spc="0" normalizeH="0" baseline="0" noProof="0" dirty="0">
                <a:ln>
                  <a:noFill/>
                </a:ln>
                <a:solidFill>
                  <a:srgbClr val="A02B93">
                    <a:lumMod val="75000"/>
                  </a:srgbClr>
                </a:solidFill>
                <a:effectLst/>
                <a:uLnTx/>
                <a:uFillTx/>
                <a:latin typeface="Aptos" panose="02110004020202020204"/>
                <a:ea typeface="+mn-ea"/>
                <a:cs typeface="+mn-cs"/>
              </a:rPr>
              <a:t>(pin, </a:t>
            </a:r>
            <a:r>
              <a:rPr kumimoji="0" lang="tr-TR" sz="1800" b="0" i="0" u="none" strike="noStrike" kern="1200" cap="none" spc="0" normalizeH="0" baseline="0" noProof="0" dirty="0" err="1">
                <a:ln>
                  <a:noFill/>
                </a:ln>
                <a:solidFill>
                  <a:srgbClr val="A02B93">
                    <a:lumMod val="75000"/>
                  </a:srgbClr>
                </a:solidFill>
                <a:effectLst/>
                <a:uLnTx/>
                <a:uFillTx/>
                <a:latin typeface="Aptos" panose="02110004020202020204"/>
                <a:ea typeface="+mn-ea"/>
                <a:cs typeface="+mn-cs"/>
              </a:rPr>
              <a:t>deger</a:t>
            </a:r>
            <a:r>
              <a:rPr kumimoji="0" lang="tr-TR" sz="1800" b="0" i="0" u="none" strike="noStrike" kern="1200" cap="none" spc="0" normalizeH="0" baseline="0" noProof="0" dirty="0">
                <a:ln>
                  <a:noFill/>
                </a:ln>
                <a:solidFill>
                  <a:srgbClr val="A02B93">
                    <a:lumMod val="75000"/>
                  </a:srgbClr>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ise değişken voltajda ve sabit frekansta sinyaller üretmek için kullanılır. </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Açma süresi kapama süresinden büyük veya küçük olabilir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Yani ikisi temelde PWM kullanır.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anaologWrite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led parlaklığını kısma, motor hız kontrolünde ve sahte analog sinyaller üretmede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tone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ise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gibi devre elemanları üzerinden belirli frekanslarda ses üretebilmek için kullanılır.</a:t>
            </a:r>
          </a:p>
        </p:txBody>
      </p:sp>
    </p:spTree>
    <p:extLst>
      <p:ext uri="{BB962C8B-B14F-4D97-AF65-F5344CB8AC3E}">
        <p14:creationId xmlns:p14="http://schemas.microsoft.com/office/powerpoint/2010/main" val="2753389472"/>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D8C6D89-0BC9-08AE-017A-F3F1B4EB7AC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5230F44-16C5-CE0A-FFA4-5F6A62BAE13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8121E61-C46C-239B-2A18-C8EC069A018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3BD98E7-3068-9C86-2E09-21EA85348BD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1EEA8E2-F2DF-CCE4-9761-5DF825C621A2}"/>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Buzzer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54FBA8CC-18FE-DA62-D7C2-4F1308F1BD49}"/>
              </a:ext>
            </a:extLst>
          </p:cNvPr>
          <p:cNvSpPr txBox="1"/>
          <p:nvPr/>
        </p:nvSpPr>
        <p:spPr>
          <a:xfrm>
            <a:off x="3256986" y="2140075"/>
            <a:ext cx="6812990" cy="5891549"/>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Elektrik sinyallerinin iletimi yoluyla ses üreten bir elektronik bileşendir.</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Çeşitleri: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Pasif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tip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buzzer’da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 bobin içerisinde oluşan manyetik alanın titreşimi yoluyla ses üretilir. Harici bir sürücü devresi gerekir ve doğrudan ses üretemez.</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Aktif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Bir sürücü devresine sahiptirler ve doğrudan ses üretebilirler. Bu sayede genellikle daha kullanıcı dostudur.</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Başka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çeşitleri bulunmakla beraber biz uygulamalarımızda genellikle aktif veya pasif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buzzerları</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kullanacağız.</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Not: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ın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aktif mi yoksa pasif mi  olduğunu anlamak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voltaj verilir. Eğer sabit frekansta ses çıkarırsa bu aktif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buzzer’dır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Eğer ses çıkarmıyorsa, pasif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olduğu anlaşılmış olur.</a:t>
            </a:r>
          </a:p>
        </p:txBody>
      </p:sp>
    </p:spTree>
    <p:extLst>
      <p:ext uri="{BB962C8B-B14F-4D97-AF65-F5344CB8AC3E}">
        <p14:creationId xmlns:p14="http://schemas.microsoft.com/office/powerpoint/2010/main" val="201232549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BA9741A-211F-FAAD-A1EA-07612016239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30DE806-8B57-DCF6-BC9F-0D1D6A6E115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73240A5-37CD-BF5B-3085-D9B8D2605D8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927F03D-F8BB-FAF9-26FA-18489DAF712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521B2414-B663-DFAA-0AA9-169192B7092C}"/>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33FE0044-C63B-1D32-C70E-BCFDFBDAF9C8}"/>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0D1F70C4-CCBA-F7E4-5D54-4974813CCDA9}"/>
              </a:ext>
            </a:extLst>
          </p:cNvPr>
          <p:cNvSpPr txBox="1"/>
          <p:nvPr/>
        </p:nvSpPr>
        <p:spPr>
          <a:xfrm>
            <a:off x="5602187" y="6658676"/>
            <a:ext cx="184533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dirty="0" err="1">
                <a:solidFill>
                  <a:srgbClr val="0070C0"/>
                </a:solidFill>
                <a:latin typeface="Aptos" panose="02110004020202020204"/>
              </a:rPr>
              <a:t>Jumper</a:t>
            </a:r>
            <a:r>
              <a:rPr lang="tr-TR" dirty="0">
                <a:solidFill>
                  <a:srgbClr val="0070C0"/>
                </a:solidFill>
                <a:latin typeface="Aptos" panose="02110004020202020204"/>
              </a:rPr>
              <a:t> Kablolar</a:t>
            </a:r>
            <a:endPar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pic>
        <p:nvPicPr>
          <p:cNvPr id="4" name="Resim 3" descr="Elektrik kabloları, konnektör, kablo içeren bir resim&#10;&#10;Yapay zeka tarafından oluşturulan içerik yanlış olabilir.">
            <a:extLst>
              <a:ext uri="{FF2B5EF4-FFF2-40B4-BE49-F238E27FC236}">
                <a16:creationId xmlns:a16="http://schemas.microsoft.com/office/drawing/2014/main" id="{6B475D89-6352-D2C8-9680-1DF4FA494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161" y="2721762"/>
            <a:ext cx="3753385" cy="3753385"/>
          </a:xfrm>
          <a:prstGeom prst="rect">
            <a:avLst/>
          </a:prstGeom>
        </p:spPr>
      </p:pic>
    </p:spTree>
    <p:extLst>
      <p:ext uri="{BB962C8B-B14F-4D97-AF65-F5344CB8AC3E}">
        <p14:creationId xmlns:p14="http://schemas.microsoft.com/office/powerpoint/2010/main" val="2634674731"/>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D7B8297-90E2-031F-D57C-C42F8A48B61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CCB1F00-78FA-0392-B4A1-DBD8520B1B3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369F36D-C99C-C4E7-B499-55A21EDF121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BBF6D4D-D912-019F-154C-4371CD999EE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3090F72-590F-2352-46E9-538D936D9449}"/>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Buzzer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D1B1410F-A6C6-C736-84C3-205B1DF2E6A2}"/>
              </a:ext>
            </a:extLst>
          </p:cNvPr>
          <p:cNvSpPr txBox="1"/>
          <p:nvPr/>
        </p:nvSpPr>
        <p:spPr>
          <a:xfrm>
            <a:off x="2849792" y="2140075"/>
            <a:ext cx="6812990" cy="5254452"/>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Peki bir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buzzer’in</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aktif veya pasif olması ne işimize yarar?</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Aktif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ortaya çıkan ses sinyali sabittir. Bu türden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buzzer’lar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sesli uyarı gerektiren uygulamalarda idealdir.</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Pasif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buzzer</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ise ortaya çıkan ses sinyali değişkendir. 	Dolayısıyla farklı frekansta sesler çıkarılabilmektedir(DO RE Mİ 	FA SOL gibi…). Bu türden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buzzer’lar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melodik uygulamalar için 	kullanışlıdır. Pasif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buzzer’ı</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 enstrüman gibi kullanabiliriz.</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Fakat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pasif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buzzer’ı</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kullanabilmek için;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çıkarmasını 	istediğimiz</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frekansı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tone</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komutu ile üretmemiz 	gerekmektedir.</a:t>
            </a:r>
          </a:p>
        </p:txBody>
      </p:sp>
    </p:spTree>
    <p:extLst>
      <p:ext uri="{BB962C8B-B14F-4D97-AF65-F5344CB8AC3E}">
        <p14:creationId xmlns:p14="http://schemas.microsoft.com/office/powerpoint/2010/main" val="3218804317"/>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A08D896B-D869-FB93-AFE5-FF5081E5C79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981CCA96-3AE3-BAF2-B580-DB7C6A14AF6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EAD97EF-A6E9-E959-751F-4C2747D6737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0CB5ED4-F97B-1079-0F1B-560DA2D474A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1362C40-F035-ED46-6A78-4D5EE4680A15}"/>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Buzzer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pic>
        <p:nvPicPr>
          <p:cNvPr id="4" name="Resim 3" descr="silindir içeren bir resim&#10;&#10;Yapay zeka tarafından oluşturulan içerik yanlış olabilir.">
            <a:extLst>
              <a:ext uri="{FF2B5EF4-FFF2-40B4-BE49-F238E27FC236}">
                <a16:creationId xmlns:a16="http://schemas.microsoft.com/office/drawing/2014/main" id="{A8163F7F-36FB-9E5F-3A74-54883B2A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6" y="2140075"/>
            <a:ext cx="6472687" cy="6472687"/>
          </a:xfrm>
          <a:prstGeom prst="rect">
            <a:avLst/>
          </a:prstGeom>
        </p:spPr>
      </p:pic>
    </p:spTree>
    <p:extLst>
      <p:ext uri="{BB962C8B-B14F-4D97-AF65-F5344CB8AC3E}">
        <p14:creationId xmlns:p14="http://schemas.microsoft.com/office/powerpoint/2010/main" val="2552776460"/>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D0E0575-2A55-216A-4E94-60BE547355A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D3A19EE-CBBF-1C44-4AC9-3640AF88C10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D159D74-EF1A-AAAE-8A01-E8E597A40B3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11727FB-334D-3545-F9BA-074A070B855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920C4F77-D228-DF2A-6628-B4AB28E488C2}"/>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Buzzer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devresi)</a:t>
            </a:r>
          </a:p>
        </p:txBody>
      </p:sp>
      <p:pic>
        <p:nvPicPr>
          <p:cNvPr id="3" name="Resim 2" descr="metin, ekran görüntüsü, devre içeren bir resim&#10;&#10;Yapay zeka tarafından oluşturulan içerik yanlış olabilir.">
            <a:extLst>
              <a:ext uri="{FF2B5EF4-FFF2-40B4-BE49-F238E27FC236}">
                <a16:creationId xmlns:a16="http://schemas.microsoft.com/office/drawing/2014/main" id="{14309779-FE3B-450D-A5C6-EC5EFE0BE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486" y="3424692"/>
            <a:ext cx="8705027" cy="3711308"/>
          </a:xfrm>
          <a:prstGeom prst="rect">
            <a:avLst/>
          </a:prstGeom>
        </p:spPr>
      </p:pic>
    </p:spTree>
    <p:extLst>
      <p:ext uri="{BB962C8B-B14F-4D97-AF65-F5344CB8AC3E}">
        <p14:creationId xmlns:p14="http://schemas.microsoft.com/office/powerpoint/2010/main" val="672444334"/>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041C05DC-91E1-A964-B10D-92A48711AD3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95C7CC5-8076-BB4E-1976-49BD9F9FFFA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3C92507-570E-B8D5-C452-D818D1D3D2F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AF96B39-C753-DF5D-D5B1-D6B376DC00C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8BFD4D5-00BC-337B-39A2-86A6A5B810BF}"/>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Buzzer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devresi)</a:t>
            </a:r>
          </a:p>
        </p:txBody>
      </p:sp>
      <p:pic>
        <p:nvPicPr>
          <p:cNvPr id="3" name="Resim 2">
            <a:extLst>
              <a:ext uri="{FF2B5EF4-FFF2-40B4-BE49-F238E27FC236}">
                <a16:creationId xmlns:a16="http://schemas.microsoft.com/office/drawing/2014/main" id="{3C607008-BFDC-373E-7215-8B14607910E4}"/>
              </a:ext>
            </a:extLst>
          </p:cNvPr>
          <p:cNvPicPr>
            <a:picLocks noChangeAspect="1"/>
          </p:cNvPicPr>
          <p:nvPr/>
        </p:nvPicPr>
        <p:blipFill>
          <a:blip r:embed="rId3"/>
          <a:stretch>
            <a:fillRect/>
          </a:stretch>
        </p:blipFill>
        <p:spPr>
          <a:xfrm>
            <a:off x="3405084" y="3417694"/>
            <a:ext cx="6239539" cy="4472328"/>
          </a:xfrm>
          <a:prstGeom prst="rect">
            <a:avLst/>
          </a:prstGeom>
        </p:spPr>
      </p:pic>
    </p:spTree>
    <p:extLst>
      <p:ext uri="{BB962C8B-B14F-4D97-AF65-F5344CB8AC3E}">
        <p14:creationId xmlns:p14="http://schemas.microsoft.com/office/powerpoint/2010/main" val="2934598749"/>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6B466F8-C4DB-EB33-34DE-DFE665576B6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95B6537-3F55-BB85-52A2-4D6893F7D92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BD06E77-197C-DA3F-CA0A-C5DB530EB6D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65FABBA-98D5-B4C3-37FF-87BCAEE5C0E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D66ED9B-DAF0-7E12-E91D-F6F156024357}"/>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Buzzer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devresi)</a:t>
            </a:r>
          </a:p>
        </p:txBody>
      </p:sp>
      <p:pic>
        <p:nvPicPr>
          <p:cNvPr id="3" name="Resim 2">
            <a:extLst>
              <a:ext uri="{FF2B5EF4-FFF2-40B4-BE49-F238E27FC236}">
                <a16:creationId xmlns:a16="http://schemas.microsoft.com/office/drawing/2014/main" id="{D0354111-73CB-8889-462C-AD2875FF6277}"/>
              </a:ext>
            </a:extLst>
          </p:cNvPr>
          <p:cNvPicPr>
            <a:picLocks noChangeAspect="1"/>
          </p:cNvPicPr>
          <p:nvPr/>
        </p:nvPicPr>
        <p:blipFill>
          <a:blip r:embed="rId3"/>
          <a:stretch>
            <a:fillRect/>
          </a:stretch>
        </p:blipFill>
        <p:spPr>
          <a:xfrm>
            <a:off x="3946246" y="2047743"/>
            <a:ext cx="5157216" cy="7325923"/>
          </a:xfrm>
          <a:prstGeom prst="rect">
            <a:avLst/>
          </a:prstGeom>
        </p:spPr>
      </p:pic>
    </p:spTree>
    <p:extLst>
      <p:ext uri="{BB962C8B-B14F-4D97-AF65-F5344CB8AC3E}">
        <p14:creationId xmlns:p14="http://schemas.microsoft.com/office/powerpoint/2010/main" val="3069724790"/>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90D6A11-8A16-26C5-F4CD-AEB90441DDE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9BC6A3B5-97AB-89B0-0115-0DB7E2573E6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184CF1A-7473-D948-35B9-C66BFF3E59B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35D8E52-0219-1FEB-1E29-036EE0E5769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E8D0D012-1DAD-A872-7EFC-0CD652891129}"/>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Buzzer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devresi)</a:t>
            </a:r>
          </a:p>
        </p:txBody>
      </p:sp>
      <p:pic>
        <p:nvPicPr>
          <p:cNvPr id="3" name="Resim 2" descr="metin, yazı tipi, ekran görüntüsü, tasarım içeren bir resim&#10;&#10;Yapay zeka tarafından oluşturulan içerik yanlış olabilir.">
            <a:extLst>
              <a:ext uri="{FF2B5EF4-FFF2-40B4-BE49-F238E27FC236}">
                <a16:creationId xmlns:a16="http://schemas.microsoft.com/office/drawing/2014/main" id="{6ABF6453-3903-DEC1-5C59-DE481EB3C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195" y="2140075"/>
            <a:ext cx="4315610" cy="5727992"/>
          </a:xfrm>
          <a:prstGeom prst="rect">
            <a:avLst/>
          </a:prstGeom>
        </p:spPr>
      </p:pic>
    </p:spTree>
    <p:extLst>
      <p:ext uri="{BB962C8B-B14F-4D97-AF65-F5344CB8AC3E}">
        <p14:creationId xmlns:p14="http://schemas.microsoft.com/office/powerpoint/2010/main" val="2849272508"/>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24B6A16-F033-21C4-48A0-EA94F4174F07}"/>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49DFFF53-BE28-C293-7D3A-7111CE07EE2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DF33B68-ED34-6DE5-57FD-BEDDC602591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E75CE84-2722-8003-6009-B7513D51171A}"/>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(Sensörler)</a:t>
            </a:r>
          </a:p>
        </p:txBody>
      </p:sp>
      <p:pic>
        <p:nvPicPr>
          <p:cNvPr id="5" name="Resim 4">
            <a:extLst>
              <a:ext uri="{FF2B5EF4-FFF2-40B4-BE49-F238E27FC236}">
                <a16:creationId xmlns:a16="http://schemas.microsoft.com/office/drawing/2014/main" id="{42EF027D-DC6E-8B9D-E6F0-5C85F8A6B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2197725"/>
            <a:ext cx="12192000" cy="6858000"/>
          </a:xfrm>
          <a:prstGeom prst="rect">
            <a:avLst/>
          </a:prstGeom>
        </p:spPr>
      </p:pic>
    </p:spTree>
    <p:extLst>
      <p:ext uri="{BB962C8B-B14F-4D97-AF65-F5344CB8AC3E}">
        <p14:creationId xmlns:p14="http://schemas.microsoft.com/office/powerpoint/2010/main" val="4071899732"/>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66821E3-3C5D-12C7-F180-9F22A903353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45BB07C-DFE2-D738-FCC5-FE8D8AA532F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CAE07C5-F527-0F1E-60B0-A87FC61272B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D3C5BA6-1250-734B-FDA2-E073EACF263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00B8046-C7CC-2A94-623A-76F387A17F40}"/>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(Ultrasonik M</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esafe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Sensörü)</a:t>
            </a:r>
          </a:p>
        </p:txBody>
      </p:sp>
      <p:sp>
        <p:nvSpPr>
          <p:cNvPr id="2" name="Metin kutusu 1">
            <a:extLst>
              <a:ext uri="{FF2B5EF4-FFF2-40B4-BE49-F238E27FC236}">
                <a16:creationId xmlns:a16="http://schemas.microsoft.com/office/drawing/2014/main" id="{25F00587-CA87-DBD2-12B1-DDB8121AC2DA}"/>
              </a:ext>
            </a:extLst>
          </p:cNvPr>
          <p:cNvSpPr txBox="1"/>
          <p:nvPr/>
        </p:nvSpPr>
        <p:spPr>
          <a:xfrm>
            <a:off x="3197505" y="2820607"/>
            <a:ext cx="681299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Ultrasonik mesafe sensörü, ses dalgalarıyla mesafe ölçen cihazdır. En çok kullanılan modeli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HC-SR04</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’tür. Bu model en az 2cm en çok 4m’lik bir alanda doğru bir ölçümde bulunabilir.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sensör, insan kulağının duyamayacağı frekansta (yaklaşık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40 kHz</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ses dalgaları gönderip, bu dalgaların bir cisimden yansıyarak geri dönmesini bekler. Sesin gidip gelme süresini ölçerek mesafeyi hesaplar.</a:t>
            </a:r>
          </a:p>
        </p:txBody>
      </p:sp>
      <p:pic>
        <p:nvPicPr>
          <p:cNvPr id="4" name="Resim 3">
            <a:extLst>
              <a:ext uri="{FF2B5EF4-FFF2-40B4-BE49-F238E27FC236}">
                <a16:creationId xmlns:a16="http://schemas.microsoft.com/office/drawing/2014/main" id="{C9B7BDC9-A0A6-9527-9034-240B4BF3C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7505" y="5054069"/>
            <a:ext cx="6448047" cy="3812408"/>
          </a:xfrm>
          <a:prstGeom prst="rect">
            <a:avLst/>
          </a:prstGeom>
        </p:spPr>
      </p:pic>
    </p:spTree>
    <p:extLst>
      <p:ext uri="{BB962C8B-B14F-4D97-AF65-F5344CB8AC3E}">
        <p14:creationId xmlns:p14="http://schemas.microsoft.com/office/powerpoint/2010/main" val="577820138"/>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9AB58A2-7151-9354-4912-89E8CCA17C9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D76E942-8424-9229-5AE2-998EB8B677D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7D45A92-0D09-82E0-E510-E674D69859C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F0A6B88-14D4-F8E8-DA32-AA8B8366358B}"/>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EE0E635-2C18-9EF3-C862-BB1C9037395A}"/>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(Ultrasonik M</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esafe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Sensörü)</a:t>
            </a:r>
          </a:p>
        </p:txBody>
      </p:sp>
      <p:sp>
        <p:nvSpPr>
          <p:cNvPr id="2" name="Metin kutusu 1">
            <a:extLst>
              <a:ext uri="{FF2B5EF4-FFF2-40B4-BE49-F238E27FC236}">
                <a16:creationId xmlns:a16="http://schemas.microsoft.com/office/drawing/2014/main" id="{3F9C2007-DF42-77BC-B381-CB0F34AB2251}"/>
              </a:ext>
            </a:extLst>
          </p:cNvPr>
          <p:cNvSpPr txBox="1"/>
          <p:nvPr/>
        </p:nvSpPr>
        <p:spPr>
          <a:xfrm>
            <a:off x="3116402" y="2140075"/>
            <a:ext cx="6975195" cy="62170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Nasıl Çalışır?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Trigger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kısa bir sinyal (genellikle 10 mikro saniye) gönderilir.</a:t>
            </a: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Sensör bu sinyalden sonra ses dalgası (ultrasonik) gönderir.</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Eğer karşısında bir nesne varsa, ses dalgası geri yansır.</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Echo</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pininde bu yankının dönüş süresi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mikrosaniye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cinsinden ölçülür.</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süreye göre mesafe şu formülle hesaplanır: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Mesafe (cm)</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1"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zaman (</a:t>
            </a:r>
            <a:r>
              <a:rPr kumimoji="0" lang="el-GR" sz="1800" b="1" i="0" u="none" strike="noStrike" kern="1200" cap="none" spc="0" normalizeH="0" baseline="0" noProof="0" dirty="0">
                <a:ln>
                  <a:noFill/>
                </a:ln>
                <a:solidFill>
                  <a:prstClr val="black"/>
                </a:solidFill>
                <a:effectLst/>
                <a:uLnTx/>
                <a:uFillTx/>
                <a:latin typeface="Aptos" panose="02110004020202020204"/>
                <a:ea typeface="+mn-ea"/>
                <a:cs typeface="+mn-cs"/>
              </a:rPr>
              <a:t>μ</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s)</a:t>
            </a: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 /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2</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1"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20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Ses Hızı (343 m/s)</a:t>
            </a:r>
            <a:r>
              <a:rPr kumimoji="0" lang="tr-TR" sz="1800" b="1"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2000" b="1"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1"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10^4</a:t>
            </a:r>
            <a:r>
              <a:rPr kumimoji="0" lang="el-G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l-GR" sz="1800" b="1" i="0" u="none" strike="noStrike" kern="1200" cap="none" spc="0" normalizeH="0" baseline="0" noProof="0" dirty="0">
                <a:ln>
                  <a:noFill/>
                </a:ln>
                <a:solidFill>
                  <a:prstClr val="black"/>
                </a:solidFill>
                <a:effectLst/>
                <a:uLnTx/>
                <a:uFillTx/>
                <a:latin typeface="Aptos" panose="02110004020202020204"/>
                <a:ea typeface="+mn-ea"/>
                <a:cs typeface="+mn-cs"/>
              </a:rPr>
              <a:t>μ</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Mesafe (cm) </a:t>
            </a: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zaman(</a:t>
            </a:r>
            <a:r>
              <a:rPr kumimoji="0" lang="el-GR" sz="1800" b="1" i="0" u="none" strike="noStrike" kern="1200" cap="none" spc="0" normalizeH="0" baseline="0" noProof="0" dirty="0">
                <a:ln>
                  <a:noFill/>
                </a:ln>
                <a:solidFill>
                  <a:prstClr val="black"/>
                </a:solidFill>
                <a:effectLst/>
                <a:uLnTx/>
                <a:uFillTx/>
                <a:latin typeface="Aptos" panose="02110004020202020204"/>
                <a:ea typeface="+mn-ea"/>
                <a:cs typeface="+mn-cs"/>
              </a:rPr>
              <a:t>μ</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s)</a:t>
            </a: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 /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2 ) </a:t>
            </a: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29.1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Not: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Sesin 0 derece</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lik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 havadaki hızı </a:t>
            </a:r>
            <a:r>
              <a:rPr kumimoji="0" lang="tr-TR" sz="1800" b="0" i="0" u="none" strike="noStrike" kern="1200" cap="none" spc="0" normalizeH="0" baseline="0" noProof="0" dirty="0">
                <a:ln>
                  <a:noFill/>
                </a:ln>
                <a:solidFill>
                  <a:srgbClr val="F73194"/>
                </a:solidFill>
                <a:effectLst/>
                <a:uLnTx/>
                <a:uFillTx/>
                <a:latin typeface="Aptos" panose="02110004020202020204"/>
                <a:ea typeface="+mn-ea"/>
                <a:cs typeface="+mn-cs"/>
              </a:rPr>
              <a:t>343 m/s</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’dir. Eğer cm/</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mikrosaniye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yapmak istersek </a:t>
            </a:r>
            <a:r>
              <a:rPr kumimoji="0" lang="tr-TR" sz="1800" b="0" i="0" u="none" strike="noStrike" kern="1200" cap="none" spc="0" normalizeH="0" baseline="0" noProof="0" dirty="0">
                <a:ln>
                  <a:noFill/>
                </a:ln>
                <a:solidFill>
                  <a:srgbClr val="F73194"/>
                </a:solidFill>
                <a:effectLst/>
                <a:uLnTx/>
                <a:uFillTx/>
                <a:latin typeface="Aptos" panose="02110004020202020204"/>
                <a:ea typeface="+mn-ea"/>
                <a:cs typeface="+mn-cs"/>
              </a:rPr>
              <a:t>343/10^4 cm/</a:t>
            </a:r>
            <a:r>
              <a:rPr kumimoji="0" lang="tr-TR" sz="1800" b="0" i="0" u="none" strike="noStrike" kern="1200" cap="none" spc="0" normalizeH="0" baseline="0" noProof="0" dirty="0" err="1">
                <a:ln>
                  <a:noFill/>
                </a:ln>
                <a:solidFill>
                  <a:srgbClr val="F73194"/>
                </a:solidFill>
                <a:effectLst/>
                <a:uLnTx/>
                <a:uFillTx/>
                <a:latin typeface="Aptos" panose="02110004020202020204"/>
                <a:ea typeface="+mn-ea"/>
                <a:cs typeface="+mn-cs"/>
              </a:rPr>
              <a:t>mikrosaniye</a:t>
            </a:r>
            <a:r>
              <a:rPr kumimoji="0" lang="tr-TR" sz="1800" b="0" i="0" u="none" strike="noStrike" kern="1200" cap="none" spc="0" normalizeH="0" baseline="0" noProof="0" dirty="0">
                <a:ln>
                  <a:noFill/>
                </a:ln>
                <a:solidFill>
                  <a:srgbClr val="F73194"/>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olur.</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Formülde zamanın ikiye bölünmesinin sebebi ses dalgasının engele çarptıktan sonra geri dönmesinden kaynaklı yolu iki defa alınmasıdır.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giderkenki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yol, bir de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dönerkenki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yol.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Dikdörtgen 3">
            <a:extLst>
              <a:ext uri="{FF2B5EF4-FFF2-40B4-BE49-F238E27FC236}">
                <a16:creationId xmlns:a16="http://schemas.microsoft.com/office/drawing/2014/main" id="{EA94B200-2D51-5292-449B-4134BE7DE11E}"/>
              </a:ext>
            </a:extLst>
          </p:cNvPr>
          <p:cNvSpPr/>
          <p:nvPr/>
        </p:nvSpPr>
        <p:spPr>
          <a:xfrm>
            <a:off x="3500438" y="5396683"/>
            <a:ext cx="4229100" cy="51435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8740936"/>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2BEFFECA-ECD9-ACBF-1D4B-BF3BE921C1F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0691A7E-4DFE-27D3-6D14-6A87558E8BA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83E9A38-DDD6-498B-203B-23BE214A545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CE6E959-A4D6-0AF6-8544-415E5F8C32B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36B54D9-57B4-8057-08E6-D9B030B372A4}"/>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(Ultrasonik M</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esafe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Sensörü)</a:t>
            </a:r>
          </a:p>
        </p:txBody>
      </p:sp>
      <p:pic>
        <p:nvPicPr>
          <p:cNvPr id="6" name="Resim 5">
            <a:extLst>
              <a:ext uri="{FF2B5EF4-FFF2-40B4-BE49-F238E27FC236}">
                <a16:creationId xmlns:a16="http://schemas.microsoft.com/office/drawing/2014/main" id="{383F4BC7-BE83-D7C0-17C1-FEF23DCCD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292" y="2197725"/>
            <a:ext cx="9223416" cy="3779520"/>
          </a:xfrm>
          <a:prstGeom prst="rect">
            <a:avLst/>
          </a:prstGeom>
        </p:spPr>
      </p:pic>
    </p:spTree>
    <p:extLst>
      <p:ext uri="{BB962C8B-B14F-4D97-AF65-F5344CB8AC3E}">
        <p14:creationId xmlns:p14="http://schemas.microsoft.com/office/powerpoint/2010/main" val="29290945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A5264B1-6B51-DCBA-2E8F-A392597AC30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5D7F4DC7-0759-B041-4DED-3AD74B89AC1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A89B744-0448-5DE1-4A18-55241EAFD91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4B96C29-89CA-F495-F3FE-331C3C626D7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846950BE-B147-80FB-3653-401C065FF4E0}"/>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C50A5247-963D-9D9F-DA55-049B31C1C029}"/>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D0918177-307A-CB99-90BF-00ADD447E37B}"/>
              </a:ext>
            </a:extLst>
          </p:cNvPr>
          <p:cNvSpPr txBox="1"/>
          <p:nvPr/>
        </p:nvSpPr>
        <p:spPr>
          <a:xfrm>
            <a:off x="5543822" y="6568230"/>
            <a:ext cx="1962064" cy="646331"/>
          </a:xfrm>
          <a:prstGeom prst="rect">
            <a:avLst/>
          </a:prstGeom>
          <a:noFill/>
        </p:spPr>
        <p:txBody>
          <a:bodyPr wrap="square" rtlCol="0">
            <a:spAutoFit/>
          </a:bodyPr>
          <a:lstStyle/>
          <a:p>
            <a:pPr>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Seramik Dirençler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pic>
        <p:nvPicPr>
          <p:cNvPr id="6" name="Resim 5">
            <a:extLst>
              <a:ext uri="{FF2B5EF4-FFF2-40B4-BE49-F238E27FC236}">
                <a16:creationId xmlns:a16="http://schemas.microsoft.com/office/drawing/2014/main" id="{BBA1CDBE-F2A4-07C8-821B-7814F63C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598" y="2765943"/>
            <a:ext cx="6354803" cy="3574577"/>
          </a:xfrm>
          <a:prstGeom prst="rect">
            <a:avLst/>
          </a:prstGeom>
        </p:spPr>
      </p:pic>
    </p:spTree>
    <p:extLst>
      <p:ext uri="{BB962C8B-B14F-4D97-AF65-F5344CB8AC3E}">
        <p14:creationId xmlns:p14="http://schemas.microsoft.com/office/powerpoint/2010/main" val="4174818966"/>
      </p:ext>
    </p:extLst>
  </p:cSld>
  <p:clrMapOvr>
    <a:masterClrMapping/>
  </p:clrMapOvr>
  <p:transition spd="slow">
    <p:wipe/>
  </p:transition>
</p:sld>
</file>

<file path=ppt/slides/slide1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5DC82389-FB57-CB6C-6681-5C381F41260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C4ADDD7-7836-7C35-A5A1-5AEEB2616E1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87804B2-FA09-E279-D4C7-571D33E4C90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EAF25E6-CBE9-F3CB-4B2B-D1ECFB8D051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9377961-F0D4-4FA1-BDA5-5B22CD14FFC3}"/>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(Ultrasonik M</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esafe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Sensörü)</a:t>
            </a:r>
          </a:p>
        </p:txBody>
      </p:sp>
      <p:pic>
        <p:nvPicPr>
          <p:cNvPr id="3" name="Resim 2">
            <a:extLst>
              <a:ext uri="{FF2B5EF4-FFF2-40B4-BE49-F238E27FC236}">
                <a16:creationId xmlns:a16="http://schemas.microsoft.com/office/drawing/2014/main" id="{2B241687-04E7-2E3E-E87B-6D42B9178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000" y="2794767"/>
            <a:ext cx="8989599" cy="4310765"/>
          </a:xfrm>
          <a:prstGeom prst="rect">
            <a:avLst/>
          </a:prstGeom>
        </p:spPr>
      </p:pic>
    </p:spTree>
    <p:extLst>
      <p:ext uri="{BB962C8B-B14F-4D97-AF65-F5344CB8AC3E}">
        <p14:creationId xmlns:p14="http://schemas.microsoft.com/office/powerpoint/2010/main" val="517832749"/>
      </p:ext>
    </p:extLst>
  </p:cSld>
  <p:clrMapOvr>
    <a:masterClrMapping/>
  </p:clrMapOvr>
  <p:transition spd="slow">
    <p:wipe/>
  </p:transition>
</p:sld>
</file>

<file path=ppt/slides/slide1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CADAC1A-17EE-A2F6-5D4F-E4E3997BA7EB}"/>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00D21B27-2E38-8C13-7250-31DFB324950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835563F-70F6-BA6C-9D3C-7DF48EC451E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5E0B81A-50BC-4D64-03FF-864D2484F52B}"/>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(Ultrasonik M</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esafe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Sensörü)</a:t>
            </a:r>
          </a:p>
        </p:txBody>
      </p:sp>
      <p:sp>
        <p:nvSpPr>
          <p:cNvPr id="2" name="Metin kutusu 1">
            <a:extLst>
              <a:ext uri="{FF2B5EF4-FFF2-40B4-BE49-F238E27FC236}">
                <a16:creationId xmlns:a16="http://schemas.microsoft.com/office/drawing/2014/main" id="{1633F129-E78A-4EDC-9ED5-09DB123DBC62}"/>
              </a:ext>
            </a:extLst>
          </p:cNvPr>
          <p:cNvSpPr txBox="1"/>
          <p:nvPr/>
        </p:nvSpPr>
        <p:spPr>
          <a:xfrm>
            <a:off x="1821091" y="2197725"/>
            <a:ext cx="923743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7030A0"/>
                </a:solidFill>
                <a:effectLst/>
                <a:uLnTx/>
                <a:uFillTx/>
                <a:latin typeface="Aptos" panose="02110004020202020204"/>
                <a:ea typeface="+mn-ea"/>
                <a:cs typeface="+mn-cs"/>
              </a:rPr>
              <a:t>Not: Ultrasonik Mesafe </a:t>
            </a:r>
            <a:r>
              <a:rPr kumimoji="0" lang="tr-TR" sz="2400" b="0" i="0" u="none" strike="noStrike" kern="1200" cap="none" spc="0" normalizeH="0" baseline="0" noProof="0" dirty="0" err="1">
                <a:ln>
                  <a:noFill/>
                </a:ln>
                <a:solidFill>
                  <a:srgbClr val="7030A0"/>
                </a:solidFill>
                <a:effectLst/>
                <a:uLnTx/>
                <a:uFillTx/>
                <a:latin typeface="Aptos" panose="02110004020202020204"/>
                <a:ea typeface="+mn-ea"/>
                <a:cs typeface="+mn-cs"/>
              </a:rPr>
              <a:t>Sensölerinin</a:t>
            </a:r>
            <a:r>
              <a:rPr kumimoji="0" lang="tr-TR" sz="2400" b="0" i="0" u="none" strike="noStrike" kern="1200" cap="none" spc="0" normalizeH="0" baseline="0" noProof="0" dirty="0">
                <a:ln>
                  <a:noFill/>
                </a:ln>
                <a:solidFill>
                  <a:srgbClr val="7030A0"/>
                </a:solidFill>
                <a:effectLst/>
                <a:uLnTx/>
                <a:uFillTx/>
                <a:latin typeface="Aptos" panose="02110004020202020204"/>
                <a:ea typeface="+mn-ea"/>
                <a:cs typeface="+mn-cs"/>
              </a:rPr>
              <a:t> pinleri dijital pinlerle kontrol edilmektedir.</a:t>
            </a:r>
          </a:p>
        </p:txBody>
      </p:sp>
      <p:pic>
        <p:nvPicPr>
          <p:cNvPr id="7" name="Resim 6">
            <a:extLst>
              <a:ext uri="{FF2B5EF4-FFF2-40B4-BE49-F238E27FC236}">
                <a16:creationId xmlns:a16="http://schemas.microsoft.com/office/drawing/2014/main" id="{7D573128-3C26-D6C8-D6BD-E215C8E89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84" y="3002399"/>
            <a:ext cx="13104632" cy="6788436"/>
          </a:xfrm>
          <a:prstGeom prst="rect">
            <a:avLst/>
          </a:prstGeom>
        </p:spPr>
      </p:pic>
    </p:spTree>
    <p:extLst>
      <p:ext uri="{BB962C8B-B14F-4D97-AF65-F5344CB8AC3E}">
        <p14:creationId xmlns:p14="http://schemas.microsoft.com/office/powerpoint/2010/main" val="1014572058"/>
      </p:ext>
    </p:extLst>
  </p:cSld>
  <p:clrMapOvr>
    <a:masterClrMapping/>
  </p:clrMapOvr>
  <p:transition spd="slow">
    <p:wipe/>
  </p:transition>
</p:sld>
</file>

<file path=ppt/slides/slide1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026374C3-EB40-8D2D-8918-4D46973DEAD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0634ADC-7A0E-E42D-3703-A3B3CA90065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F3C1A87-4961-EBB7-99FF-8E344EEC97E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1D1C3D4-770A-C5CD-E573-8DB1732503C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9CE9962-B2A1-815B-2CDF-C2015FD0C5EF}"/>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pic>
        <p:nvPicPr>
          <p:cNvPr id="4" name="Resim 3" descr="metin, elektronik donanım, elektronik mühendisliği, elektronik bileşen içeren bir resim&#10;&#10;Yapay zeka tarafından oluşturulan içerik yanlış olabilir.">
            <a:extLst>
              <a:ext uri="{FF2B5EF4-FFF2-40B4-BE49-F238E27FC236}">
                <a16:creationId xmlns:a16="http://schemas.microsoft.com/office/drawing/2014/main" id="{A53AA3CD-136B-998B-07F7-47D9891D0838}"/>
              </a:ext>
            </a:extLst>
          </p:cNvPr>
          <p:cNvPicPr>
            <a:picLocks noChangeAspect="1"/>
          </p:cNvPicPr>
          <p:nvPr/>
        </p:nvPicPr>
        <p:blipFill>
          <a:blip r:embed="rId4">
            <a:extLst>
              <a:ext uri="{28A0092B-C50C-407E-A947-70E740481C1C}">
                <a14:useLocalDpi xmlns:a14="http://schemas.microsoft.com/office/drawing/2010/main" val="0"/>
              </a:ext>
            </a:extLst>
          </a:blip>
          <a:srcRect l="6335" t="11181" r="4660" b="12741"/>
          <a:stretch/>
        </p:blipFill>
        <p:spPr>
          <a:xfrm>
            <a:off x="3256986" y="2588733"/>
            <a:ext cx="6300788" cy="5924216"/>
          </a:xfrm>
          <a:prstGeom prst="rect">
            <a:avLst/>
          </a:prstGeom>
        </p:spPr>
      </p:pic>
    </p:spTree>
    <p:extLst>
      <p:ext uri="{BB962C8B-B14F-4D97-AF65-F5344CB8AC3E}">
        <p14:creationId xmlns:p14="http://schemas.microsoft.com/office/powerpoint/2010/main" val="2320395844"/>
      </p:ext>
    </p:extLst>
  </p:cSld>
  <p:clrMapOvr>
    <a:masterClrMapping/>
  </p:clrMapOvr>
  <p:transition spd="slow">
    <p:wipe/>
  </p:transition>
</p:sld>
</file>

<file path=ppt/slides/slide1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4638AF4-E9A7-DD50-EE22-270C5DA5AB7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740FE60-928D-32C2-B328-EBED3D45F65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1164D94-12C7-A07B-EFC7-C8EDB516804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9CA7832-1E15-2720-5C98-D1BB69100E8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971D969-590C-8BF6-59E9-99FB4285BA1A}"/>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F8FCBA2A-63FA-4773-492E-8D701F16381F}"/>
              </a:ext>
            </a:extLst>
          </p:cNvPr>
          <p:cNvSpPr txBox="1"/>
          <p:nvPr/>
        </p:nvSpPr>
        <p:spPr>
          <a:xfrm>
            <a:off x="3116402" y="2509407"/>
            <a:ext cx="6975195"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Nedir? Ne işe yarar?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Ekranlar dış dünyaya bilgi aktarmamızı sağlayan devre elemanlarıdır. Herhangi bir sensörden okuduğumuz veriyi göstermenin en iyi yolu ekran kullanmaktır.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16X2 karakter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ekranlar ise özellikle asansörler ve kapı güvenlik sistemleri başta olmak üzere hayatımızın her alanında sıklıkla karşımıza çıkmaktadır.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Ekranın 16×2 olarak adlandırılması LCD'nin 2 satıra sahip olduğu ve satır başına 16 karakter görüntüleyebileceği anlamına geliyor. Yani ekran aynı anda 32 adet karakter görüntüleyebiliyor.</a:t>
            </a:r>
            <a:endParaRPr kumimoji="0" lang="tr-TR" sz="1800" b="1" i="0" u="sng"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8638658"/>
      </p:ext>
    </p:extLst>
  </p:cSld>
  <p:clrMapOvr>
    <a:masterClrMapping/>
  </p:clrMapOvr>
  <p:transition spd="slow">
    <p:wipe/>
  </p:transition>
</p:sld>
</file>

<file path=ppt/slides/slide1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97B0DB4-EB27-76E1-2CAF-713030614CB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925A57AF-102B-A9D1-39A6-13BA92035C0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FEB4D7C-FCA5-0A8B-F6FD-388C3394EDB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DABF4D0-38E9-EC32-E939-CA0BCB9BFFD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4483008-0D4E-D661-0265-3EE02B5E712E}"/>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BCBF2922-B1EA-51A5-547F-CC396D9544C4}"/>
              </a:ext>
            </a:extLst>
          </p:cNvPr>
          <p:cNvSpPr txBox="1"/>
          <p:nvPr/>
        </p:nvSpPr>
        <p:spPr>
          <a:xfrm>
            <a:off x="2849791" y="2509407"/>
            <a:ext cx="7742098" cy="618630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Nedir? Ne işe yarar?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atölyelerindeki 16x2 karakter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ekranlar genellikle i2c haberleşme modülüyle lehimli olarak gelmektedir. Bu modül sayesinde ekranları sadece 3 pin ile kontrol edebilmekteyiz. </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Peki i2c haberleşmesi nedir? Ne işimize yarar?</a:t>
            </a: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İ2c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Haberleşme P</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rotokülü</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’nü anlayabilmemiz için öncelikle haberleşmeyi ve elektronik programlamada haberleşmenin ne anlama geldiğini belirtmemiz gerekmektedir: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Haberleşme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Haberleşme, insanlar arasında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bilgi, duygu, düşünce, emir, istek veya mesaj iletme sürecidir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ister konuşarak, ister yazıyla, isterse el hareketleriyle olsun bilgi aktarımını haberleşerek gerçekleştiririz.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Haberleşmede temel protokoller vardır:</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Başlatma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elamünaleyküm</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merhaba, alo)</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Kendini tanıtma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(Ben filan oğlu falan, tanıdın mı beni, Tekmil)</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Bilgi tanıtımı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(Rica mı, emir mi yoksa istekte mi  bulunacağını belirtme)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Bilgi aktarımı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Rica, emir ya da isteği belirme)</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Bitiş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(Genellikle soru şeklinde olur: Anlaşıldı mı, tekrar edeyim mi?)</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6821278"/>
      </p:ext>
    </p:extLst>
  </p:cSld>
  <p:clrMapOvr>
    <a:masterClrMapping/>
  </p:clrMapOvr>
  <p:transition spd="slow">
    <p:wipe/>
  </p:transition>
</p:sld>
</file>

<file path=ppt/slides/slide1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46A7D52-DAB0-DA59-AF2F-F13DB43867C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BEA10CD-3D7D-1F7F-8193-97014D614A1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77362F0-23AE-6979-A0C5-966DD3E94B6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74C6379-E81B-3465-EE39-871FF728747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4710E9D-B2CD-B1FC-DDCB-046CA787EBCA}"/>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BF91D4C4-1506-FEB7-1947-A83E2110A79A}"/>
              </a:ext>
            </a:extLst>
          </p:cNvPr>
          <p:cNvSpPr txBox="1"/>
          <p:nvPr/>
        </p:nvSpPr>
        <p:spPr>
          <a:xfrm>
            <a:off x="2849791" y="2509407"/>
            <a:ext cx="7742098" cy="64633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Elektronik Programlamada Haberleşmenin Önemi: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Elektronik programlamada haberleşme,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bir mikrodenetleyici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(veya herhangi bir elektronik sistem) ile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başka bir cihaz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(örneğin başka bir mikrodenetleyici, sensör, bilgisayar, ekran, motor sürücü, vs.) arasında veri alışverişi yapılması anlamına gelir. Bu haberleşme çeşitli protokoller veya yöntemler aracılığıyla gerçekleşir.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Uart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(Seri İletişim):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RX(alıcı)/TX(verici) hatlarıyla çalışır.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ile bilgisayar arasındaki haberleşme bu iki pin aracılığıyla sağlanmaktadır. Sadece iki cihaz bağlanabilmektedir.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2.	I2C (Inter-</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Integrated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Circuit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İki adet pin ile aynı anda birden fazla cihazın çalıştırmasını sağladığı için sensör ve ekran uygulamalarında sıklıkla kullanılmaktadır. Her bir cihazın bir haberleşme kodu bulunur. Emir ve istekler bu kodlarla birlikte gönderilir ve sadece kodun sahibi olan cihaz emir ve istekleri gerçekleştirir.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3.	USB (Universal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Serial</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Bus</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Bilgisayarlar ve diğer elektronik cihazlar arasında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veri aktarmak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güç sağlamak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için kullanılan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evrensel bir bağlantı standardıdır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4. Wİ-Fİ BLUETOOTH: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Kablosuz haberleşmeyi sağlayan haberleşme yöntemidir.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1017870649"/>
      </p:ext>
    </p:extLst>
  </p:cSld>
  <p:clrMapOvr>
    <a:masterClrMapping/>
  </p:clrMapOvr>
  <p:transition spd="slow">
    <p:wipe/>
  </p:transition>
</p:sld>
</file>

<file path=ppt/slides/slide1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7CB98F5-73B7-28FE-9630-6765B1BC2948}"/>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6FE161C5-C1E5-94AF-5452-3B42350784E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31FAF9A-E950-ABBE-243B-72C80A7B342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BFDEB994-8AE0-05C5-E624-AD53ED618F60}"/>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01355465-2521-4C07-90A9-584C37C6DA79}"/>
              </a:ext>
            </a:extLst>
          </p:cNvPr>
          <p:cNvSpPr txBox="1"/>
          <p:nvPr/>
        </p:nvSpPr>
        <p:spPr>
          <a:xfrm>
            <a:off x="3116402" y="2509407"/>
            <a:ext cx="697519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16X2 Ekran Nasıl Çalıştırılır?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F8B8BE7E-00A4-F41A-B9D3-E31678E93296}"/>
              </a:ext>
            </a:extLst>
          </p:cNvPr>
          <p:cNvPicPr>
            <a:picLocks noChangeAspect="1"/>
          </p:cNvPicPr>
          <p:nvPr/>
        </p:nvPicPr>
        <p:blipFill>
          <a:blip r:embed="rId3"/>
          <a:srcRect t="-1" b="1567"/>
          <a:stretch/>
        </p:blipFill>
        <p:spPr>
          <a:xfrm>
            <a:off x="827538" y="3155738"/>
            <a:ext cx="11552921" cy="5700964"/>
          </a:xfrm>
          <a:prstGeom prst="rect">
            <a:avLst/>
          </a:prstGeom>
        </p:spPr>
      </p:pic>
    </p:spTree>
    <p:extLst>
      <p:ext uri="{BB962C8B-B14F-4D97-AF65-F5344CB8AC3E}">
        <p14:creationId xmlns:p14="http://schemas.microsoft.com/office/powerpoint/2010/main" val="827568601"/>
      </p:ext>
    </p:extLst>
  </p:cSld>
  <p:clrMapOvr>
    <a:masterClrMapping/>
  </p:clrMapOvr>
  <p:transition spd="slow">
    <p:wipe/>
  </p:transition>
</p:sld>
</file>

<file path=ppt/slides/slide1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18FC5E1-CCC1-586E-851C-F7B59BFB6FE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917D0566-5F2B-6CA6-1E41-699DAC3648F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912C64E-FE58-F782-3C17-60831F7E189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9D31242-6850-8BF0-0ECB-81C849A3110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44988ED-2A8F-4949-0EC9-972B66ECEAB1}"/>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5E4327C2-9BAF-FB04-09DB-0BF4A1EDE8FC}"/>
              </a:ext>
            </a:extLst>
          </p:cNvPr>
          <p:cNvSpPr txBox="1"/>
          <p:nvPr/>
        </p:nvSpPr>
        <p:spPr>
          <a:xfrm>
            <a:off x="3116402" y="2509407"/>
            <a:ext cx="6975195" cy="535531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16X2 Ekran Nasıl Çalıştırılır?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ekranı çalıştırmak için i2c haberleşme protokolleriyle bağlantı sağlamamız gerekmektedir.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kartının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SDA ve SCL pinleri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i2c haberleşmede kullanılan pinlerdir. Ayrıca 3v3 pini ile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gnd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pinlerini bağlayarak ekranın ihtiyaç duyacağı elektriği sağlamamız gerekmektedir.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SCL pini kullanacağımız ekrana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clock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sinyali gönderir.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SDA pini ise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clock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sinyali ile senkronize bir şekilde veriyi aktarır.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Yani SCK pini veri iletim hızını belirler, SDA pini ise bizzat veriyi iletir.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Ekranı kullanmak için ekranın sahip olduğu komutların kullanmamız gerekiyor(Veri yaz, n. pikseli aç, n. pikseli kapat, ekranı sil, kontrast ayarla, hızı ayarla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vs</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Ama komutlar çok fazla olduğu için teker teker ezberlemek ve yazmak yerine kütüphane denen hazır araçlar kullanmamız daha doğru bir yöntemdir. Peki ‘‘kütüphane’’ nedir? </a:t>
            </a:r>
          </a:p>
        </p:txBody>
      </p:sp>
    </p:spTree>
    <p:extLst>
      <p:ext uri="{BB962C8B-B14F-4D97-AF65-F5344CB8AC3E}">
        <p14:creationId xmlns:p14="http://schemas.microsoft.com/office/powerpoint/2010/main" val="1092109178"/>
      </p:ext>
    </p:extLst>
  </p:cSld>
  <p:clrMapOvr>
    <a:masterClrMapping/>
  </p:clrMapOvr>
  <p:transition spd="slow">
    <p:wipe/>
  </p:transition>
</p:sld>
</file>

<file path=ppt/slides/slide1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ABBD3A6-6946-F33F-F3AD-B95AF18139E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A03328A-8183-8F11-B395-EFDF123FB36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3E34C87-C11B-8429-0A84-D70FD9B8F83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761E65B-A530-5C36-EAE1-EED6F34061C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22F3B63-49B2-3791-26A3-8649ED74B85A}"/>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01A6A8CB-3BFE-2AD8-C280-63A62D67552A}"/>
              </a:ext>
            </a:extLst>
          </p:cNvPr>
          <p:cNvSpPr txBox="1"/>
          <p:nvPr/>
        </p:nvSpPr>
        <p:spPr>
          <a:xfrm>
            <a:off x="3116402" y="250940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Ekran Kütüphane Kurulumu:</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16X2 karakter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ekranlar için kullandığımız kütüphaneyi;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#include "LiquidCrystal_I2C.h "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komutuyla aktif ediyoruz. Aktif ettiğimiz kütüphaneye; 16x2 karakterdeki ekranın haberleşme adresini ve satır ile sütun adedini belirtmemiz gerekmektedir.</a:t>
            </a:r>
            <a:endParaRPr kumimoji="0" lang="tr-TR" sz="1800" b="0" i="0" u="none" strike="noStrike" kern="1200" cap="none" spc="0" normalizeH="0" baseline="0" noProof="0" dirty="0">
              <a:ln>
                <a:noFill/>
              </a:ln>
              <a:solidFill>
                <a:srgbClr val="FF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6" name="Resim 5">
            <a:extLst>
              <a:ext uri="{FF2B5EF4-FFF2-40B4-BE49-F238E27FC236}">
                <a16:creationId xmlns:a16="http://schemas.microsoft.com/office/drawing/2014/main" id="{C5029334-A2D7-8A1C-3B6A-D9B64E6213FE}"/>
              </a:ext>
            </a:extLst>
          </p:cNvPr>
          <p:cNvPicPr>
            <a:picLocks noGrp="1" noRot="1" noChangeAspect="1" noMove="1" noResize="1" noEditPoints="1" noAdjustHandles="1" noChangeArrowheads="1" noChangeShapeType="1" noCrop="1"/>
          </p:cNvPicPr>
          <p:nvPr/>
        </p:nvPicPr>
        <p:blipFill>
          <a:blip r:embed="rId3"/>
          <a:stretch>
            <a:fillRect/>
          </a:stretch>
        </p:blipFill>
        <p:spPr>
          <a:xfrm>
            <a:off x="2103999" y="4540732"/>
            <a:ext cx="9000000" cy="1802918"/>
          </a:xfrm>
          <a:prstGeom prst="rect">
            <a:avLst/>
          </a:prstGeom>
        </p:spPr>
      </p:pic>
      <p:cxnSp>
        <p:nvCxnSpPr>
          <p:cNvPr id="9" name="Düz Ok Bağlayıcısı 8">
            <a:extLst>
              <a:ext uri="{FF2B5EF4-FFF2-40B4-BE49-F238E27FC236}">
                <a16:creationId xmlns:a16="http://schemas.microsoft.com/office/drawing/2014/main" id="{2C991A0D-7E49-D738-856E-F187219A2046}"/>
              </a:ext>
            </a:extLst>
          </p:cNvPr>
          <p:cNvCxnSpPr>
            <a:cxnSpLocks noGrp="1" noRot="1" noMove="1" noResize="1" noEditPoints="1" noAdjustHandles="1" noChangeArrowheads="1" noChangeShapeType="1"/>
          </p:cNvCxnSpPr>
          <p:nvPr/>
        </p:nvCxnSpPr>
        <p:spPr>
          <a:xfrm flipH="1">
            <a:off x="5386388" y="3986213"/>
            <a:ext cx="5243512" cy="66648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Düz Ok Bağlayıcısı 9">
            <a:extLst>
              <a:ext uri="{FF2B5EF4-FFF2-40B4-BE49-F238E27FC236}">
                <a16:creationId xmlns:a16="http://schemas.microsoft.com/office/drawing/2014/main" id="{9E60C03E-37C5-BA91-B01A-BA628CFD0D27}"/>
              </a:ext>
            </a:extLst>
          </p:cNvPr>
          <p:cNvCxnSpPr>
            <a:cxnSpLocks/>
          </p:cNvCxnSpPr>
          <p:nvPr/>
        </p:nvCxnSpPr>
        <p:spPr>
          <a:xfrm flipH="1" flipV="1">
            <a:off x="5386388" y="5611017"/>
            <a:ext cx="3981591" cy="158995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3628076"/>
      </p:ext>
    </p:extLst>
  </p:cSld>
  <p:clrMapOvr>
    <a:masterClrMapping/>
  </p:clrMapOvr>
  <p:transition spd="slow">
    <p:wipe/>
  </p:transition>
</p:sld>
</file>

<file path=ppt/slides/slide1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0712393-0C53-3845-3937-BB7A5B3161B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F2F9D9D-FA6E-9A7C-E635-F487A812815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F1B1E0B-9D97-FAB2-9E89-B2D55410C85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89D2C03-3E60-B7CD-5987-8549C05C00A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1AE9447-FC78-1503-F020-C1F0260D6F31}"/>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51033333-FF87-AF26-6C46-4B3EF1189B84}"/>
              </a:ext>
            </a:extLst>
          </p:cNvPr>
          <p:cNvSpPr txBox="1"/>
          <p:nvPr/>
        </p:nvSpPr>
        <p:spPr>
          <a:xfrm>
            <a:off x="3116402" y="2509407"/>
            <a:ext cx="697519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Ekran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setup() Kurulum Ayarları:</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Tanıttığımız ekranın kurulum komutlarını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setup(){}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fonksiyonu içerisinde belirtmemiz gerekmektedir.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lcd.init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ekranın temel komutlarını otomatik gönderip ekranı çalışmaya hazır hale getirir.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lcd.backlight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ise ekranın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arkaplan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ışığını çalıştırmaktadır.</a:t>
            </a:r>
          </a:p>
        </p:txBody>
      </p:sp>
      <p:pic>
        <p:nvPicPr>
          <p:cNvPr id="4" name="Resim 3">
            <a:extLst>
              <a:ext uri="{FF2B5EF4-FFF2-40B4-BE49-F238E27FC236}">
                <a16:creationId xmlns:a16="http://schemas.microsoft.com/office/drawing/2014/main" id="{50555C9B-CD82-F8D4-499C-BB948EC2F669}"/>
              </a:ext>
            </a:extLst>
          </p:cNvPr>
          <p:cNvPicPr>
            <a:picLocks noGrp="1" noRot="1" noChangeAspect="1" noMove="1" noResize="1" noEditPoints="1" noAdjustHandles="1" noChangeArrowheads="1" noChangeShapeType="1" noCrop="1"/>
          </p:cNvPicPr>
          <p:nvPr/>
        </p:nvPicPr>
        <p:blipFill>
          <a:blip r:embed="rId3"/>
          <a:stretch>
            <a:fillRect/>
          </a:stretch>
        </p:blipFill>
        <p:spPr>
          <a:xfrm>
            <a:off x="2104000" y="5133157"/>
            <a:ext cx="9000000" cy="2592340"/>
          </a:xfrm>
          <a:prstGeom prst="rect">
            <a:avLst/>
          </a:prstGeom>
        </p:spPr>
      </p:pic>
      <p:cxnSp>
        <p:nvCxnSpPr>
          <p:cNvPr id="10" name="Düz Ok Bağlayıcısı 9">
            <a:extLst>
              <a:ext uri="{FF2B5EF4-FFF2-40B4-BE49-F238E27FC236}">
                <a16:creationId xmlns:a16="http://schemas.microsoft.com/office/drawing/2014/main" id="{FCA443F5-4E62-9855-47DD-3E74DF9A8457}"/>
              </a:ext>
            </a:extLst>
          </p:cNvPr>
          <p:cNvCxnSpPr>
            <a:cxnSpLocks noGrp="1" noRot="1" noMove="1" noResize="1" noEditPoints="1" noAdjustHandles="1" noChangeArrowheads="1" noChangeShapeType="1"/>
          </p:cNvCxnSpPr>
          <p:nvPr/>
        </p:nvCxnSpPr>
        <p:spPr>
          <a:xfrm flipV="1">
            <a:off x="932443" y="6986540"/>
            <a:ext cx="1801952" cy="186452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Düz Ok Bağlayıcısı 4">
            <a:extLst>
              <a:ext uri="{FF2B5EF4-FFF2-40B4-BE49-F238E27FC236}">
                <a16:creationId xmlns:a16="http://schemas.microsoft.com/office/drawing/2014/main" id="{434BC135-0361-59E7-0918-C7D8346C4F0E}"/>
              </a:ext>
            </a:extLst>
          </p:cNvPr>
          <p:cNvCxnSpPr>
            <a:cxnSpLocks noGrp="1" noRot="1" noMove="1" noResize="1" noEditPoints="1" noAdjustHandles="1" noChangeArrowheads="1" noChangeShapeType="1"/>
          </p:cNvCxnSpPr>
          <p:nvPr/>
        </p:nvCxnSpPr>
        <p:spPr>
          <a:xfrm flipH="1" flipV="1">
            <a:off x="3905952" y="7361587"/>
            <a:ext cx="3981591" cy="158995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3414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C23BA523-D315-4A39-8036-2DB5255BC4B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70CD561-51DC-E26E-F998-A9341E4F043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E9D4BCC-B775-2423-A3B8-A2A96840986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9B08A85-536C-E19A-296B-0B46BDB9E03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E74589EF-8521-30CC-207C-8DE249F0146B}"/>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466B695D-56C0-C389-3B3B-57ABDF2A007F}"/>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6F861D62-F123-20C6-BDE0-21A19359EE81}"/>
              </a:ext>
            </a:extLst>
          </p:cNvPr>
          <p:cNvSpPr txBox="1"/>
          <p:nvPr/>
        </p:nvSpPr>
        <p:spPr>
          <a:xfrm>
            <a:off x="5570214" y="6568229"/>
            <a:ext cx="2067571" cy="646331"/>
          </a:xfrm>
          <a:prstGeom prst="rect">
            <a:avLst/>
          </a:prstGeom>
          <a:noFill/>
        </p:spPr>
        <p:txBody>
          <a:bodyPr wrap="square" rtlCol="0">
            <a:spAutoFit/>
          </a:bodyPr>
          <a:lstStyle/>
          <a:p>
            <a:pPr>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Seramik Dirençler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pic>
        <p:nvPicPr>
          <p:cNvPr id="4" name="Resim 3" descr="metin, ekran görüntüsü, renklilik, grafik tasarım içeren bir resim&#10;&#10;Yapay zeka tarafından oluşturulan içerik yanlış olabilir.">
            <a:extLst>
              <a:ext uri="{FF2B5EF4-FFF2-40B4-BE49-F238E27FC236}">
                <a16:creationId xmlns:a16="http://schemas.microsoft.com/office/drawing/2014/main" id="{DE353418-605B-7B76-1F21-7BD84EFD9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733" y="2822335"/>
            <a:ext cx="4464241" cy="3461792"/>
          </a:xfrm>
          <a:prstGeom prst="rect">
            <a:avLst/>
          </a:prstGeom>
        </p:spPr>
      </p:pic>
    </p:spTree>
    <p:extLst>
      <p:ext uri="{BB962C8B-B14F-4D97-AF65-F5344CB8AC3E}">
        <p14:creationId xmlns:p14="http://schemas.microsoft.com/office/powerpoint/2010/main" val="2474536401"/>
      </p:ext>
    </p:extLst>
  </p:cSld>
  <p:clrMapOvr>
    <a:masterClrMapping/>
  </p:clrMapOvr>
  <p:transition spd="slow">
    <p:wipe/>
  </p:transition>
</p:sld>
</file>

<file path=ppt/slides/slide1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7DB4FFB1-3BEB-D6EF-73C2-E1973E1F919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BD8FD7F-B118-0FA9-0E68-781F1844CDB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6F44F34-D8E6-4B5C-3FF4-56EC3684962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BAEB2A6-A98F-BEAD-378C-7693C82B072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F5FABA2-2132-CA81-ECAB-578ED20FD496}"/>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71A56164-274F-5931-31A7-4EFE746DDD25}"/>
              </a:ext>
            </a:extLst>
          </p:cNvPr>
          <p:cNvSpPr txBox="1"/>
          <p:nvPr/>
        </p:nvSpPr>
        <p:spPr>
          <a:xfrm>
            <a:off x="3116402" y="250940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Ekran Komutlarını Kullanma: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oid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loop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 ise satır ve sütunu ayarlayıp istediğimiz metni yazmasını istiyoruz.</a:t>
            </a:r>
          </a:p>
        </p:txBody>
      </p:sp>
      <p:pic>
        <p:nvPicPr>
          <p:cNvPr id="4" name="Resim 3">
            <a:extLst>
              <a:ext uri="{FF2B5EF4-FFF2-40B4-BE49-F238E27FC236}">
                <a16:creationId xmlns:a16="http://schemas.microsoft.com/office/drawing/2014/main" id="{E53DF097-872A-ABE5-FC0F-5A258F4EF408}"/>
              </a:ext>
            </a:extLst>
          </p:cNvPr>
          <p:cNvPicPr>
            <a:picLocks noChangeAspect="1"/>
          </p:cNvPicPr>
          <p:nvPr/>
        </p:nvPicPr>
        <p:blipFill>
          <a:blip r:embed="rId3"/>
          <a:stretch>
            <a:fillRect/>
          </a:stretch>
        </p:blipFill>
        <p:spPr>
          <a:xfrm>
            <a:off x="2298347" y="3711095"/>
            <a:ext cx="8611303" cy="4970339"/>
          </a:xfrm>
          <a:prstGeom prst="rect">
            <a:avLst/>
          </a:prstGeom>
        </p:spPr>
      </p:pic>
    </p:spTree>
    <p:extLst>
      <p:ext uri="{BB962C8B-B14F-4D97-AF65-F5344CB8AC3E}">
        <p14:creationId xmlns:p14="http://schemas.microsoft.com/office/powerpoint/2010/main" val="1417699975"/>
      </p:ext>
    </p:extLst>
  </p:cSld>
  <p:clrMapOvr>
    <a:masterClrMapping/>
  </p:clrMapOvr>
  <p:transition spd="slow">
    <p:wipe/>
  </p:transition>
</p:sld>
</file>

<file path=ppt/slides/slide1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82463EA5-4252-6243-3ADD-CD21C0F371B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C5E377B-1677-D01A-E4BE-D65F45D98C2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1A31C9D-B1AD-6E7A-BBDD-5A6D4881CA8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A0394C9-3F6D-A71D-934B-1E9C543BF85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8E58679-ED70-89F9-4C8F-61FC5C3B8BFE}"/>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6D395447-1D4D-EF0F-EBA7-21266C734AAF}"/>
              </a:ext>
            </a:extLst>
          </p:cNvPr>
          <p:cNvSpPr txBox="1"/>
          <p:nvPr/>
        </p:nvSpPr>
        <p:spPr>
          <a:xfrm>
            <a:off x="3116402" y="250940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Değişken Kullanımı</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setup(){} fonksiyonu üstünde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değişkeni tanımlayın ve 0 değerini atayın. Bu değişkeni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lcd.print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degisken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ile ekrana yazdırın.  (değişken 1. satır 1.sütunda olmalı) </a:t>
            </a:r>
          </a:p>
        </p:txBody>
      </p:sp>
      <p:pic>
        <p:nvPicPr>
          <p:cNvPr id="6" name="Resim 5">
            <a:extLst>
              <a:ext uri="{FF2B5EF4-FFF2-40B4-BE49-F238E27FC236}">
                <a16:creationId xmlns:a16="http://schemas.microsoft.com/office/drawing/2014/main" id="{A68D2FCC-F087-489D-2EDE-A664F6E57032}"/>
              </a:ext>
            </a:extLst>
          </p:cNvPr>
          <p:cNvPicPr>
            <a:picLocks noChangeAspect="1"/>
          </p:cNvPicPr>
          <p:nvPr/>
        </p:nvPicPr>
        <p:blipFill>
          <a:blip r:embed="rId3"/>
          <a:stretch>
            <a:fillRect/>
          </a:stretch>
        </p:blipFill>
        <p:spPr>
          <a:xfrm>
            <a:off x="2239553" y="4189267"/>
            <a:ext cx="8728891" cy="3298514"/>
          </a:xfrm>
          <a:prstGeom prst="rect">
            <a:avLst/>
          </a:prstGeom>
        </p:spPr>
      </p:pic>
    </p:spTree>
    <p:extLst>
      <p:ext uri="{BB962C8B-B14F-4D97-AF65-F5344CB8AC3E}">
        <p14:creationId xmlns:p14="http://schemas.microsoft.com/office/powerpoint/2010/main" val="728692797"/>
      </p:ext>
    </p:extLst>
  </p:cSld>
  <p:clrMapOvr>
    <a:masterClrMapping/>
  </p:clrMapOvr>
  <p:transition spd="slow">
    <p:wipe/>
  </p:transition>
</p:sld>
</file>

<file path=ppt/slides/slide1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534DFD8-A14E-F130-7CE9-812FE15F3BD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E96EDD9-59AC-05E3-EC66-6E9EFEA6869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F36B6A5-FD9A-BEA3-531A-C78650EAAE3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E194881-B09F-FB2D-52A9-23D98D8041D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FA2D25A-EB57-A9A1-9585-4E4DFB02A8EC}"/>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572AEE67-C849-3097-1885-F86C3E6DCFA3}"/>
              </a:ext>
            </a:extLst>
          </p:cNvPr>
          <p:cNvSpPr txBox="1"/>
          <p:nvPr/>
        </p:nvSpPr>
        <p:spPr>
          <a:xfrm>
            <a:off x="3116402" y="2509407"/>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Matematiksel İşlemler: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setup(){} fonksiyonu üstünde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değişkeni tanımlayın ve 0 değerini atayın. Bu değişkeni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lcd.print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degisken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ile ekrana yazdırın. (değişken 1. satır 1.sütunda olmalı)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Değişken her seferinde 1’er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1’er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artsın.(</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komutunu kullanmayı unutmayın.)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FB64EB42-37AC-0051-54D1-24E663E60CCF}"/>
              </a:ext>
            </a:extLst>
          </p:cNvPr>
          <p:cNvPicPr>
            <a:picLocks noChangeAspect="1"/>
          </p:cNvPicPr>
          <p:nvPr/>
        </p:nvPicPr>
        <p:blipFill>
          <a:blip r:embed="rId3"/>
          <a:stretch>
            <a:fillRect/>
          </a:stretch>
        </p:blipFill>
        <p:spPr>
          <a:xfrm>
            <a:off x="2104000" y="5890846"/>
            <a:ext cx="9045724" cy="3847513"/>
          </a:xfrm>
          <a:prstGeom prst="rect">
            <a:avLst/>
          </a:prstGeom>
        </p:spPr>
      </p:pic>
    </p:spTree>
    <p:extLst>
      <p:ext uri="{BB962C8B-B14F-4D97-AF65-F5344CB8AC3E}">
        <p14:creationId xmlns:p14="http://schemas.microsoft.com/office/powerpoint/2010/main" val="1292992780"/>
      </p:ext>
    </p:extLst>
  </p:cSld>
  <p:clrMapOvr>
    <a:masterClrMapping/>
  </p:clrMapOvr>
  <p:transition spd="slow">
    <p:wipe/>
  </p:transition>
</p:sld>
</file>

<file path=ppt/slides/slide1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B1CDBD6-D081-E77C-4B44-3DCC8AFFB63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A6FD4A3-1E34-5E1E-AB00-C9009C7311E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6CC9028-E296-752E-B301-2C17E5CAD5B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6809753-4B5A-0EB9-31CA-C5C93133E38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94A32112-F547-B898-BB19-D043013A4C9E}"/>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782E1682-B941-BF60-CFA5-9B76B1692691}"/>
              </a:ext>
            </a:extLst>
          </p:cNvPr>
          <p:cNvSpPr txBox="1"/>
          <p:nvPr/>
        </p:nvSpPr>
        <p:spPr>
          <a:xfrm>
            <a:off x="3116402" y="2509407"/>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if-else Kullanma:</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setup(){} fonksiyonu üstünde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değişkeni tanımlayın ve 0 değerini atayın. Bu değişkeni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lcd.print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degisken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ile ekrana yazdırın. (değişken 0. satır 0.sütunda olmalı)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Değişken her seferinde 1’er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1’er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artsın.(</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komutunu kullanmayı unutmayın.)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Değişken 100 değerini geçtiğinde yeni değişken 1. satırda gözüksün.</a:t>
            </a:r>
          </a:p>
        </p:txBody>
      </p:sp>
      <p:pic>
        <p:nvPicPr>
          <p:cNvPr id="4" name="Resim 3">
            <a:extLst>
              <a:ext uri="{FF2B5EF4-FFF2-40B4-BE49-F238E27FC236}">
                <a16:creationId xmlns:a16="http://schemas.microsoft.com/office/drawing/2014/main" id="{C036962C-AE4D-20CB-92D4-A2B8D73F210C}"/>
              </a:ext>
            </a:extLst>
          </p:cNvPr>
          <p:cNvPicPr>
            <a:picLocks noChangeAspect="1"/>
          </p:cNvPicPr>
          <p:nvPr/>
        </p:nvPicPr>
        <p:blipFill>
          <a:blip r:embed="rId3"/>
          <a:stretch>
            <a:fillRect/>
          </a:stretch>
        </p:blipFill>
        <p:spPr>
          <a:xfrm>
            <a:off x="2103999" y="5638899"/>
            <a:ext cx="9000000" cy="4099460"/>
          </a:xfrm>
          <a:prstGeom prst="rect">
            <a:avLst/>
          </a:prstGeom>
        </p:spPr>
      </p:pic>
    </p:spTree>
    <p:extLst>
      <p:ext uri="{BB962C8B-B14F-4D97-AF65-F5344CB8AC3E}">
        <p14:creationId xmlns:p14="http://schemas.microsoft.com/office/powerpoint/2010/main" val="3997163797"/>
      </p:ext>
    </p:extLst>
  </p:cSld>
  <p:clrMapOvr>
    <a:masterClrMapping/>
  </p:clrMapOvr>
  <p:transition spd="slow">
    <p:wipe/>
  </p:transition>
</p:sld>
</file>

<file path=ppt/slides/slide1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C22B20FC-3CF9-89BB-579C-71B65150CAA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8484E93-9EF3-4EB2-2ADB-04FD818BBAE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48B2DB7-5156-0799-ED3E-851500F1822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0697D1C-9633-9085-011D-802E835EA5C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E73686D-76AA-1971-C9D6-A070537F5584}"/>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6CE3AE2C-BCF5-73B2-C478-0FE302DC01A4}"/>
              </a:ext>
            </a:extLst>
          </p:cNvPr>
          <p:cNvSpPr txBox="1"/>
          <p:nvPr/>
        </p:nvSpPr>
        <p:spPr>
          <a:xfrm>
            <a:off x="3116402" y="250940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f</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or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Döngüsü Kullanma: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Ekranımız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döngüsü ile 100’e kadar sayım yapsın.(0. satır 0. sütunda)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6" name="Resim 5">
            <a:extLst>
              <a:ext uri="{FF2B5EF4-FFF2-40B4-BE49-F238E27FC236}">
                <a16:creationId xmlns:a16="http://schemas.microsoft.com/office/drawing/2014/main" id="{76E39927-00FF-DCF0-BE17-D1967AAD7705}"/>
              </a:ext>
            </a:extLst>
          </p:cNvPr>
          <p:cNvPicPr>
            <a:picLocks noChangeAspect="1"/>
          </p:cNvPicPr>
          <p:nvPr/>
        </p:nvPicPr>
        <p:blipFill>
          <a:blip r:embed="rId3"/>
          <a:stretch>
            <a:fillRect/>
          </a:stretch>
        </p:blipFill>
        <p:spPr>
          <a:xfrm>
            <a:off x="2103999" y="4324841"/>
            <a:ext cx="9000000" cy="5344050"/>
          </a:xfrm>
          <a:prstGeom prst="rect">
            <a:avLst/>
          </a:prstGeom>
        </p:spPr>
      </p:pic>
    </p:spTree>
    <p:extLst>
      <p:ext uri="{BB962C8B-B14F-4D97-AF65-F5344CB8AC3E}">
        <p14:creationId xmlns:p14="http://schemas.microsoft.com/office/powerpoint/2010/main" val="536381812"/>
      </p:ext>
    </p:extLst>
  </p:cSld>
  <p:clrMapOvr>
    <a:masterClrMapping/>
  </p:clrMapOvr>
  <p:transition spd="slow">
    <p:wipe/>
  </p:transition>
</p:sld>
</file>

<file path=ppt/slides/slide1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2381BD4-78C2-6F22-4A28-5A91DFE7699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95B754D-7834-58D5-9E54-BF9E08D916E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791C845-FEB8-CB03-F19D-ABF38D461A6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531E31B-0CB1-EACD-5FAE-307086DBDCB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F6D926B-309A-1085-CDC5-85513A82B18E}"/>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22AB5FFC-6F7C-67E6-05A6-E15E48BA9417}"/>
              </a:ext>
            </a:extLst>
          </p:cNvPr>
          <p:cNvSpPr txBox="1"/>
          <p:nvPr/>
        </p:nvSpPr>
        <p:spPr>
          <a:xfrm>
            <a:off x="3116402" y="2509407"/>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Döngüsü Kullanma: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Ekranımız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döngüsü ile 100’e kadar sayım yapsın.(0. satır 0. sütunda)</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Ekranımız 100 değerine ulaştığında ikinci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döngüsüyle 100’den geriye saysın.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5A6E667F-A661-DCA0-A940-1EF9E5B30E64}"/>
              </a:ext>
            </a:extLst>
          </p:cNvPr>
          <p:cNvPicPr>
            <a:picLocks noChangeAspect="1"/>
          </p:cNvPicPr>
          <p:nvPr/>
        </p:nvPicPr>
        <p:blipFill>
          <a:blip r:embed="rId3"/>
          <a:stretch>
            <a:fillRect/>
          </a:stretch>
        </p:blipFill>
        <p:spPr>
          <a:xfrm>
            <a:off x="2103998" y="4678586"/>
            <a:ext cx="9000000" cy="5065701"/>
          </a:xfrm>
          <a:prstGeom prst="rect">
            <a:avLst/>
          </a:prstGeom>
        </p:spPr>
      </p:pic>
    </p:spTree>
    <p:extLst>
      <p:ext uri="{BB962C8B-B14F-4D97-AF65-F5344CB8AC3E}">
        <p14:creationId xmlns:p14="http://schemas.microsoft.com/office/powerpoint/2010/main" val="368557931"/>
      </p:ext>
    </p:extLst>
  </p:cSld>
  <p:clrMapOvr>
    <a:masterClrMapping/>
  </p:clrMapOvr>
  <p:transition spd="slow">
    <p:wipe/>
  </p:transition>
</p:sld>
</file>

<file path=ppt/slides/slide1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FA7135A-D1AD-68DF-DB01-B061E956247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127330B-6050-A055-8F1D-DDD849BDBC2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E262F06-9D6C-75FC-E604-CAC395044A2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B001A96-5DD2-5819-487A-91D22269343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CF7D8FD-3134-4AEC-119E-28BD62A66BA9}"/>
              </a:ext>
            </a:extLst>
          </p:cNvPr>
          <p:cNvSpPr txBox="1"/>
          <p:nvPr/>
        </p:nvSpPr>
        <p:spPr>
          <a:xfrm>
            <a:off x="2849791" y="1393051"/>
            <a:ext cx="71607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(16X2 Karakter LCD Ekran kullanımı)</a:t>
            </a:r>
          </a:p>
        </p:txBody>
      </p:sp>
      <p:sp>
        <p:nvSpPr>
          <p:cNvPr id="2" name="Metin kutusu 1">
            <a:extLst>
              <a:ext uri="{FF2B5EF4-FFF2-40B4-BE49-F238E27FC236}">
                <a16:creationId xmlns:a16="http://schemas.microsoft.com/office/drawing/2014/main" id="{C5075E36-0A5C-0154-E5F0-306A7A834E22}"/>
              </a:ext>
            </a:extLst>
          </p:cNvPr>
          <p:cNvSpPr txBox="1"/>
          <p:nvPr/>
        </p:nvSpPr>
        <p:spPr>
          <a:xfrm>
            <a:off x="3116402" y="250940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String</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Değişkeni K</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ullanma</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setup(){} fonksiyonu üstünde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String</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değişkeni tanımlayın ve isminizi atayın. Bu değişkeni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lcd.print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(isim); komutu ile ekrana yazdırın.  (değişken 0. satır 0.sütunda olmalı) </a:t>
            </a:r>
          </a:p>
        </p:txBody>
      </p:sp>
      <p:pic>
        <p:nvPicPr>
          <p:cNvPr id="4" name="Resim 3">
            <a:extLst>
              <a:ext uri="{FF2B5EF4-FFF2-40B4-BE49-F238E27FC236}">
                <a16:creationId xmlns:a16="http://schemas.microsoft.com/office/drawing/2014/main" id="{BD6ED14C-FD1F-CC43-06D0-F4318BAF95C8}"/>
              </a:ext>
            </a:extLst>
          </p:cNvPr>
          <p:cNvPicPr>
            <a:picLocks noChangeAspect="1"/>
          </p:cNvPicPr>
          <p:nvPr/>
        </p:nvPicPr>
        <p:blipFill>
          <a:blip r:embed="rId3"/>
          <a:stretch>
            <a:fillRect/>
          </a:stretch>
        </p:blipFill>
        <p:spPr>
          <a:xfrm>
            <a:off x="2104000" y="5129669"/>
            <a:ext cx="9030276" cy="4608690"/>
          </a:xfrm>
          <a:prstGeom prst="rect">
            <a:avLst/>
          </a:prstGeom>
        </p:spPr>
      </p:pic>
    </p:spTree>
    <p:extLst>
      <p:ext uri="{BB962C8B-B14F-4D97-AF65-F5344CB8AC3E}">
        <p14:creationId xmlns:p14="http://schemas.microsoft.com/office/powerpoint/2010/main" val="1080745693"/>
      </p:ext>
    </p:extLst>
  </p:cSld>
  <p:clrMapOvr>
    <a:masterClrMapping/>
  </p:clrMapOvr>
  <p:transition spd="slow">
    <p:wipe/>
  </p:transition>
</p:sld>
</file>

<file path=ppt/slides/slide14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63D38DD-1C80-8A26-7DFC-52D84A6AA1F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B9106FF-9CA5-2086-FFFE-881DDE4984E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BD4BE5F-97DD-4373-8A9D-D154F912B9A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F276B0F-EAB6-EF9F-B9BE-A82A1076066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2" name="Metin kutusu 1">
            <a:extLst>
              <a:ext uri="{FF2B5EF4-FFF2-40B4-BE49-F238E27FC236}">
                <a16:creationId xmlns:a16="http://schemas.microsoft.com/office/drawing/2014/main" id="{F49CFB53-7BBE-72C7-0350-5A29483BCD73}"/>
              </a:ext>
            </a:extLst>
          </p:cNvPr>
          <p:cNvSpPr txBox="1"/>
          <p:nvPr/>
        </p:nvSpPr>
        <p:spPr>
          <a:xfrm>
            <a:off x="3037256" y="1581432"/>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Kayan Yazı Oluşturma: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setup(){} fonksiyonu üstünde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String</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değişkeni tanımlayın ve isminizi atayın. Bu değişkeni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lcd.print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(isim); komutu ile ekrana yazdırın.  (değişken 0. satır 0.sütunda olmalı)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Ekranımız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lcd.setCursor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fonksiyonu sayesinde satır ve sütunu kontrol edilebilmektedir. v</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oid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setup(){} fonksiyonu üstünde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sutun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adında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değişkeni oluşturup 0 değerini atayın. Bu değişkeni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lcd.setCursor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(sutun,0); komutu ile çalıştırın. sutun değişkenini 16’ya kadar birer birer arttırın. 16 olduğunda değişkeni sıfırlayın.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lcd.clear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komutlarını kullanmayı unutmayın.)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9EE89F45-ECC1-B054-15D8-2FAF30BE953A}"/>
              </a:ext>
            </a:extLst>
          </p:cNvPr>
          <p:cNvPicPr>
            <a:picLocks noChangeAspect="1"/>
          </p:cNvPicPr>
          <p:nvPr/>
        </p:nvPicPr>
        <p:blipFill>
          <a:blip r:embed="rId3"/>
          <a:stretch>
            <a:fillRect/>
          </a:stretch>
        </p:blipFill>
        <p:spPr>
          <a:xfrm>
            <a:off x="2104000" y="5249777"/>
            <a:ext cx="9000000" cy="4656223"/>
          </a:xfrm>
          <a:prstGeom prst="rect">
            <a:avLst/>
          </a:prstGeom>
        </p:spPr>
      </p:pic>
    </p:spTree>
    <p:extLst>
      <p:ext uri="{BB962C8B-B14F-4D97-AF65-F5344CB8AC3E}">
        <p14:creationId xmlns:p14="http://schemas.microsoft.com/office/powerpoint/2010/main" val="1101189661"/>
      </p:ext>
    </p:extLst>
  </p:cSld>
  <p:clrMapOvr>
    <a:masterClrMapping/>
  </p:clrMapOvr>
  <p:transition spd="slow">
    <p:wipe/>
  </p:transition>
</p:sld>
</file>

<file path=ppt/slides/slide1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E8ECDC13-AD53-2D51-B34C-277B615FD3D0}"/>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C8F6623E-5566-7C0D-C1E7-BDA09BFEC2F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472E096-0571-FFB8-ED0F-904CF681C85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E5BBA09-37D5-8F87-94A6-E492B525E939}"/>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pic>
        <p:nvPicPr>
          <p:cNvPr id="10" name="Resim 9" descr="plastik içeren bir resim&#10;&#10;Yapay zeka tarafından oluşturulan içerik yanlış olabilir.">
            <a:extLst>
              <a:ext uri="{FF2B5EF4-FFF2-40B4-BE49-F238E27FC236}">
                <a16:creationId xmlns:a16="http://schemas.microsoft.com/office/drawing/2014/main" id="{346CC72E-BE89-5FA1-BD6D-8FFF94B44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480" y="2197725"/>
            <a:ext cx="7961808" cy="3045788"/>
          </a:xfrm>
          <a:prstGeom prst="rect">
            <a:avLst/>
          </a:prstGeom>
        </p:spPr>
      </p:pic>
      <p:pic>
        <p:nvPicPr>
          <p:cNvPr id="13" name="Resim 12" descr="alet, metin içeren bir resim&#10;&#10;Yapay zeka tarafından oluşturulan içerik yanlış olabilir.">
            <a:extLst>
              <a:ext uri="{FF2B5EF4-FFF2-40B4-BE49-F238E27FC236}">
                <a16:creationId xmlns:a16="http://schemas.microsoft.com/office/drawing/2014/main" id="{E8898BED-AA2D-C83A-D39E-E40D69A38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0407" y="3720619"/>
            <a:ext cx="3571875" cy="3571875"/>
          </a:xfrm>
          <a:prstGeom prst="rect">
            <a:avLst/>
          </a:prstGeom>
        </p:spPr>
      </p:pic>
      <p:pic>
        <p:nvPicPr>
          <p:cNvPr id="17" name="Resim 16" descr="elektronik donanım, makine, gümüş, kamera içeren bir resim&#10;&#10;Yapay zeka tarafından oluşturulan içerik yanlış olabilir.">
            <a:extLst>
              <a:ext uri="{FF2B5EF4-FFF2-40B4-BE49-F238E27FC236}">
                <a16:creationId xmlns:a16="http://schemas.microsoft.com/office/drawing/2014/main" id="{79CB6FA4-8DBE-30E3-05B2-248F8DEB03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480" y="6395865"/>
            <a:ext cx="8044450" cy="2776090"/>
          </a:xfrm>
          <a:prstGeom prst="rect">
            <a:avLst/>
          </a:prstGeom>
        </p:spPr>
      </p:pic>
      <p:sp>
        <p:nvSpPr>
          <p:cNvPr id="18" name="Metin kutusu 17">
            <a:extLst>
              <a:ext uri="{FF2B5EF4-FFF2-40B4-BE49-F238E27FC236}">
                <a16:creationId xmlns:a16="http://schemas.microsoft.com/office/drawing/2014/main" id="{36D43132-5B53-03C9-88F0-D923D8939EC3}"/>
              </a:ext>
            </a:extLst>
          </p:cNvPr>
          <p:cNvSpPr txBox="1"/>
          <p:nvPr/>
        </p:nvSpPr>
        <p:spPr>
          <a:xfrm>
            <a:off x="4085159" y="5279509"/>
            <a:ext cx="120121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DC Motor</a:t>
            </a:r>
          </a:p>
        </p:txBody>
      </p:sp>
      <p:sp>
        <p:nvSpPr>
          <p:cNvPr id="20" name="Metin kutusu 19">
            <a:extLst>
              <a:ext uri="{FF2B5EF4-FFF2-40B4-BE49-F238E27FC236}">
                <a16:creationId xmlns:a16="http://schemas.microsoft.com/office/drawing/2014/main" id="{7DC19790-B3E6-3E37-EC39-539721722EF0}"/>
              </a:ext>
            </a:extLst>
          </p:cNvPr>
          <p:cNvSpPr txBox="1"/>
          <p:nvPr/>
        </p:nvSpPr>
        <p:spPr>
          <a:xfrm>
            <a:off x="10333022" y="7414578"/>
            <a:ext cx="1426644"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Servo Motor</a:t>
            </a:r>
          </a:p>
        </p:txBody>
      </p:sp>
      <p:sp>
        <p:nvSpPr>
          <p:cNvPr id="21" name="Metin kutusu 20">
            <a:extLst>
              <a:ext uri="{FF2B5EF4-FFF2-40B4-BE49-F238E27FC236}">
                <a16:creationId xmlns:a16="http://schemas.microsoft.com/office/drawing/2014/main" id="{E937C662-748C-5A70-101E-00CBF3BAC2C4}"/>
              </a:ext>
            </a:extLst>
          </p:cNvPr>
          <p:cNvSpPr txBox="1"/>
          <p:nvPr/>
        </p:nvSpPr>
        <p:spPr>
          <a:xfrm>
            <a:off x="4028802" y="9167640"/>
            <a:ext cx="131393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Step Motor</a:t>
            </a:r>
          </a:p>
        </p:txBody>
      </p:sp>
    </p:spTree>
    <p:extLst>
      <p:ext uri="{BB962C8B-B14F-4D97-AF65-F5344CB8AC3E}">
        <p14:creationId xmlns:p14="http://schemas.microsoft.com/office/powerpoint/2010/main" val="937124494"/>
      </p:ext>
    </p:extLst>
  </p:cSld>
  <p:clrMapOvr>
    <a:masterClrMapping/>
  </p:clrMapOvr>
  <p:transition spd="slow">
    <p:wipe/>
  </p:transition>
</p:sld>
</file>

<file path=ppt/slides/slide1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5761C48-5FFD-16D1-9BA1-482F1ABC886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BC14D23-6DE0-973C-B0EB-32471C7DDB5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5EF602B-8C46-29A4-6F2A-252355E70445}"/>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5892086-BD2D-055F-E357-5E206B43468B}"/>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507D62F-9FEA-EC86-F267-DDCCEA8CD1E5}"/>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7FEDF58A-5264-F24D-79B6-0EA4E2C0EB60}"/>
              </a:ext>
            </a:extLst>
          </p:cNvPr>
          <p:cNvSpPr txBox="1"/>
          <p:nvPr/>
        </p:nvSpPr>
        <p:spPr>
          <a:xfrm>
            <a:off x="3116402" y="2197725"/>
            <a:ext cx="6975195" cy="480131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M</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otor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nedir? Ne işe yarar: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Motorlar, elektrik enerjisini mekanik enerjiye çeviren devre elemanlarıdır.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Motorlar bir rotor(dönen parça) ve bir de stator(sabit parça)’dan meydana gelmektedir. Dönen parça genellikle iç kısımda bulunmaktadır.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Motorların dönmesini sağlayan etken </a:t>
            </a:r>
            <a:r>
              <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rPr>
              <a:t>elektromanyetizmadır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Dış kısma sabitlenmiş bir mıknatıs bulunmaktadır. İç kısımda ise demire sarılmış bobinler bulunmaktadır. Bobinlere elektrik akımı verilince etraflarında manyetik bir alan oluşturur. Bu manyetik alan, mıknatısın manyetik alanıyla etkileşerek dönme kuvvetine sebep olur.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Motorlar farklı türlerde üretilmektedirler: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 S</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ervo</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 Step motor…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3040027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2106599A-6884-D616-1F01-498BDCD5058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96B7718-2CE6-10F3-F7D5-81ACA300830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6CAFC15-6E0A-B1AB-ED49-20BE3DCF153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DD5A920-533A-35F0-E675-E333C036A4C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778791A0-D6D3-E4A8-9D2B-BDDDF52DC1C0}"/>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E7BDCF8A-DD6C-B066-5DC8-3D4940AEC3F2}"/>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4D458EE9-8A42-0896-3B50-2DFBF14638C6}"/>
              </a:ext>
            </a:extLst>
          </p:cNvPr>
          <p:cNvSpPr txBox="1"/>
          <p:nvPr/>
        </p:nvSpPr>
        <p:spPr>
          <a:xfrm>
            <a:off x="5622966" y="6568230"/>
            <a:ext cx="1962065" cy="646331"/>
          </a:xfrm>
          <a:prstGeom prst="rect">
            <a:avLst/>
          </a:prstGeom>
          <a:noFill/>
        </p:spPr>
        <p:txBody>
          <a:bodyPr wrap="square" rtlCol="0">
            <a:spAutoFit/>
          </a:bodyPr>
          <a:lstStyle/>
          <a:p>
            <a:pPr>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Seramik Dirençler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pic>
        <p:nvPicPr>
          <p:cNvPr id="12" name="Resim 11" descr="metin, ekran görüntüsü, diyagram, tasarım içeren bir resim&#10;&#10;Yapay zeka tarafından oluşturulan içerik yanlış olabilir.">
            <a:extLst>
              <a:ext uri="{FF2B5EF4-FFF2-40B4-BE49-F238E27FC236}">
                <a16:creationId xmlns:a16="http://schemas.microsoft.com/office/drawing/2014/main" id="{F19BCB83-52D4-2F83-C843-9B2FFFF0D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062" y="2852418"/>
            <a:ext cx="5857875" cy="3533775"/>
          </a:xfrm>
          <a:prstGeom prst="rect">
            <a:avLst/>
          </a:prstGeom>
        </p:spPr>
      </p:pic>
    </p:spTree>
    <p:extLst>
      <p:ext uri="{BB962C8B-B14F-4D97-AF65-F5344CB8AC3E}">
        <p14:creationId xmlns:p14="http://schemas.microsoft.com/office/powerpoint/2010/main" val="2331274237"/>
      </p:ext>
    </p:extLst>
  </p:cSld>
  <p:clrMapOvr>
    <a:masterClrMapping/>
  </p:clrMapOvr>
  <p:transition spd="slow">
    <p:wipe/>
  </p:transition>
</p:sld>
</file>

<file path=ppt/slides/slide1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3E287479-7752-1902-62E0-8CAC87EC064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78F242B-5F6F-A8CE-15C5-46FD97C51EE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FE090E7-4269-8601-3FBC-A1E80FAF874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1ECAFD4-A7BC-84FB-2A3C-DB4330D08AE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1E351A5-6679-058D-3D20-9B1B95606150}"/>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0ED31703-6AD7-1EB7-779C-B6E27DAFD2E0}"/>
              </a:ext>
            </a:extLst>
          </p:cNvPr>
          <p:cNvSpPr txBox="1"/>
          <p:nvPr/>
        </p:nvSpPr>
        <p:spPr>
          <a:xfrm>
            <a:off x="3116402" y="2197725"/>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Dc</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Motor: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motorlar, doğru akım ile çalışan motorlardır.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motorlar, verilen dc voltaj ile çalışmaktadırlar.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Deneyap Kartlarının pinleri maksimum 40mA</a:t>
            </a: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(0.04A)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akım verebilmektedir. Oysa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Motorlar 1A’e kadar da akım çekebilmektedirler.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Motorları,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 ile bizzat süremeyiz. Sürebilmek için transistör gibi devre elemanları veya motor sürücü devreleri kullanmamız gerekmektedir.</a:t>
            </a:r>
          </a:p>
        </p:txBody>
      </p:sp>
      <p:pic>
        <p:nvPicPr>
          <p:cNvPr id="4" name="Resim 3" descr="plastik içeren bir resim&#10;&#10;Yapay zeka tarafından oluşturulan içerik yanlış olabilir.">
            <a:extLst>
              <a:ext uri="{FF2B5EF4-FFF2-40B4-BE49-F238E27FC236}">
                <a16:creationId xmlns:a16="http://schemas.microsoft.com/office/drawing/2014/main" id="{42CBF330-7A86-2BAE-BACC-4B3C81E5F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000" y="5703992"/>
            <a:ext cx="7454338" cy="3749008"/>
          </a:xfrm>
          <a:prstGeom prst="rect">
            <a:avLst/>
          </a:prstGeom>
        </p:spPr>
      </p:pic>
    </p:spTree>
    <p:extLst>
      <p:ext uri="{BB962C8B-B14F-4D97-AF65-F5344CB8AC3E}">
        <p14:creationId xmlns:p14="http://schemas.microsoft.com/office/powerpoint/2010/main" val="3114598496"/>
      </p:ext>
    </p:extLst>
  </p:cSld>
  <p:clrMapOvr>
    <a:masterClrMapping/>
  </p:clrMapOvr>
  <p:transition spd="slow">
    <p:wipe/>
  </p:transition>
</p:sld>
</file>

<file path=ppt/slides/slide1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6786BF1-5F0C-4EA8-1233-B7FC6395593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0AAC3A6-CF77-2D28-8CDC-BC66120CA66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0560B4E-A44E-65EF-8AC3-131BCF28B81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CF0A27E-976A-8984-7069-9550BF1C764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829D6E0-8354-6CEC-08FE-2A4E917E404A}"/>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0C20AD93-08A3-AA96-D378-B2025039F819}"/>
              </a:ext>
            </a:extLst>
          </p:cNvPr>
          <p:cNvSpPr txBox="1"/>
          <p:nvPr/>
        </p:nvSpPr>
        <p:spPr>
          <a:xfrm>
            <a:off x="3116402" y="2197725"/>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Dc</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Motor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motorları transistörlerle kullanmak mümkündür. Ayrıca dc motor sürücü modülleriyle de sürülebilmektedirler. </a:t>
            </a:r>
          </a:p>
        </p:txBody>
      </p:sp>
      <p:pic>
        <p:nvPicPr>
          <p:cNvPr id="5" name="Resim 4" descr="devre bileşeni, elektronik bileşen, pasif devre bileşeni, devre içeren bir resim&#10;&#10;Yapay zeka tarafından oluşturulan içerik yanlış olabilir.">
            <a:extLst>
              <a:ext uri="{FF2B5EF4-FFF2-40B4-BE49-F238E27FC236}">
                <a16:creationId xmlns:a16="http://schemas.microsoft.com/office/drawing/2014/main" id="{EA6A3B3B-66EA-A192-ACB6-D094E8A551FA}"/>
              </a:ext>
            </a:extLst>
          </p:cNvPr>
          <p:cNvPicPr>
            <a:picLocks noChangeAspect="1"/>
          </p:cNvPicPr>
          <p:nvPr/>
        </p:nvPicPr>
        <p:blipFill>
          <a:blip r:embed="rId4">
            <a:extLst>
              <a:ext uri="{28A0092B-C50C-407E-A947-70E740481C1C}">
                <a14:useLocalDpi xmlns:a14="http://schemas.microsoft.com/office/drawing/2010/main" val="0"/>
              </a:ext>
            </a:extLst>
          </a:blip>
          <a:srcRect t="-1" r="7024" b="-197"/>
          <a:stretch/>
        </p:blipFill>
        <p:spPr>
          <a:xfrm>
            <a:off x="3116402" y="3741063"/>
            <a:ext cx="6641961" cy="4771886"/>
          </a:xfrm>
          <a:prstGeom prst="rect">
            <a:avLst/>
          </a:prstGeom>
        </p:spPr>
      </p:pic>
      <p:sp>
        <p:nvSpPr>
          <p:cNvPr id="6" name="Metin kutusu 5">
            <a:extLst>
              <a:ext uri="{FF2B5EF4-FFF2-40B4-BE49-F238E27FC236}">
                <a16:creationId xmlns:a16="http://schemas.microsoft.com/office/drawing/2014/main" id="{C7730CDD-C07D-5A0E-2EC3-6F86A109DA10}"/>
              </a:ext>
            </a:extLst>
          </p:cNvPr>
          <p:cNvSpPr txBox="1"/>
          <p:nvPr/>
        </p:nvSpPr>
        <p:spPr>
          <a:xfrm>
            <a:off x="4879949" y="8671292"/>
            <a:ext cx="310038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L298N Motor Sürücü Modülü</a:t>
            </a:r>
          </a:p>
        </p:txBody>
      </p:sp>
    </p:spTree>
    <p:extLst>
      <p:ext uri="{BB962C8B-B14F-4D97-AF65-F5344CB8AC3E}">
        <p14:creationId xmlns:p14="http://schemas.microsoft.com/office/powerpoint/2010/main" val="4200934597"/>
      </p:ext>
    </p:extLst>
  </p:cSld>
  <p:clrMapOvr>
    <a:masterClrMapping/>
  </p:clrMapOvr>
  <p:transition spd="slow">
    <p:wipe/>
  </p:transition>
</p:sld>
</file>

<file path=ppt/slides/slide1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95E4CA1-79BC-02E1-AF07-2578977E7A9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4416740-39F7-38F8-E290-915DEA57F46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AE284E0-3A65-7C17-38C2-A51B3C94EAC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E331F34-5794-00B1-BE6B-979C669727E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90FCCCEF-A3A0-1461-AE55-A12E2DC6997A}"/>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2B816878-4D8B-94A3-EE81-510ADE1A8175}"/>
              </a:ext>
            </a:extLst>
          </p:cNvPr>
          <p:cNvSpPr txBox="1"/>
          <p:nvPr/>
        </p:nvSpPr>
        <p:spPr>
          <a:xfrm>
            <a:off x="3116402" y="2197725"/>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Step Motorlar: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Adım motor diye de geçmektedir.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Her elektrik sinyali verildiğinde step motoru belirli bir açıda döner. (Örneğin 1.8 derece)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Hassas ayar gerektiren uygulamalarda sıklıkla kullanılmaktadırlar.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 name="Resim 4" descr="elektronik donanım, makine, gümüş, kamera içeren bir resim&#10;&#10;Yapay zeka tarafından oluşturulan içerik yanlış olabilir.">
            <a:extLst>
              <a:ext uri="{FF2B5EF4-FFF2-40B4-BE49-F238E27FC236}">
                <a16:creationId xmlns:a16="http://schemas.microsoft.com/office/drawing/2014/main" id="{EC25FCFB-8466-4FB9-69EB-80347AFE4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000" y="6738375"/>
            <a:ext cx="7512440" cy="2714625"/>
          </a:xfrm>
          <a:prstGeom prst="rect">
            <a:avLst/>
          </a:prstGeom>
        </p:spPr>
      </p:pic>
    </p:spTree>
    <p:extLst>
      <p:ext uri="{BB962C8B-B14F-4D97-AF65-F5344CB8AC3E}">
        <p14:creationId xmlns:p14="http://schemas.microsoft.com/office/powerpoint/2010/main" val="3871560462"/>
      </p:ext>
    </p:extLst>
  </p:cSld>
  <p:clrMapOvr>
    <a:masterClrMapping/>
  </p:clrMapOvr>
  <p:transition spd="slow">
    <p:wipe/>
  </p:transition>
</p:sld>
</file>

<file path=ppt/slides/slide1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3C9DF2B-44A0-D5D1-EF33-368D80E5743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9BA74F5-6D3B-0B41-5415-ABC3CA46A26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64CB679-D86E-7C4E-5155-59DEC3C256D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48173DC-2099-9376-75E0-E09E3CF7850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64C5C84-A48C-4D22-D9CE-30655581545C}"/>
              </a:ext>
            </a:extLst>
          </p:cNvPr>
          <p:cNvSpPr txBox="1"/>
          <p:nvPr/>
        </p:nvSpPr>
        <p:spPr>
          <a:xfrm>
            <a:off x="2849792" y="1289235"/>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0C6E8850-8AB6-6E17-5ED6-89B6000ADE9F}"/>
              </a:ext>
            </a:extLst>
          </p:cNvPr>
          <p:cNvSpPr txBox="1"/>
          <p:nvPr/>
        </p:nvSpPr>
        <p:spPr>
          <a:xfrm>
            <a:off x="3116401" y="1886277"/>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Servo Motorlar: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Step motor gibi açılı dönmektedir. Fakat step motor durduğu açıyı bilmez. Servo motorda ise döndürülen açı da bellidir.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Servo motorda; 90 derece dön dersin 90. derecede durur ve 90. derecede olduğunu bilirsin.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Servo motorlar genellikle 0 ile 180 derece arasında bir açıda döndürebilir.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Deneyap kartıyla birlikte en çok kullan</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ılan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modeli sg-90 modelidir. Bu model 9 gr. ağırlığındadır.</a:t>
            </a:r>
          </a:p>
        </p:txBody>
      </p:sp>
      <p:pic>
        <p:nvPicPr>
          <p:cNvPr id="4" name="Resim 3" descr="alet, metin içeren bir resim&#10;&#10;Yapay zeka tarafından oluşturulan içerik yanlış olabilir.">
            <a:extLst>
              <a:ext uri="{FF2B5EF4-FFF2-40B4-BE49-F238E27FC236}">
                <a16:creationId xmlns:a16="http://schemas.microsoft.com/office/drawing/2014/main" id="{3DEE4BAA-1EFF-A20E-C5FB-B238F66CA189}"/>
              </a:ext>
            </a:extLst>
          </p:cNvPr>
          <p:cNvPicPr>
            <a:picLocks noChangeAspect="1"/>
          </p:cNvPicPr>
          <p:nvPr/>
        </p:nvPicPr>
        <p:blipFill>
          <a:blip r:embed="rId4">
            <a:extLst>
              <a:ext uri="{28A0092B-C50C-407E-A947-70E740481C1C}">
                <a14:useLocalDpi xmlns:a14="http://schemas.microsoft.com/office/drawing/2010/main" val="0"/>
              </a:ext>
            </a:extLst>
          </a:blip>
          <a:srcRect t="11234" b="12323"/>
          <a:stretch/>
        </p:blipFill>
        <p:spPr>
          <a:xfrm>
            <a:off x="4538691" y="6181876"/>
            <a:ext cx="4130614" cy="3157537"/>
          </a:xfrm>
          <a:prstGeom prst="rect">
            <a:avLst/>
          </a:prstGeom>
        </p:spPr>
      </p:pic>
    </p:spTree>
    <p:extLst>
      <p:ext uri="{BB962C8B-B14F-4D97-AF65-F5344CB8AC3E}">
        <p14:creationId xmlns:p14="http://schemas.microsoft.com/office/powerpoint/2010/main" val="730146281"/>
      </p:ext>
    </p:extLst>
  </p:cSld>
  <p:clrMapOvr>
    <a:masterClrMapping/>
  </p:clrMapOvr>
  <p:transition spd="slow">
    <p:wipe/>
  </p:transition>
</p:sld>
</file>

<file path=ppt/slides/slide1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0031E71D-7F84-0AC0-FFAE-B5D6C351332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4870598-6E16-AF2A-E0B1-AA6A70227E5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85E2AD2-557B-3F17-645A-ECC68ADFCEB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D3DBE62-4CF3-5022-9496-1278FED94E6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5F2C2D1-8E65-E166-CD76-2E12F060B85B}"/>
              </a:ext>
            </a:extLst>
          </p:cNvPr>
          <p:cNvSpPr txBox="1"/>
          <p:nvPr/>
        </p:nvSpPr>
        <p:spPr>
          <a:xfrm>
            <a:off x="2849792" y="1107692"/>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C99CF5C2-EF64-6641-1C19-4ED2A4DE1E7C}"/>
              </a:ext>
            </a:extLst>
          </p:cNvPr>
          <p:cNvSpPr txBox="1"/>
          <p:nvPr/>
        </p:nvSpPr>
        <p:spPr>
          <a:xfrm>
            <a:off x="3256986" y="1797788"/>
            <a:ext cx="6975195"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Servo Motorlar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Servo motoların 3 adet pini bulunmaktadır. Vcc pini, Gnd pini ve Sinyal pini. Deneyap kartıyla kullanacağımız servo motorlar için Vcc pinine 3.3v verilir. Gnd ise Deneyap kartının Gnd’sine bağlanır. Sinyal pini ise Deneyap kartının pwm çıkışı verebilen herhangi bir pinine bağlanabilir</a:t>
            </a: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(Dijital pinlerin hepsi pwm çıkışı verebilmektedir.)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Verilen pwm sinyalinin genişliğine bağlı olarak dönüş açısı elde edilir ve servo dönmeye başlar.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Biz Servo Motorları kullanmak için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Deneyap_Servo.h</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adındaki hazır kütüphaneyi kullanmaktayız. Bu kütüphane; gerekli olan matematiksel hesaplamaları bizim yerimize arkaplanda halletmektedir. </a:t>
            </a:r>
            <a:endPar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endParaRPr>
          </a:p>
        </p:txBody>
      </p:sp>
      <p:pic>
        <p:nvPicPr>
          <p:cNvPr id="7" name="Resim 6" descr="metin, kablo içeren bir resim&#10;&#10;Yapay zeka tarafından oluşturulan içerik yanlış olabilir.">
            <a:extLst>
              <a:ext uri="{FF2B5EF4-FFF2-40B4-BE49-F238E27FC236}">
                <a16:creationId xmlns:a16="http://schemas.microsoft.com/office/drawing/2014/main" id="{31442BFB-14EA-B271-D4BD-7B39804AF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228" y="6349613"/>
            <a:ext cx="4869543" cy="3103387"/>
          </a:xfrm>
          <a:prstGeom prst="rect">
            <a:avLst/>
          </a:prstGeom>
        </p:spPr>
      </p:pic>
    </p:spTree>
    <p:extLst>
      <p:ext uri="{BB962C8B-B14F-4D97-AF65-F5344CB8AC3E}">
        <p14:creationId xmlns:p14="http://schemas.microsoft.com/office/powerpoint/2010/main" val="585229467"/>
      </p:ext>
    </p:extLst>
  </p:cSld>
  <p:clrMapOvr>
    <a:masterClrMapping/>
  </p:clrMapOvr>
  <p:transition spd="slow">
    <p:wipe/>
  </p:transition>
</p:sld>
</file>

<file path=ppt/slides/slide1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787108DB-3D28-9C49-85FF-2C9EBCCD0959}"/>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0A7F3EA6-B042-A10A-A044-159186B3EDF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589FF2F-8085-E4BB-F739-9F50FE2C681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D705F4D-501E-F57F-DF8D-31FEC95958CF}"/>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4D6F9A86-88D0-4EBA-1A4C-B485557320D7}"/>
              </a:ext>
            </a:extLst>
          </p:cNvPr>
          <p:cNvSpPr txBox="1"/>
          <p:nvPr/>
        </p:nvSpPr>
        <p:spPr>
          <a:xfrm>
            <a:off x="3116402" y="2197725"/>
            <a:ext cx="697519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Servo Motorlar Nasıl Kullanılır:</a:t>
            </a:r>
          </a:p>
        </p:txBody>
      </p:sp>
      <p:pic>
        <p:nvPicPr>
          <p:cNvPr id="4" name="Resim 3">
            <a:extLst>
              <a:ext uri="{FF2B5EF4-FFF2-40B4-BE49-F238E27FC236}">
                <a16:creationId xmlns:a16="http://schemas.microsoft.com/office/drawing/2014/main" id="{499ED110-6909-2735-CF35-18DC8F85AE16}"/>
              </a:ext>
            </a:extLst>
          </p:cNvPr>
          <p:cNvPicPr>
            <a:picLocks noChangeAspect="1"/>
          </p:cNvPicPr>
          <p:nvPr/>
        </p:nvPicPr>
        <p:blipFill>
          <a:blip r:embed="rId4"/>
          <a:stretch>
            <a:fillRect/>
          </a:stretch>
        </p:blipFill>
        <p:spPr>
          <a:xfrm>
            <a:off x="121525" y="2910066"/>
            <a:ext cx="12964950" cy="6925436"/>
          </a:xfrm>
          <a:prstGeom prst="rect">
            <a:avLst/>
          </a:prstGeom>
        </p:spPr>
      </p:pic>
    </p:spTree>
    <p:extLst>
      <p:ext uri="{BB962C8B-B14F-4D97-AF65-F5344CB8AC3E}">
        <p14:creationId xmlns:p14="http://schemas.microsoft.com/office/powerpoint/2010/main" val="3962861581"/>
      </p:ext>
    </p:extLst>
  </p:cSld>
  <p:clrMapOvr>
    <a:masterClrMapping/>
  </p:clrMapOvr>
  <p:transition spd="slow">
    <p:wipe/>
  </p:transition>
</p:sld>
</file>

<file path=ppt/slides/slide15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68040F4-6398-6EC5-4D17-EBED2DB9FCD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12AB74D-78DB-755D-EFC4-9125A4ABE05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C315941-1ADE-0B35-A754-512BBDBF9E0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5F24C61-3BF2-959E-8E01-E8C7AC63851B}"/>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BD70BA0A-D27D-2BFF-1549-B35F7C38731C}"/>
              </a:ext>
            </a:extLst>
          </p:cNvPr>
          <p:cNvSpPr txBox="1"/>
          <p:nvPr/>
        </p:nvSpPr>
        <p:spPr>
          <a:xfrm>
            <a:off x="2849792" y="1107692"/>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CAC9DB05-D0F3-E0A5-CC28-BA322E6C3A5C}"/>
              </a:ext>
            </a:extLst>
          </p:cNvPr>
          <p:cNvSpPr txBox="1"/>
          <p:nvPr/>
        </p:nvSpPr>
        <p:spPr>
          <a:xfrm>
            <a:off x="3256986" y="1797788"/>
            <a:ext cx="697519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Servo Motorlar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İlk başta</a:t>
            </a: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 #include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&lt;Deneyap_Servo.h&gt;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komutunu kullanarak servo kütüphanesini programımıza dahil ediyoruz.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Daha sonra </a:t>
            </a:r>
            <a:r>
              <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rPr>
              <a:t>Servo servo1;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kullanarak motorumuz için servo1 adında bir sınıf oluşturuyoruz. </a:t>
            </a:r>
          </a:p>
        </p:txBody>
      </p:sp>
      <p:pic>
        <p:nvPicPr>
          <p:cNvPr id="6" name="Resim 5">
            <a:extLst>
              <a:ext uri="{FF2B5EF4-FFF2-40B4-BE49-F238E27FC236}">
                <a16:creationId xmlns:a16="http://schemas.microsoft.com/office/drawing/2014/main" id="{019CDC66-930C-BAAF-1C27-206339CE39AC}"/>
              </a:ext>
            </a:extLst>
          </p:cNvPr>
          <p:cNvPicPr>
            <a:picLocks noChangeAspect="1"/>
          </p:cNvPicPr>
          <p:nvPr/>
        </p:nvPicPr>
        <p:blipFill>
          <a:blip r:embed="rId4"/>
          <a:stretch>
            <a:fillRect/>
          </a:stretch>
        </p:blipFill>
        <p:spPr>
          <a:xfrm>
            <a:off x="2104000" y="4382705"/>
            <a:ext cx="9000000" cy="1333616"/>
          </a:xfrm>
          <a:prstGeom prst="rect">
            <a:avLst/>
          </a:prstGeom>
        </p:spPr>
      </p:pic>
    </p:spTree>
    <p:extLst>
      <p:ext uri="{BB962C8B-B14F-4D97-AF65-F5344CB8AC3E}">
        <p14:creationId xmlns:p14="http://schemas.microsoft.com/office/powerpoint/2010/main" val="2591722033"/>
      </p:ext>
    </p:extLst>
  </p:cSld>
  <p:clrMapOvr>
    <a:masterClrMapping/>
  </p:clrMapOvr>
  <p:transition spd="slow">
    <p:wipe/>
  </p:transition>
</p:sld>
</file>

<file path=ppt/slides/slide15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300EAA45-34DA-7181-A62B-ADD27D7E351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2E6616F-AC80-99B1-A40F-8B9E91F4F96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E66021D-28BF-78B8-2262-7343C16E2CC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94A9BB5-49D5-9641-C1AA-E05F22034AB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B5808F93-2232-01E4-B844-5C52BB71557C}"/>
              </a:ext>
            </a:extLst>
          </p:cNvPr>
          <p:cNvSpPr txBox="1"/>
          <p:nvPr/>
        </p:nvSpPr>
        <p:spPr>
          <a:xfrm>
            <a:off x="2849792" y="1107692"/>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0207B99F-DE6A-A44A-4F2E-9A00AA82E76B}"/>
              </a:ext>
            </a:extLst>
          </p:cNvPr>
          <p:cNvSpPr txBox="1"/>
          <p:nvPr/>
        </p:nvSpPr>
        <p:spPr>
          <a:xfrm>
            <a:off x="3256986" y="1797788"/>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Servo Motorlar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servo1.attach(D12);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sayesinde D12 pinini servo1 motoru için kullanıma hazır hale getiriyoruz.</a:t>
            </a:r>
          </a:p>
        </p:txBody>
      </p:sp>
      <p:pic>
        <p:nvPicPr>
          <p:cNvPr id="4" name="Resim 3">
            <a:extLst>
              <a:ext uri="{FF2B5EF4-FFF2-40B4-BE49-F238E27FC236}">
                <a16:creationId xmlns:a16="http://schemas.microsoft.com/office/drawing/2014/main" id="{B76D0441-D49B-9CED-0251-1C78433D8EC9}"/>
              </a:ext>
            </a:extLst>
          </p:cNvPr>
          <p:cNvPicPr>
            <a:picLocks noChangeAspect="1"/>
          </p:cNvPicPr>
          <p:nvPr/>
        </p:nvPicPr>
        <p:blipFill>
          <a:blip r:embed="rId4"/>
          <a:stretch>
            <a:fillRect/>
          </a:stretch>
        </p:blipFill>
        <p:spPr>
          <a:xfrm>
            <a:off x="2103999" y="6003420"/>
            <a:ext cx="9000001" cy="1844200"/>
          </a:xfrm>
          <a:prstGeom prst="rect">
            <a:avLst/>
          </a:prstGeom>
        </p:spPr>
      </p:pic>
    </p:spTree>
    <p:extLst>
      <p:ext uri="{BB962C8B-B14F-4D97-AF65-F5344CB8AC3E}">
        <p14:creationId xmlns:p14="http://schemas.microsoft.com/office/powerpoint/2010/main" val="47796352"/>
      </p:ext>
    </p:extLst>
  </p:cSld>
  <p:clrMapOvr>
    <a:masterClrMapping/>
  </p:clrMapOvr>
  <p:transition spd="slow">
    <p:wipe/>
  </p:transition>
</p:sld>
</file>

<file path=ppt/slides/slide15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A09F547-8795-8970-25E8-8420F3BF4F4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C13DCCC-3435-E4F3-5D0B-9B991026C69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FB0EF6F-D87D-855A-F7DE-018C080E931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607D8D3-D6AC-BA9D-EDF5-40F04FB7352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66A2A0A-DDA4-3455-A513-76E1DD5FB498}"/>
              </a:ext>
            </a:extLst>
          </p:cNvPr>
          <p:cNvSpPr txBox="1"/>
          <p:nvPr/>
        </p:nvSpPr>
        <p:spPr>
          <a:xfrm>
            <a:off x="2849792" y="1107692"/>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CCA49999-89D8-7F5C-D177-924BF838D6A6}"/>
              </a:ext>
            </a:extLst>
          </p:cNvPr>
          <p:cNvSpPr txBox="1"/>
          <p:nvPr/>
        </p:nvSpPr>
        <p:spPr>
          <a:xfrm>
            <a:off x="3256986" y="1797788"/>
            <a:ext cx="697519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Servo Motorlar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servo1.write(derece);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sayesinde servo1’imizi istediğimiz derecede döndürüyoruz. Komutumuzdaki ‘derece’ kısmına 180 yazarsak eğer servo1 adını verdiğimiz motorumuz 180 derece dönecektir.</a:t>
            </a:r>
          </a:p>
        </p:txBody>
      </p:sp>
      <p:pic>
        <p:nvPicPr>
          <p:cNvPr id="5" name="Resim 4">
            <a:extLst>
              <a:ext uri="{FF2B5EF4-FFF2-40B4-BE49-F238E27FC236}">
                <a16:creationId xmlns:a16="http://schemas.microsoft.com/office/drawing/2014/main" id="{964D57CC-8707-3D59-DC61-1123BDBEAE9A}"/>
              </a:ext>
            </a:extLst>
          </p:cNvPr>
          <p:cNvPicPr>
            <a:picLocks noChangeAspect="1"/>
          </p:cNvPicPr>
          <p:nvPr/>
        </p:nvPicPr>
        <p:blipFill>
          <a:blip r:embed="rId4"/>
          <a:stretch>
            <a:fillRect/>
          </a:stretch>
        </p:blipFill>
        <p:spPr>
          <a:xfrm>
            <a:off x="2104000" y="4313123"/>
            <a:ext cx="9000000" cy="3795089"/>
          </a:xfrm>
          <a:prstGeom prst="rect">
            <a:avLst/>
          </a:prstGeom>
        </p:spPr>
      </p:pic>
    </p:spTree>
    <p:extLst>
      <p:ext uri="{BB962C8B-B14F-4D97-AF65-F5344CB8AC3E}">
        <p14:creationId xmlns:p14="http://schemas.microsoft.com/office/powerpoint/2010/main" val="1388169485"/>
      </p:ext>
    </p:extLst>
  </p:cSld>
  <p:clrMapOvr>
    <a:masterClrMapping/>
  </p:clrMapOvr>
  <p:transition spd="slow">
    <p:wipe/>
  </p:transition>
</p:sld>
</file>

<file path=ppt/slides/slide1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5B63878B-D256-31DA-C042-13E307F8128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DC272CD-9FE0-C058-EADC-70DEE5C8E8A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D9EEAC9-6A15-3035-7453-B2718ADB122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76FEEDB-4FA6-1197-74EF-C123722A896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3A14011-13B0-3761-986E-1C94DE047BD5}"/>
              </a:ext>
            </a:extLst>
          </p:cNvPr>
          <p:cNvSpPr txBox="1"/>
          <p:nvPr/>
        </p:nvSpPr>
        <p:spPr>
          <a:xfrm>
            <a:off x="2849792" y="1107692"/>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(Motorlar)</a:t>
            </a:r>
          </a:p>
        </p:txBody>
      </p:sp>
      <p:sp>
        <p:nvSpPr>
          <p:cNvPr id="2" name="Metin kutusu 1">
            <a:extLst>
              <a:ext uri="{FF2B5EF4-FFF2-40B4-BE49-F238E27FC236}">
                <a16:creationId xmlns:a16="http://schemas.microsoft.com/office/drawing/2014/main" id="{1FBCFE8D-435B-4FCF-F165-F7959EB7CB4A}"/>
              </a:ext>
            </a:extLst>
          </p:cNvPr>
          <p:cNvSpPr txBox="1"/>
          <p:nvPr/>
        </p:nvSpPr>
        <p:spPr>
          <a:xfrm>
            <a:off x="3256986" y="1627007"/>
            <a:ext cx="6975195" cy="39703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Servo Motorlar Nasıl Kullanılır:</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Sınıf kavramı</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kod yazarken, gerçek dünya varlıklarını </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(Motor,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vb.)</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modelliyebilmemizi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sağlayan bir yapıdır.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yapı sayesinde bizler aynı kod içerisinde birden fazla nesneyi rahat bir şekilde kullanabilmekteyiz. Örneğin 2 adet servo kullanmak isteseydik eğer servo1 ve servo2 adında iki nesne belirlerdik.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Servo sınıfı sayesinde; aynı kod içerisinde servo1 adını verdiğimiz motorumuzu farklı bir derecede, servo2 adını verdiğimiz motorumuzu da başka bir derecede döndürebilirdik.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B0F0"/>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B2C65741-1980-E87C-D14B-655D26521D1F}"/>
              </a:ext>
            </a:extLst>
          </p:cNvPr>
          <p:cNvPicPr>
            <a:picLocks noGrp="1" noRot="1" noChangeAspect="1" noMove="1" noResize="1" noEditPoints="1" noAdjustHandles="1" noChangeArrowheads="1" noChangeShapeType="1" noCrop="1"/>
          </p:cNvPicPr>
          <p:nvPr/>
        </p:nvPicPr>
        <p:blipFill>
          <a:blip r:embed="rId4"/>
          <a:stretch>
            <a:fillRect/>
          </a:stretch>
        </p:blipFill>
        <p:spPr>
          <a:xfrm>
            <a:off x="2103999" y="5481792"/>
            <a:ext cx="9000001" cy="4256568"/>
          </a:xfrm>
          <a:prstGeom prst="rect">
            <a:avLst/>
          </a:prstGeom>
          <a:noFill/>
          <a:ln w="28575">
            <a:solidFill>
              <a:srgbClr val="EECF99"/>
            </a:solidFill>
          </a:ln>
        </p:spPr>
      </p:pic>
      <p:cxnSp>
        <p:nvCxnSpPr>
          <p:cNvPr id="5" name="Düz Ok Bağlayıcısı 4">
            <a:extLst>
              <a:ext uri="{FF2B5EF4-FFF2-40B4-BE49-F238E27FC236}">
                <a16:creationId xmlns:a16="http://schemas.microsoft.com/office/drawing/2014/main" id="{1704FD1D-257A-7746-29A3-882071263DA0}"/>
              </a:ext>
            </a:extLst>
          </p:cNvPr>
          <p:cNvCxnSpPr>
            <a:cxnSpLocks noGrp="1" noRot="1" noMove="1" noResize="1" noEditPoints="1" noAdjustHandles="1" noChangeArrowheads="1" noChangeShapeType="1"/>
          </p:cNvCxnSpPr>
          <p:nvPr/>
        </p:nvCxnSpPr>
        <p:spPr>
          <a:xfrm>
            <a:off x="771525" y="4729163"/>
            <a:ext cx="1369695" cy="119538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Metin kutusu 5">
            <a:extLst>
              <a:ext uri="{FF2B5EF4-FFF2-40B4-BE49-F238E27FC236}">
                <a16:creationId xmlns:a16="http://schemas.microsoft.com/office/drawing/2014/main" id="{BC3D0C0F-9251-FDE4-B243-C45D7064936D}"/>
              </a:ext>
            </a:extLst>
          </p:cNvPr>
          <p:cNvSpPr txBox="1"/>
          <p:nvPr/>
        </p:nvSpPr>
        <p:spPr>
          <a:xfrm>
            <a:off x="255447" y="4267498"/>
            <a:ext cx="10321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FF0000"/>
                </a:solidFill>
                <a:effectLst/>
                <a:uLnTx/>
                <a:uFillTx/>
                <a:latin typeface="Aptos" panose="02110004020202020204"/>
                <a:ea typeface="+mn-ea"/>
                <a:cs typeface="+mn-cs"/>
              </a:rPr>
              <a:t>Sınıf</a:t>
            </a:r>
          </a:p>
        </p:txBody>
      </p:sp>
      <p:cxnSp>
        <p:nvCxnSpPr>
          <p:cNvPr id="7" name="Düz Ok Bağlayıcısı 6">
            <a:extLst>
              <a:ext uri="{FF2B5EF4-FFF2-40B4-BE49-F238E27FC236}">
                <a16:creationId xmlns:a16="http://schemas.microsoft.com/office/drawing/2014/main" id="{E5EFED50-BDA0-D767-4E05-68B0CE6B0287}"/>
              </a:ext>
            </a:extLst>
          </p:cNvPr>
          <p:cNvCxnSpPr>
            <a:cxnSpLocks noGrp="1" noRot="1" noMove="1" noResize="1" noEditPoints="1" noAdjustHandles="1" noChangeArrowheads="1" noChangeShapeType="1"/>
          </p:cNvCxnSpPr>
          <p:nvPr/>
        </p:nvCxnSpPr>
        <p:spPr>
          <a:xfrm flipH="1" flipV="1">
            <a:off x="3256986" y="6092190"/>
            <a:ext cx="8544489" cy="1001890"/>
          </a:xfrm>
          <a:prstGeom prst="straightConnector1">
            <a:avLst/>
          </a:prstGeom>
          <a:ln w="5715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9" name="Metin kutusu 8">
            <a:extLst>
              <a:ext uri="{FF2B5EF4-FFF2-40B4-BE49-F238E27FC236}">
                <a16:creationId xmlns:a16="http://schemas.microsoft.com/office/drawing/2014/main" id="{A7ED1625-B452-D1B5-7686-52EAA0A47F89}"/>
              </a:ext>
            </a:extLst>
          </p:cNvPr>
          <p:cNvSpPr txBox="1">
            <a:spLocks noGrp="1" noRot="1" noMove="1" noResize="1" noEditPoints="1" noAdjustHandles="1" noChangeArrowheads="1" noChangeShapeType="1"/>
          </p:cNvSpPr>
          <p:nvPr/>
        </p:nvSpPr>
        <p:spPr>
          <a:xfrm>
            <a:off x="11767718" y="6863247"/>
            <a:ext cx="11910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7030A0"/>
                </a:solidFill>
                <a:effectLst/>
                <a:uLnTx/>
                <a:uFillTx/>
                <a:latin typeface="Aptos" panose="02110004020202020204"/>
                <a:ea typeface="+mn-ea"/>
                <a:cs typeface="+mn-cs"/>
              </a:rPr>
              <a:t>Nesne</a:t>
            </a:r>
          </a:p>
        </p:txBody>
      </p:sp>
      <p:sp>
        <p:nvSpPr>
          <p:cNvPr id="13" name="Dikdörtgen 12">
            <a:extLst>
              <a:ext uri="{FF2B5EF4-FFF2-40B4-BE49-F238E27FC236}">
                <a16:creationId xmlns:a16="http://schemas.microsoft.com/office/drawing/2014/main" id="{DFA3D59F-5D44-B0B8-3688-0DD95D07DAEB}"/>
              </a:ext>
            </a:extLst>
          </p:cNvPr>
          <p:cNvSpPr>
            <a:spLocks noGrp="1" noRot="1" noMove="1" noResize="1" noEditPoints="1" noAdjustHandles="1" noChangeArrowheads="1" noChangeShapeType="1"/>
          </p:cNvSpPr>
          <p:nvPr/>
        </p:nvSpPr>
        <p:spPr>
          <a:xfrm>
            <a:off x="2206752" y="5976083"/>
            <a:ext cx="456210" cy="1604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Dikdörtgen 13">
            <a:extLst>
              <a:ext uri="{FF2B5EF4-FFF2-40B4-BE49-F238E27FC236}">
                <a16:creationId xmlns:a16="http://schemas.microsoft.com/office/drawing/2014/main" id="{E91236EB-D2BF-7008-A025-34EBBA2C4A6F}"/>
              </a:ext>
            </a:extLst>
          </p:cNvPr>
          <p:cNvSpPr>
            <a:spLocks noGrp="1" noRot="1" noMove="1" noResize="1" noEditPoints="1" noAdjustHandles="1" noChangeArrowheads="1" noChangeShapeType="1"/>
          </p:cNvSpPr>
          <p:nvPr/>
        </p:nvSpPr>
        <p:spPr>
          <a:xfrm>
            <a:off x="2662962" y="5976083"/>
            <a:ext cx="505968" cy="16040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7030A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6123857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AA9998D-74E7-7D81-45EC-C59BB54AB49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D26FD56-2475-A50C-18F2-41AF2555458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373CCAB-F038-E97B-8839-6A054FA9322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429EFAC-F235-DB20-F76F-814054205BC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22B155B9-AB44-01BB-CBD2-5F3F565B852C}"/>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E1657556-C655-1668-0FE0-E915AD517A03}"/>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1117F02D-44C3-8B10-22D6-C996B0A477B0}"/>
              </a:ext>
            </a:extLst>
          </p:cNvPr>
          <p:cNvSpPr txBox="1"/>
          <p:nvPr/>
        </p:nvSpPr>
        <p:spPr>
          <a:xfrm>
            <a:off x="5587798" y="6476618"/>
            <a:ext cx="2032403" cy="37769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Seramik Dirençler</a:t>
            </a:r>
          </a:p>
        </p:txBody>
      </p:sp>
      <p:pic>
        <p:nvPicPr>
          <p:cNvPr id="4" name="Resim 3" descr="diyagram, çizgi, ekran görüntüsü, simge, sembol içeren bir resim&#10;&#10;Yapay zeka tarafından oluşturulan içerik yanlış olabilir.">
            <a:extLst>
              <a:ext uri="{FF2B5EF4-FFF2-40B4-BE49-F238E27FC236}">
                <a16:creationId xmlns:a16="http://schemas.microsoft.com/office/drawing/2014/main" id="{C437EC19-EDAB-0968-9589-25E8C475B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911" y="3317690"/>
            <a:ext cx="5955886" cy="2379471"/>
          </a:xfrm>
          <a:prstGeom prst="rect">
            <a:avLst/>
          </a:prstGeom>
        </p:spPr>
      </p:pic>
    </p:spTree>
    <p:extLst>
      <p:ext uri="{BB962C8B-B14F-4D97-AF65-F5344CB8AC3E}">
        <p14:creationId xmlns:p14="http://schemas.microsoft.com/office/powerpoint/2010/main" val="902252558"/>
      </p:ext>
    </p:extLst>
  </p:cSld>
  <p:clrMapOvr>
    <a:masterClrMapping/>
  </p:clrMapOvr>
  <p:transition spd="slow">
    <p:wipe/>
  </p:transition>
</p:sld>
</file>

<file path=ppt/slides/slide16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6788A61-D618-14D5-94F2-F314E2AC47A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A889F7A-ADE0-9D46-7C2C-5EA55761B06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DD163F0-058D-524F-4309-0F678AABFA5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6FF89EE-34C1-0726-B55B-F0E1F4BAE80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15C719E-299E-8F59-D95A-709204A41AE1}"/>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Programlama(Motorlar)</a:t>
            </a:r>
          </a:p>
        </p:txBody>
      </p:sp>
      <p:sp>
        <p:nvSpPr>
          <p:cNvPr id="2" name="Metin kutusu 1">
            <a:extLst>
              <a:ext uri="{FF2B5EF4-FFF2-40B4-BE49-F238E27FC236}">
                <a16:creationId xmlns:a16="http://schemas.microsoft.com/office/drawing/2014/main" id="{25366846-42D8-9409-F1E6-8D43A0FDEDC9}"/>
              </a:ext>
            </a:extLst>
          </p:cNvPr>
          <p:cNvSpPr txBox="1"/>
          <p:nvPr/>
        </p:nvSpPr>
        <p:spPr>
          <a:xfrm>
            <a:off x="3116402" y="2140075"/>
            <a:ext cx="697519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Motorun Döndüğü Açıyı Değişken ile Gösterme: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Servo motorunuzun döndürmek istediğiniz derecesini derece adındaki bir değişkene atayarak belirleyiniz.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39440586"/>
      </p:ext>
    </p:extLst>
  </p:cSld>
  <p:clrMapOvr>
    <a:masterClrMapping/>
  </p:clrMapOvr>
  <p:transition spd="slow">
    <p:wipe/>
  </p:transition>
</p:sld>
</file>

<file path=ppt/slides/slide16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1063731-5F7F-56A4-FF29-E3414DAF4FB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518D12B-F0C9-D13B-AA31-5D5770B62C5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6035A6B-F468-F6DE-A157-B06E10971ED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0A1F3C6-36BD-20E0-5947-1AC1C0748D3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BC35EBB3-434B-3BA4-9896-634611D1C401}"/>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Programlama(Motorlar)</a:t>
            </a:r>
          </a:p>
        </p:txBody>
      </p:sp>
      <p:sp>
        <p:nvSpPr>
          <p:cNvPr id="2" name="Metin kutusu 1">
            <a:extLst>
              <a:ext uri="{FF2B5EF4-FFF2-40B4-BE49-F238E27FC236}">
                <a16:creationId xmlns:a16="http://schemas.microsoft.com/office/drawing/2014/main" id="{1CD5816E-FD34-17DC-10A2-5BB75B75AAF4}"/>
              </a:ext>
            </a:extLst>
          </p:cNvPr>
          <p:cNvSpPr txBox="1"/>
          <p:nvPr/>
        </p:nvSpPr>
        <p:spPr>
          <a:xfrm>
            <a:off x="3116402" y="2140075"/>
            <a:ext cx="697519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Motorun Döndüğü Açıyı Değişken ile Gösterme: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Servo motorunuzun döndürmek istediğiniz derecesini derece adındaki bir değişkene atayarak belirleyiniz.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FB662F31-C820-19E0-AB98-F4361583F81A}"/>
              </a:ext>
            </a:extLst>
          </p:cNvPr>
          <p:cNvPicPr>
            <a:picLocks noChangeAspect="1"/>
          </p:cNvPicPr>
          <p:nvPr/>
        </p:nvPicPr>
        <p:blipFill>
          <a:blip r:embed="rId3"/>
          <a:stretch>
            <a:fillRect/>
          </a:stretch>
        </p:blipFill>
        <p:spPr>
          <a:xfrm>
            <a:off x="2104000" y="4263733"/>
            <a:ext cx="9000000" cy="3703641"/>
          </a:xfrm>
          <a:prstGeom prst="rect">
            <a:avLst/>
          </a:prstGeom>
        </p:spPr>
      </p:pic>
    </p:spTree>
    <p:extLst>
      <p:ext uri="{BB962C8B-B14F-4D97-AF65-F5344CB8AC3E}">
        <p14:creationId xmlns:p14="http://schemas.microsoft.com/office/powerpoint/2010/main" val="1091121304"/>
      </p:ext>
    </p:extLst>
  </p:cSld>
  <p:clrMapOvr>
    <a:masterClrMapping/>
  </p:clrMapOvr>
  <p:transition spd="slow">
    <p:wipe/>
  </p:transition>
</p:sld>
</file>

<file path=ppt/slides/slide16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0DFFD261-3170-F76E-AE4A-253A964723E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1A74E6A-34D7-A368-87D2-94D7872429B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524A242-2B1E-E3EB-7C87-C4B4C47037B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3BD2272-FAF5-447A-8A24-48BCA8ED11E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BDCA2B10-CCF3-CF13-859F-F319F0BE3378}"/>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Programlama(Motorlar)</a:t>
            </a:r>
          </a:p>
        </p:txBody>
      </p:sp>
      <p:sp>
        <p:nvSpPr>
          <p:cNvPr id="2" name="Metin kutusu 1">
            <a:extLst>
              <a:ext uri="{FF2B5EF4-FFF2-40B4-BE49-F238E27FC236}">
                <a16:creationId xmlns:a16="http://schemas.microsoft.com/office/drawing/2014/main" id="{41BA9842-61E4-878C-F034-B14B9656A9BD}"/>
              </a:ext>
            </a:extLst>
          </p:cNvPr>
          <p:cNvSpPr txBox="1"/>
          <p:nvPr/>
        </p:nvSpPr>
        <p:spPr>
          <a:xfrm>
            <a:off x="3116402" y="2140075"/>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Motorun Döndüğü Açıyı Değişken ile Gösterme: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Servo motorunuzun döndürmek istediğiniz derecesini derece adındaki bir değişkene atayarak belirleyiniz.</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Derecesini her seferin 45 arttırın ve 180’e ulaştığında sıfırlansın.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020E763E-DE35-3519-B882-943BF64F1632}"/>
              </a:ext>
            </a:extLst>
          </p:cNvPr>
          <p:cNvPicPr>
            <a:picLocks noChangeAspect="1"/>
          </p:cNvPicPr>
          <p:nvPr/>
        </p:nvPicPr>
        <p:blipFill>
          <a:blip r:embed="rId3"/>
          <a:stretch>
            <a:fillRect/>
          </a:stretch>
        </p:blipFill>
        <p:spPr>
          <a:xfrm>
            <a:off x="2104000" y="4701557"/>
            <a:ext cx="9000000" cy="4922947"/>
          </a:xfrm>
          <a:prstGeom prst="rect">
            <a:avLst/>
          </a:prstGeom>
        </p:spPr>
      </p:pic>
    </p:spTree>
    <p:extLst>
      <p:ext uri="{BB962C8B-B14F-4D97-AF65-F5344CB8AC3E}">
        <p14:creationId xmlns:p14="http://schemas.microsoft.com/office/powerpoint/2010/main" val="2442450378"/>
      </p:ext>
    </p:extLst>
  </p:cSld>
  <p:clrMapOvr>
    <a:masterClrMapping/>
  </p:clrMapOvr>
  <p:transition spd="slow">
    <p:wipe/>
  </p:transition>
</p:sld>
</file>

<file path=ppt/slides/slide16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D114686-460F-7FD4-FCBC-1BA48F79A97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250C41E-A405-6D1E-4222-A5380DE40AC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650C07F-E6CE-DF56-1655-9970FE5FF46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854DDD4-2574-753C-84F9-EF2E8AA9414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F92F368-86C2-FC47-E07B-A6C8D6E90DBA}"/>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Programlama(Motorlar)</a:t>
            </a:r>
          </a:p>
        </p:txBody>
      </p:sp>
      <p:sp>
        <p:nvSpPr>
          <p:cNvPr id="2" name="Metin kutusu 1">
            <a:extLst>
              <a:ext uri="{FF2B5EF4-FFF2-40B4-BE49-F238E27FC236}">
                <a16:creationId xmlns:a16="http://schemas.microsoft.com/office/drawing/2014/main" id="{AFC421C0-3F6F-7E3B-7E5F-0F9C51470E01}"/>
              </a:ext>
            </a:extLst>
          </p:cNvPr>
          <p:cNvSpPr txBox="1"/>
          <p:nvPr/>
        </p:nvSpPr>
        <p:spPr>
          <a:xfrm>
            <a:off x="3116402" y="2140075"/>
            <a:ext cx="697519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Motorun Döndüğü Açıyı Ekranda Gösterme: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kranımızı</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n pinlerini Deneyap kartının ilgili pinlerine bağlayın.(Not: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Sda’ya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Scl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ise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Scl’ye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Aşağıdaki örnek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ekran kodundan faydalanarak servo motor için hazırladığınız koda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ekran komutlarını entegre ediniz.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B8915B72-118E-C0A7-5C63-A4B8AB224AB8}"/>
              </a:ext>
            </a:extLst>
          </p:cNvPr>
          <p:cNvPicPr>
            <a:picLocks noChangeAspect="1"/>
          </p:cNvPicPr>
          <p:nvPr/>
        </p:nvPicPr>
        <p:blipFill>
          <a:blip r:embed="rId3"/>
          <a:stretch>
            <a:fillRect/>
          </a:stretch>
        </p:blipFill>
        <p:spPr>
          <a:xfrm>
            <a:off x="2305162" y="4491950"/>
            <a:ext cx="7292972" cy="4961050"/>
          </a:xfrm>
          <a:prstGeom prst="rect">
            <a:avLst/>
          </a:prstGeom>
        </p:spPr>
      </p:pic>
    </p:spTree>
    <p:extLst>
      <p:ext uri="{BB962C8B-B14F-4D97-AF65-F5344CB8AC3E}">
        <p14:creationId xmlns:p14="http://schemas.microsoft.com/office/powerpoint/2010/main" val="1209787244"/>
      </p:ext>
    </p:extLst>
  </p:cSld>
  <p:clrMapOvr>
    <a:masterClrMapping/>
  </p:clrMapOvr>
  <p:transition spd="slow">
    <p:wipe/>
  </p:transition>
</p:sld>
</file>

<file path=ppt/slides/slide1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0E11F7F-7B9E-9895-61AC-7022E351911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A15276F-47FD-E175-AC13-2E4DE1DC82E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4D20071-6386-8D70-95FA-60F6CDAF569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BB195F2-A909-9246-2567-8E8F39A2FF0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E263F8F3-291B-FC98-6754-BFA58F73F2C7}"/>
              </a:ext>
            </a:extLst>
          </p:cNvPr>
          <p:cNvSpPr txBox="1"/>
          <p:nvPr/>
        </p:nvSpPr>
        <p:spPr>
          <a:xfrm>
            <a:off x="2849790" y="1393051"/>
            <a:ext cx="75361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Programlama(Dht11 Sıcaklık ve Nem Sensörü)</a:t>
            </a:r>
          </a:p>
        </p:txBody>
      </p:sp>
      <p:sp>
        <p:nvSpPr>
          <p:cNvPr id="2" name="Metin kutusu 1">
            <a:extLst>
              <a:ext uri="{FF2B5EF4-FFF2-40B4-BE49-F238E27FC236}">
                <a16:creationId xmlns:a16="http://schemas.microsoft.com/office/drawing/2014/main" id="{0EC93950-B9B7-4D21-10AF-17B227988E57}"/>
              </a:ext>
            </a:extLst>
          </p:cNvPr>
          <p:cNvSpPr txBox="1"/>
          <p:nvPr/>
        </p:nvSpPr>
        <p:spPr>
          <a:xfrm>
            <a:off x="3116402" y="2197725"/>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Dht11 Nedir? Ne İşe Yarar?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Dht11 sensörü ortamın hem sıcaklığını hem de nemini ölçmemize yarayan bir sensördür.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sensör 0 ile 50 derece arasındaki bir sıcaklık değerini rahatlıkla ölçebilmektedir.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sensör %20 ile %90 arasındaki bir değerde nemi rahatlıkla ölçebilmektedir.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44164241"/>
      </p:ext>
    </p:extLst>
  </p:cSld>
  <p:clrMapOvr>
    <a:masterClrMapping/>
  </p:clrMapOvr>
  <p:transition spd="slow">
    <p:wipe/>
  </p:transition>
</p:sld>
</file>

<file path=ppt/slides/slide1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E0CBE2F-586B-C6A9-E35C-A8AD10F7E0D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C52DCEF-AFE7-6E58-71F8-5EA95804506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F21D6A0-8B2A-0A62-E813-6C18B6A2A02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9F8AE20-256E-FAC7-5603-BA1B4015D6C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502C8AF-4C44-FB36-1C82-C45C902E00DA}"/>
              </a:ext>
            </a:extLst>
          </p:cNvPr>
          <p:cNvSpPr txBox="1"/>
          <p:nvPr/>
        </p:nvSpPr>
        <p:spPr>
          <a:xfrm>
            <a:off x="2849790" y="1393051"/>
            <a:ext cx="75361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Programlama(Dht11 Sıcaklık ve Nem Sensörü)</a:t>
            </a:r>
          </a:p>
        </p:txBody>
      </p:sp>
      <p:sp>
        <p:nvSpPr>
          <p:cNvPr id="2" name="Metin kutusu 1">
            <a:extLst>
              <a:ext uri="{FF2B5EF4-FFF2-40B4-BE49-F238E27FC236}">
                <a16:creationId xmlns:a16="http://schemas.microsoft.com/office/drawing/2014/main" id="{BB50348B-677F-544F-5D5D-7B1CF0B4232E}"/>
              </a:ext>
            </a:extLst>
          </p:cNvPr>
          <p:cNvSpPr txBox="1"/>
          <p:nvPr/>
        </p:nvSpPr>
        <p:spPr>
          <a:xfrm>
            <a:off x="3116402" y="2197725"/>
            <a:ext cx="697519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Dht11 Nedir? Ne İşe Yarar?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Sensörün 3 pini bulunmaktadır: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Vcc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(5v veya 3.3v)</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Data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(Herhangi bir dijital pine bağlanabilir.)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 name="Resim 4" descr="pasif devre bileşeni, devre bileşeni, boru, tüp içeren bir resim&#10;&#10;Yapay zeka tarafından oluşturulan içerik yanlış olabilir.">
            <a:extLst>
              <a:ext uri="{FF2B5EF4-FFF2-40B4-BE49-F238E27FC236}">
                <a16:creationId xmlns:a16="http://schemas.microsoft.com/office/drawing/2014/main" id="{AD24F289-2BBE-9B8A-D75C-34D1C956A63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5037058" y="4506049"/>
            <a:ext cx="3587073" cy="3587073"/>
          </a:xfrm>
          <a:prstGeom prst="rect">
            <a:avLst/>
          </a:prstGeom>
        </p:spPr>
      </p:pic>
      <p:cxnSp>
        <p:nvCxnSpPr>
          <p:cNvPr id="4" name="Düz Ok Bağlayıcısı 3">
            <a:extLst>
              <a:ext uri="{FF2B5EF4-FFF2-40B4-BE49-F238E27FC236}">
                <a16:creationId xmlns:a16="http://schemas.microsoft.com/office/drawing/2014/main" id="{B527861F-0DD3-3E05-B445-52CEE541C00E}"/>
              </a:ext>
            </a:extLst>
          </p:cNvPr>
          <p:cNvCxnSpPr>
            <a:cxnSpLocks noGrp="1" noRot="1" noMove="1" noResize="1" noEditPoints="1" noAdjustHandles="1" noChangeArrowheads="1" noChangeShapeType="1"/>
          </p:cNvCxnSpPr>
          <p:nvPr/>
        </p:nvCxnSpPr>
        <p:spPr>
          <a:xfrm flipV="1">
            <a:off x="4490113" y="7779224"/>
            <a:ext cx="1978926" cy="87345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Metin kutusu 5">
            <a:extLst>
              <a:ext uri="{FF2B5EF4-FFF2-40B4-BE49-F238E27FC236}">
                <a16:creationId xmlns:a16="http://schemas.microsoft.com/office/drawing/2014/main" id="{95D67C4D-DF4B-958F-AF78-248ABC670C92}"/>
              </a:ext>
            </a:extLst>
          </p:cNvPr>
          <p:cNvSpPr txBox="1">
            <a:spLocks noGrp="1" noRot="1" noMove="1" noResize="1" noEditPoints="1" noAdjustHandles="1" noChangeArrowheads="1" noChangeShapeType="1"/>
          </p:cNvSpPr>
          <p:nvPr/>
        </p:nvSpPr>
        <p:spPr>
          <a:xfrm>
            <a:off x="3884835" y="8652681"/>
            <a:ext cx="79786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Data</a:t>
            </a:r>
          </a:p>
        </p:txBody>
      </p:sp>
      <p:sp>
        <p:nvSpPr>
          <p:cNvPr id="7" name="Metin kutusu 6">
            <a:extLst>
              <a:ext uri="{FF2B5EF4-FFF2-40B4-BE49-F238E27FC236}">
                <a16:creationId xmlns:a16="http://schemas.microsoft.com/office/drawing/2014/main" id="{B7E4975E-93D5-2FB6-87B2-4C3880E9DA87}"/>
              </a:ext>
            </a:extLst>
          </p:cNvPr>
          <p:cNvSpPr txBox="1">
            <a:spLocks noGrp="1" noRot="1" noMove="1" noResize="1" noEditPoints="1" noAdjustHandles="1" noChangeArrowheads="1" noChangeShapeType="1"/>
          </p:cNvSpPr>
          <p:nvPr/>
        </p:nvSpPr>
        <p:spPr>
          <a:xfrm>
            <a:off x="6538950" y="8982974"/>
            <a:ext cx="58328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Vcc</a:t>
            </a:r>
          </a:p>
        </p:txBody>
      </p:sp>
      <p:cxnSp>
        <p:nvCxnSpPr>
          <p:cNvPr id="9" name="Düz Ok Bağlayıcısı 8">
            <a:extLst>
              <a:ext uri="{FF2B5EF4-FFF2-40B4-BE49-F238E27FC236}">
                <a16:creationId xmlns:a16="http://schemas.microsoft.com/office/drawing/2014/main" id="{52C69902-73E7-22D5-025C-59AE6A018BBF}"/>
              </a:ext>
            </a:extLst>
          </p:cNvPr>
          <p:cNvCxnSpPr>
            <a:cxnSpLocks noGrp="1" noRot="1" noMove="1" noResize="1" noEditPoints="1" noAdjustHandles="1" noChangeArrowheads="1" noChangeShapeType="1"/>
          </p:cNvCxnSpPr>
          <p:nvPr/>
        </p:nvCxnSpPr>
        <p:spPr>
          <a:xfrm flipV="1">
            <a:off x="6830594" y="7899603"/>
            <a:ext cx="0" cy="106632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Metin kutusu 12">
            <a:extLst>
              <a:ext uri="{FF2B5EF4-FFF2-40B4-BE49-F238E27FC236}">
                <a16:creationId xmlns:a16="http://schemas.microsoft.com/office/drawing/2014/main" id="{D6D8D5E6-7D0C-2750-E4D8-3C9C97A27EAE}"/>
              </a:ext>
            </a:extLst>
          </p:cNvPr>
          <p:cNvSpPr txBox="1">
            <a:spLocks noGrp="1" noRot="1" noMove="1" noResize="1" noEditPoints="1" noAdjustHandles="1" noChangeArrowheads="1" noChangeShapeType="1"/>
          </p:cNvSpPr>
          <p:nvPr/>
        </p:nvSpPr>
        <p:spPr>
          <a:xfrm>
            <a:off x="8660111" y="8764618"/>
            <a:ext cx="59882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Gnd</a:t>
            </a:r>
          </a:p>
        </p:txBody>
      </p:sp>
      <p:cxnSp>
        <p:nvCxnSpPr>
          <p:cNvPr id="14" name="Düz Ok Bağlayıcısı 13">
            <a:extLst>
              <a:ext uri="{FF2B5EF4-FFF2-40B4-BE49-F238E27FC236}">
                <a16:creationId xmlns:a16="http://schemas.microsoft.com/office/drawing/2014/main" id="{3ECD42A2-6CDF-E3DD-153B-DD9E36BA2DE9}"/>
              </a:ext>
            </a:extLst>
          </p:cNvPr>
          <p:cNvCxnSpPr>
            <a:cxnSpLocks noGrp="1" noRot="1" noMove="1" noResize="1" noEditPoints="1" noAdjustHandles="1" noChangeArrowheads="1" noChangeShapeType="1"/>
          </p:cNvCxnSpPr>
          <p:nvPr/>
        </p:nvCxnSpPr>
        <p:spPr>
          <a:xfrm flipH="1" flipV="1">
            <a:off x="7192150" y="7818615"/>
            <a:ext cx="1492266" cy="996286"/>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2032005"/>
      </p:ext>
    </p:extLst>
  </p:cSld>
  <p:clrMapOvr>
    <a:masterClrMapping/>
  </p:clrMapOvr>
  <p:transition spd="slow">
    <p:wipe/>
  </p:transition>
</p:sld>
</file>

<file path=ppt/slides/slide1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4B15D27-BB91-BF02-5518-B81442A6CD7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6E3C04A-7C26-9B01-871F-C3E42C46161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D33F140-DB1D-243F-49FD-F683F55DE4B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87334CA-3204-6735-6140-514C98E539C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EE70AA2-503C-2ACE-968E-C9D9BC5F7E47}"/>
              </a:ext>
            </a:extLst>
          </p:cNvPr>
          <p:cNvSpPr txBox="1"/>
          <p:nvPr/>
        </p:nvSpPr>
        <p:spPr>
          <a:xfrm>
            <a:off x="2849790" y="1393051"/>
            <a:ext cx="75361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Programlama(Dht11 Sıcaklık ve Nem Sensörü)</a:t>
            </a:r>
          </a:p>
        </p:txBody>
      </p:sp>
      <p:sp>
        <p:nvSpPr>
          <p:cNvPr id="2" name="Metin kutusu 1">
            <a:extLst>
              <a:ext uri="{FF2B5EF4-FFF2-40B4-BE49-F238E27FC236}">
                <a16:creationId xmlns:a16="http://schemas.microsoft.com/office/drawing/2014/main" id="{19D0AFD4-ECE0-C29B-47DC-973583B32C46}"/>
              </a:ext>
            </a:extLst>
          </p:cNvPr>
          <p:cNvSpPr txBox="1"/>
          <p:nvPr/>
        </p:nvSpPr>
        <p:spPr>
          <a:xfrm>
            <a:off x="3116402" y="2197725"/>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Dht11 Nedir? Ne İşe Yarar?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Dht11 sensörünü kullanmak için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#include &lt;DHT11.h&gt;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komutunu kullanarak gerekli kütüphaneyi kodumuza dahil etmemiz gerekmektedir.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Kütüphaneyi dahil ettikten sonra kütüphanenin DHT11 sınıfını kullanarak dht11 adında bir nesne oluşturuyoruz.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Sıcaklık ve Nem değerlerini kaydetmek için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sicaklik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nem</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adında iki farklı </a:t>
            </a:r>
            <a:r>
              <a:rPr kumimoji="0" lang="tr-TR" sz="1800" b="0" i="0" u="none" strike="noStrike" kern="1200" cap="none" spc="0" normalizeH="0" baseline="0" noProof="0" dirty="0" err="1">
                <a:ln>
                  <a:noFill/>
                </a:ln>
                <a:solidFill>
                  <a:srgbClr val="00B0F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değişkeni oluşturuyoruz. </a:t>
            </a:r>
          </a:p>
        </p:txBody>
      </p:sp>
      <p:pic>
        <p:nvPicPr>
          <p:cNvPr id="5" name="Resim 4">
            <a:extLst>
              <a:ext uri="{FF2B5EF4-FFF2-40B4-BE49-F238E27FC236}">
                <a16:creationId xmlns:a16="http://schemas.microsoft.com/office/drawing/2014/main" id="{00D4DA88-7E9F-34A4-BA56-F4DE4E040059}"/>
              </a:ext>
            </a:extLst>
          </p:cNvPr>
          <p:cNvPicPr>
            <a:picLocks noChangeAspect="1"/>
          </p:cNvPicPr>
          <p:nvPr/>
        </p:nvPicPr>
        <p:blipFill>
          <a:blip r:embed="rId3"/>
          <a:stretch>
            <a:fillRect/>
          </a:stretch>
        </p:blipFill>
        <p:spPr>
          <a:xfrm>
            <a:off x="2152160" y="6095522"/>
            <a:ext cx="8931414" cy="1836579"/>
          </a:xfrm>
          <a:prstGeom prst="rect">
            <a:avLst/>
          </a:prstGeom>
        </p:spPr>
      </p:pic>
    </p:spTree>
    <p:extLst>
      <p:ext uri="{BB962C8B-B14F-4D97-AF65-F5344CB8AC3E}">
        <p14:creationId xmlns:p14="http://schemas.microsoft.com/office/powerpoint/2010/main" val="1888020144"/>
      </p:ext>
    </p:extLst>
  </p:cSld>
  <p:clrMapOvr>
    <a:masterClrMapping/>
  </p:clrMapOvr>
  <p:transition spd="slow">
    <p:wipe/>
  </p:transition>
</p:sld>
</file>

<file path=ppt/slides/slide16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92617B3-B812-3515-EBA1-0B65D6E91CD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E82ED10-7056-5618-FCA8-59345F34BDB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4D80B4D-3BBB-FA04-805B-597DAF2A2FE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9E8DB41-E2E6-DABB-DEEF-B5DB906CA22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BE018772-1849-0D91-7FF1-05D123337631}"/>
              </a:ext>
            </a:extLst>
          </p:cNvPr>
          <p:cNvSpPr txBox="1"/>
          <p:nvPr/>
        </p:nvSpPr>
        <p:spPr>
          <a:xfrm>
            <a:off x="2849790" y="1393051"/>
            <a:ext cx="753615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Programlama(Dht11 Sıcaklık ve Nem Sensörü)</a:t>
            </a:r>
          </a:p>
        </p:txBody>
      </p:sp>
      <p:sp>
        <p:nvSpPr>
          <p:cNvPr id="2" name="Metin kutusu 1">
            <a:extLst>
              <a:ext uri="{FF2B5EF4-FFF2-40B4-BE49-F238E27FC236}">
                <a16:creationId xmlns:a16="http://schemas.microsoft.com/office/drawing/2014/main" id="{CD5691AB-BA4E-DC57-B7FC-4DC12181C229}"/>
              </a:ext>
            </a:extLst>
          </p:cNvPr>
          <p:cNvSpPr txBox="1"/>
          <p:nvPr/>
        </p:nvSpPr>
        <p:spPr>
          <a:xfrm>
            <a:off x="3116402" y="2197725"/>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Dht11 Nedir? Ne İşe Yarar?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Sıcaklık değerini ölçmek için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dht11.readTemperature();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kullanabiliriz.</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Nem değerini ölçmek için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dht11.readHumidity();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kullanabiliriz.</a:t>
            </a:r>
          </a:p>
        </p:txBody>
      </p:sp>
      <p:pic>
        <p:nvPicPr>
          <p:cNvPr id="4" name="Resim 3">
            <a:extLst>
              <a:ext uri="{FF2B5EF4-FFF2-40B4-BE49-F238E27FC236}">
                <a16:creationId xmlns:a16="http://schemas.microsoft.com/office/drawing/2014/main" id="{9306B908-FB5E-A4F3-CC5A-49DCF51A2A57}"/>
              </a:ext>
            </a:extLst>
          </p:cNvPr>
          <p:cNvPicPr>
            <a:picLocks noChangeAspect="1"/>
          </p:cNvPicPr>
          <p:nvPr/>
        </p:nvPicPr>
        <p:blipFill>
          <a:blip r:embed="rId3"/>
          <a:stretch>
            <a:fillRect/>
          </a:stretch>
        </p:blipFill>
        <p:spPr>
          <a:xfrm>
            <a:off x="2104000" y="4953000"/>
            <a:ext cx="9000000" cy="4740051"/>
          </a:xfrm>
          <a:prstGeom prst="rect">
            <a:avLst/>
          </a:prstGeom>
        </p:spPr>
      </p:pic>
    </p:spTree>
    <p:extLst>
      <p:ext uri="{BB962C8B-B14F-4D97-AF65-F5344CB8AC3E}">
        <p14:creationId xmlns:p14="http://schemas.microsoft.com/office/powerpoint/2010/main" val="299659715"/>
      </p:ext>
    </p:extLst>
  </p:cSld>
  <p:clrMapOvr>
    <a:masterClrMapping/>
  </p:clrMapOvr>
  <p:transition spd="slow">
    <p:wipe/>
  </p:transition>
</p:sld>
</file>

<file path=ppt/slides/slide16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B0155FC9-BED1-4967-A66F-5D3FC5DDF05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F2A434D-A9CA-C2A8-97A4-89F70EF1963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EB04113-1971-46AA-20DF-57A6BBF609A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06D3266-7819-8DE1-7C92-B4B85B15CAB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23F9677-78EB-77C4-2F6C-8D8E73D2FEF8}"/>
              </a:ext>
            </a:extLst>
          </p:cNvPr>
          <p:cNvSpPr txBox="1"/>
          <p:nvPr/>
        </p:nvSpPr>
        <p:spPr>
          <a:xfrm>
            <a:off x="2849790" y="1393051"/>
            <a:ext cx="745426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Programlama(Dht11 Sıcaklık ve Nem Sensörü)</a:t>
            </a:r>
          </a:p>
        </p:txBody>
      </p:sp>
      <p:sp>
        <p:nvSpPr>
          <p:cNvPr id="2" name="Metin kutusu 1">
            <a:extLst>
              <a:ext uri="{FF2B5EF4-FFF2-40B4-BE49-F238E27FC236}">
                <a16:creationId xmlns:a16="http://schemas.microsoft.com/office/drawing/2014/main" id="{5E3C8BDE-EC4C-A92B-7A29-0B1B37E8AD4C}"/>
              </a:ext>
            </a:extLst>
          </p:cNvPr>
          <p:cNvSpPr txBox="1"/>
          <p:nvPr/>
        </p:nvSpPr>
        <p:spPr>
          <a:xfrm>
            <a:off x="3116402" y="2140075"/>
            <a:ext cx="697519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Dht11 Sensöründen Okuduğumuz Veriyi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Serial</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Port Ekranda Gösterme: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sicaklik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nem adındaki değişkenlere aktardığımız verileri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Serial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Port ekranında gösteriniz. (Aşağıdaki örnek kodlardan destek alabilirsiniz.)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(Aşağıdaki kodların birleştirilmiş halleri bir sonraki sayfada)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7735D5D1-669D-CDA5-867F-AD281B8CCE79}"/>
              </a:ext>
            </a:extLst>
          </p:cNvPr>
          <p:cNvPicPr>
            <a:picLocks noChangeAspect="1"/>
          </p:cNvPicPr>
          <p:nvPr/>
        </p:nvPicPr>
        <p:blipFill>
          <a:blip r:embed="rId3"/>
          <a:stretch>
            <a:fillRect/>
          </a:stretch>
        </p:blipFill>
        <p:spPr>
          <a:xfrm>
            <a:off x="2104000" y="4705329"/>
            <a:ext cx="4557155" cy="4747671"/>
          </a:xfrm>
          <a:prstGeom prst="rect">
            <a:avLst/>
          </a:prstGeom>
          <a:ln>
            <a:solidFill>
              <a:srgbClr val="FF0000"/>
            </a:solidFill>
          </a:ln>
        </p:spPr>
      </p:pic>
      <p:pic>
        <p:nvPicPr>
          <p:cNvPr id="5" name="Resim 4">
            <a:extLst>
              <a:ext uri="{FF2B5EF4-FFF2-40B4-BE49-F238E27FC236}">
                <a16:creationId xmlns:a16="http://schemas.microsoft.com/office/drawing/2014/main" id="{F5AC0E47-B7A1-3CC9-479E-413B2A72C7A7}"/>
              </a:ext>
            </a:extLst>
          </p:cNvPr>
          <p:cNvPicPr>
            <a:picLocks noChangeAspect="1"/>
          </p:cNvPicPr>
          <p:nvPr/>
        </p:nvPicPr>
        <p:blipFill>
          <a:blip r:embed="rId4"/>
          <a:stretch>
            <a:fillRect/>
          </a:stretch>
        </p:blipFill>
        <p:spPr>
          <a:xfrm>
            <a:off x="6791901" y="4953000"/>
            <a:ext cx="3866998" cy="3078476"/>
          </a:xfrm>
          <a:prstGeom prst="rect">
            <a:avLst/>
          </a:prstGeom>
          <a:ln>
            <a:solidFill>
              <a:srgbClr val="FF0000"/>
            </a:solidFill>
          </a:ln>
        </p:spPr>
      </p:pic>
    </p:spTree>
    <p:extLst>
      <p:ext uri="{BB962C8B-B14F-4D97-AF65-F5344CB8AC3E}">
        <p14:creationId xmlns:p14="http://schemas.microsoft.com/office/powerpoint/2010/main" val="1920593095"/>
      </p:ext>
    </p:extLst>
  </p:cSld>
  <p:clrMapOvr>
    <a:masterClrMapping/>
  </p:clrMapOvr>
  <p:transition spd="slow">
    <p:wipe/>
  </p:transition>
</p:sld>
</file>

<file path=ppt/slides/slide16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3A6024D-6CB3-5C83-8292-63DE0D4E69A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ABEB40C-9749-C9AF-4F85-40618FB3714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0BF88DA-DA6C-17F1-6507-46D13B417F0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E8EC13D-4B62-523B-E32C-DA50487B850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8CB1058-53A2-6290-01C3-99BF98E83888}"/>
              </a:ext>
            </a:extLst>
          </p:cNvPr>
          <p:cNvSpPr txBox="1"/>
          <p:nvPr/>
        </p:nvSpPr>
        <p:spPr>
          <a:xfrm>
            <a:off x="2849790" y="1393051"/>
            <a:ext cx="745426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Programlama(Dht11 Sıcaklık ve Nem Sensörü)</a:t>
            </a:r>
          </a:p>
        </p:txBody>
      </p:sp>
      <p:sp>
        <p:nvSpPr>
          <p:cNvPr id="2" name="Metin kutusu 1">
            <a:extLst>
              <a:ext uri="{FF2B5EF4-FFF2-40B4-BE49-F238E27FC236}">
                <a16:creationId xmlns:a16="http://schemas.microsoft.com/office/drawing/2014/main" id="{AA3B45A8-C443-CDA5-FB5C-6284D0598C74}"/>
              </a:ext>
            </a:extLst>
          </p:cNvPr>
          <p:cNvSpPr txBox="1"/>
          <p:nvPr/>
        </p:nvSpPr>
        <p:spPr>
          <a:xfrm>
            <a:off x="3116402" y="2140075"/>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Dht11 Sensöründen Okuduğumuz Veriyi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Serial</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Port Ekranda Gösterme: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Bir önceki sayfada istenilen kod: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7" name="Resim 6">
            <a:extLst>
              <a:ext uri="{FF2B5EF4-FFF2-40B4-BE49-F238E27FC236}">
                <a16:creationId xmlns:a16="http://schemas.microsoft.com/office/drawing/2014/main" id="{F5078A9A-9E19-F1DB-81DB-4CF5E036A868}"/>
              </a:ext>
            </a:extLst>
          </p:cNvPr>
          <p:cNvPicPr>
            <a:picLocks noChangeAspect="1"/>
          </p:cNvPicPr>
          <p:nvPr/>
        </p:nvPicPr>
        <p:blipFill>
          <a:blip r:embed="rId3"/>
          <a:stretch>
            <a:fillRect/>
          </a:stretch>
        </p:blipFill>
        <p:spPr>
          <a:xfrm>
            <a:off x="4710253" y="3617403"/>
            <a:ext cx="3787491" cy="5851763"/>
          </a:xfrm>
          <a:prstGeom prst="rect">
            <a:avLst/>
          </a:prstGeom>
          <a:ln w="9525">
            <a:solidFill>
              <a:srgbClr val="FF0000"/>
            </a:solidFill>
          </a:ln>
        </p:spPr>
      </p:pic>
    </p:spTree>
    <p:extLst>
      <p:ext uri="{BB962C8B-B14F-4D97-AF65-F5344CB8AC3E}">
        <p14:creationId xmlns:p14="http://schemas.microsoft.com/office/powerpoint/2010/main" val="282585039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083A808B-119C-0062-77C0-7F60FF1A998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0895D2F-34B0-BCEB-049F-C19AF075E93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7145BDB-B3A5-C06E-BE05-15C210E4FEA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B95EF71-F21A-90BD-AD6A-45E919D195B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155BD1EF-D528-13EC-621A-6265A9C1AB68}"/>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41C07A9A-62F4-3FCF-AF96-2EBFF03D9FDD}"/>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41115AB9-D1BB-9F23-0A8C-F073ED649749}"/>
              </a:ext>
            </a:extLst>
          </p:cNvPr>
          <p:cNvSpPr txBox="1"/>
          <p:nvPr/>
        </p:nvSpPr>
        <p:spPr>
          <a:xfrm>
            <a:off x="5626088" y="6658676"/>
            <a:ext cx="179752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srgbClr val="0070C0"/>
                </a:solidFill>
                <a:latin typeface="Aptos" panose="02110004020202020204"/>
              </a:rPr>
              <a:t>Potansiyometre</a:t>
            </a:r>
            <a:endPar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pic>
        <p:nvPicPr>
          <p:cNvPr id="4" name="Resim 3" descr="daire içeren bir resim&#10;&#10;Yapay zeka tarafından oluşturulan içerik yanlış olabilir.">
            <a:extLst>
              <a:ext uri="{FF2B5EF4-FFF2-40B4-BE49-F238E27FC236}">
                <a16:creationId xmlns:a16="http://schemas.microsoft.com/office/drawing/2014/main" id="{3293EBDD-671C-E46F-2B96-F91503A28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3342" y="2683270"/>
            <a:ext cx="5083023" cy="3830369"/>
          </a:xfrm>
          <a:prstGeom prst="rect">
            <a:avLst/>
          </a:prstGeom>
        </p:spPr>
      </p:pic>
    </p:spTree>
    <p:extLst>
      <p:ext uri="{BB962C8B-B14F-4D97-AF65-F5344CB8AC3E}">
        <p14:creationId xmlns:p14="http://schemas.microsoft.com/office/powerpoint/2010/main" val="3919703061"/>
      </p:ext>
    </p:extLst>
  </p:cSld>
  <p:clrMapOvr>
    <a:masterClrMapping/>
  </p:clrMapOvr>
  <p:transition spd="slow">
    <p:wipe/>
  </p:transition>
</p:sld>
</file>

<file path=ppt/slides/slide1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D9C75FA-0117-123B-AEC7-3212BD8CEC6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540B16B1-57E5-06DB-00AE-D698FC8966C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AB1D4FA-2EDE-EB79-9ED9-B24F3FF22BF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14DDDC9-A0B8-05CD-CF9A-8E7C70DEF61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9827A45-BBAD-0096-CEA4-C63142E2EBB3}"/>
              </a:ext>
            </a:extLst>
          </p:cNvPr>
          <p:cNvSpPr txBox="1"/>
          <p:nvPr/>
        </p:nvSpPr>
        <p:spPr>
          <a:xfrm>
            <a:off x="2849790" y="1393051"/>
            <a:ext cx="745426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Programlama(Dht11 Sıcaklık ve Nem Sensörü)</a:t>
            </a:r>
          </a:p>
        </p:txBody>
      </p:sp>
      <p:sp>
        <p:nvSpPr>
          <p:cNvPr id="2" name="Metin kutusu 1">
            <a:extLst>
              <a:ext uri="{FF2B5EF4-FFF2-40B4-BE49-F238E27FC236}">
                <a16:creationId xmlns:a16="http://schemas.microsoft.com/office/drawing/2014/main" id="{9ED6D9B7-91EA-3038-60A4-5D71A1073BB3}"/>
              </a:ext>
            </a:extLst>
          </p:cNvPr>
          <p:cNvSpPr txBox="1"/>
          <p:nvPr/>
        </p:nvSpPr>
        <p:spPr>
          <a:xfrm>
            <a:off x="3116402" y="2140075"/>
            <a:ext cx="697519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Dht11 Sensöründen Okuduğumuz Veriyi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Ekranda Gösterme: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icaklik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nem adındaki değişkenlere aktardığımız verileri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ekranda gösteriniz. (Aşağıdaki örnek kodlardan destek alabilirsiniz.)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(Aşağıdaki kodların birleştirilmiş halleri bir sonraki sayfada)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50A56CA8-3E97-A4C8-690F-1CC067D0C78E}"/>
              </a:ext>
            </a:extLst>
          </p:cNvPr>
          <p:cNvPicPr>
            <a:picLocks noChangeAspect="1"/>
          </p:cNvPicPr>
          <p:nvPr/>
        </p:nvPicPr>
        <p:blipFill>
          <a:blip r:embed="rId3"/>
          <a:stretch>
            <a:fillRect/>
          </a:stretch>
        </p:blipFill>
        <p:spPr>
          <a:xfrm>
            <a:off x="2104000" y="4705329"/>
            <a:ext cx="4557155" cy="4747671"/>
          </a:xfrm>
          <a:prstGeom prst="rect">
            <a:avLst/>
          </a:prstGeom>
          <a:ln>
            <a:solidFill>
              <a:srgbClr val="FF0000"/>
            </a:solidFill>
          </a:ln>
        </p:spPr>
      </p:pic>
      <p:pic>
        <p:nvPicPr>
          <p:cNvPr id="6" name="Resim 5">
            <a:extLst>
              <a:ext uri="{FF2B5EF4-FFF2-40B4-BE49-F238E27FC236}">
                <a16:creationId xmlns:a16="http://schemas.microsoft.com/office/drawing/2014/main" id="{2B7907B9-7A3B-1D86-5F0F-FB3F5C54A7E9}"/>
              </a:ext>
            </a:extLst>
          </p:cNvPr>
          <p:cNvPicPr>
            <a:picLocks noChangeAspect="1"/>
          </p:cNvPicPr>
          <p:nvPr/>
        </p:nvPicPr>
        <p:blipFill>
          <a:blip r:embed="rId4"/>
          <a:stretch>
            <a:fillRect/>
          </a:stretch>
        </p:blipFill>
        <p:spPr>
          <a:xfrm>
            <a:off x="6752603" y="4461467"/>
            <a:ext cx="4397121" cy="4991533"/>
          </a:xfrm>
          <a:prstGeom prst="rect">
            <a:avLst/>
          </a:prstGeom>
          <a:ln>
            <a:solidFill>
              <a:srgbClr val="FF0000"/>
            </a:solidFill>
          </a:ln>
        </p:spPr>
      </p:pic>
    </p:spTree>
    <p:extLst>
      <p:ext uri="{BB962C8B-B14F-4D97-AF65-F5344CB8AC3E}">
        <p14:creationId xmlns:p14="http://schemas.microsoft.com/office/powerpoint/2010/main" val="2672484010"/>
      </p:ext>
    </p:extLst>
  </p:cSld>
  <p:clrMapOvr>
    <a:masterClrMapping/>
  </p:clrMapOvr>
  <p:transition spd="slow">
    <p:wipe/>
  </p:transition>
</p:sld>
</file>

<file path=ppt/slides/slide1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0ABE0C0-2895-C0AE-1F23-EE06CF23211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C659482-A292-3BBC-ED96-96DDC0A6C26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4A4A9B8-CBC3-9945-FF89-165E6618FB7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646AC2D-7590-5E16-58FD-65BF4CA8111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8F273AC-7240-7406-B3ED-1101BFD29520}"/>
              </a:ext>
            </a:extLst>
          </p:cNvPr>
          <p:cNvSpPr txBox="1"/>
          <p:nvPr/>
        </p:nvSpPr>
        <p:spPr>
          <a:xfrm>
            <a:off x="2849790" y="1393051"/>
            <a:ext cx="745426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Programlama(Dht11 Sıcaklık ve Nem Sensörü)</a:t>
            </a:r>
          </a:p>
        </p:txBody>
      </p:sp>
      <p:sp>
        <p:nvSpPr>
          <p:cNvPr id="2" name="Metin kutusu 1">
            <a:extLst>
              <a:ext uri="{FF2B5EF4-FFF2-40B4-BE49-F238E27FC236}">
                <a16:creationId xmlns:a16="http://schemas.microsoft.com/office/drawing/2014/main" id="{D9618766-F8F7-1B6F-E758-046DEC3B86CA}"/>
              </a:ext>
            </a:extLst>
          </p:cNvPr>
          <p:cNvSpPr txBox="1"/>
          <p:nvPr/>
        </p:nvSpPr>
        <p:spPr>
          <a:xfrm>
            <a:off x="3116402" y="2140075"/>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Dht11 Sensöründen Okuduğumuz Veriyi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Lcd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Ekranda Gösterme: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Bir önceki sayfada istenilen kod: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 name="Resim 4">
            <a:extLst>
              <a:ext uri="{FF2B5EF4-FFF2-40B4-BE49-F238E27FC236}">
                <a16:creationId xmlns:a16="http://schemas.microsoft.com/office/drawing/2014/main" id="{76DF5846-DA7B-1B2C-310E-BB4E65918AD4}"/>
              </a:ext>
            </a:extLst>
          </p:cNvPr>
          <p:cNvPicPr>
            <a:picLocks noChangeAspect="1"/>
          </p:cNvPicPr>
          <p:nvPr/>
        </p:nvPicPr>
        <p:blipFill>
          <a:blip r:embed="rId3"/>
          <a:stretch>
            <a:fillRect/>
          </a:stretch>
        </p:blipFill>
        <p:spPr>
          <a:xfrm>
            <a:off x="4550111" y="3886200"/>
            <a:ext cx="4107776" cy="5281440"/>
          </a:xfrm>
          <a:prstGeom prst="rect">
            <a:avLst/>
          </a:prstGeom>
        </p:spPr>
      </p:pic>
    </p:spTree>
    <p:extLst>
      <p:ext uri="{BB962C8B-B14F-4D97-AF65-F5344CB8AC3E}">
        <p14:creationId xmlns:p14="http://schemas.microsoft.com/office/powerpoint/2010/main" val="2644475344"/>
      </p:ext>
    </p:extLst>
  </p:cSld>
  <p:clrMapOvr>
    <a:masterClrMapping/>
  </p:clrMapOvr>
  <p:transition spd="slow">
    <p:wipe/>
  </p:transition>
</p:sld>
</file>

<file path=ppt/slides/slide17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EAC8307-0FC7-DFAB-93C6-71DD39B58E1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53E1941-0DCE-B80D-3FB1-4B358D3B41F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390C097-0627-FE70-0110-391B9FF0B12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C2C7710-6C6F-6166-E4BD-D63D14A182E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B4D277D-B4BB-7DD8-4D28-E13CC290923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Kullanımı)</a:t>
            </a:r>
          </a:p>
        </p:txBody>
      </p:sp>
      <p:sp>
        <p:nvSpPr>
          <p:cNvPr id="2" name="Metin kutusu 1">
            <a:extLst>
              <a:ext uri="{FF2B5EF4-FFF2-40B4-BE49-F238E27FC236}">
                <a16:creationId xmlns:a16="http://schemas.microsoft.com/office/drawing/2014/main" id="{FC189839-7EDC-5C56-8895-DA61CC665037}"/>
              </a:ext>
            </a:extLst>
          </p:cNvPr>
          <p:cNvSpPr txBox="1"/>
          <p:nvPr/>
        </p:nvSpPr>
        <p:spPr>
          <a:xfrm>
            <a:off x="3116401" y="1886277"/>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Tanıtım: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2WD Araç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Kiti’nin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içerisinde: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İki adet redüktörlü dc motor ve tekerlekleri bulunmaktadır.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Motorları Deneyap Kartı ile kullanabilmek için bir adet l298n motor sürücü modülü kullanılmaktadır.</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Motorları bağlamak için bir adet şase(gövde),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Bir adet sarhoş tekerlek,</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Ve montaj için vida, somun, kablo vs. bulunmaktadır.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9" name="Resim 8" descr="alet, çizim içeren bir resim&#10;&#10;Yapay zeka tarafından oluşturulan içerik yanlış olabilir.">
            <a:extLst>
              <a:ext uri="{FF2B5EF4-FFF2-40B4-BE49-F238E27FC236}">
                <a16:creationId xmlns:a16="http://schemas.microsoft.com/office/drawing/2014/main" id="{068DE4E4-E9AC-3561-9CBE-4C9A531A7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562" y="4787507"/>
            <a:ext cx="4626584" cy="4626584"/>
          </a:xfrm>
          <a:prstGeom prst="rect">
            <a:avLst/>
          </a:prstGeom>
        </p:spPr>
      </p:pic>
    </p:spTree>
    <p:extLst>
      <p:ext uri="{BB962C8B-B14F-4D97-AF65-F5344CB8AC3E}">
        <p14:creationId xmlns:p14="http://schemas.microsoft.com/office/powerpoint/2010/main" val="1317896806"/>
      </p:ext>
    </p:extLst>
  </p:cSld>
  <p:clrMapOvr>
    <a:masterClrMapping/>
  </p:clrMapOvr>
  <p:transition spd="slow">
    <p:wipe/>
  </p:transition>
</p:sld>
</file>

<file path=ppt/slides/slide17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8A8AEC4-0C8B-7AFA-563A-2332B39B93F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A00298E-8E47-3BE3-36AD-554E689931A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D22737F-8EC6-0153-A410-82BB42C6BD2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DB46341-B194-E895-FE7D-5CC5F71677F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D098C04-58FA-9276-60A9-83E67EC85315}"/>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5A6264CE-AB7B-9984-298A-4A9E9E1A5011}"/>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Aracın redüktörlü dc motorlarını sürebilmek için l298n motor sürücü modülünü kullanmamız gerekmektedir.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4" name="Resim 3" descr="devre bileşeni, elektronik bileşen, pasif devre bileşeni, devre içeren bir resim&#10;&#10;Yapay zeka tarafından oluşturulan içerik yanlış olabilir.">
            <a:extLst>
              <a:ext uri="{FF2B5EF4-FFF2-40B4-BE49-F238E27FC236}">
                <a16:creationId xmlns:a16="http://schemas.microsoft.com/office/drawing/2014/main" id="{71B7E906-D92F-8515-4024-4C311FCF5C11}"/>
              </a:ext>
            </a:extLst>
          </p:cNvPr>
          <p:cNvPicPr>
            <a:picLocks noChangeAspect="1"/>
          </p:cNvPicPr>
          <p:nvPr/>
        </p:nvPicPr>
        <p:blipFill>
          <a:blip r:embed="rId4">
            <a:extLst>
              <a:ext uri="{28A0092B-C50C-407E-A947-70E740481C1C}">
                <a14:useLocalDpi xmlns:a14="http://schemas.microsoft.com/office/drawing/2010/main" val="0"/>
              </a:ext>
            </a:extLst>
          </a:blip>
          <a:srcRect t="-1" r="7024" b="-197"/>
          <a:stretch/>
        </p:blipFill>
        <p:spPr>
          <a:xfrm>
            <a:off x="3116401" y="4153439"/>
            <a:ext cx="6641961" cy="4771886"/>
          </a:xfrm>
          <a:prstGeom prst="rect">
            <a:avLst/>
          </a:prstGeom>
        </p:spPr>
      </p:pic>
      <p:sp>
        <p:nvSpPr>
          <p:cNvPr id="5" name="Metin kutusu 4">
            <a:extLst>
              <a:ext uri="{FF2B5EF4-FFF2-40B4-BE49-F238E27FC236}">
                <a16:creationId xmlns:a16="http://schemas.microsoft.com/office/drawing/2014/main" id="{9BAC96FF-7B79-E427-F4BE-3555AC664F33}"/>
              </a:ext>
            </a:extLst>
          </p:cNvPr>
          <p:cNvSpPr txBox="1"/>
          <p:nvPr/>
        </p:nvSpPr>
        <p:spPr>
          <a:xfrm>
            <a:off x="4887187" y="9024454"/>
            <a:ext cx="310038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L298N Motor Sürücü Modülü</a:t>
            </a:r>
          </a:p>
        </p:txBody>
      </p:sp>
    </p:spTree>
    <p:extLst>
      <p:ext uri="{BB962C8B-B14F-4D97-AF65-F5344CB8AC3E}">
        <p14:creationId xmlns:p14="http://schemas.microsoft.com/office/powerpoint/2010/main" val="470735307"/>
      </p:ext>
    </p:extLst>
  </p:cSld>
  <p:clrMapOvr>
    <a:masterClrMapping/>
  </p:clrMapOvr>
  <p:transition spd="slow">
    <p:wipe/>
  </p:transition>
</p:sld>
</file>

<file path=ppt/slides/slide17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3D238EF-5C1E-D376-A2B3-DB11A09BF6B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9893A06-ABE2-A8EF-B4F9-F39A1EA943F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551C545-C335-46A7-6FBF-A0815593C5F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096AAC1-706B-24BF-D793-FF82F38EE4A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68083F3-43D8-F274-5625-5B0E9E9D03DD}"/>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EC162600-22DE-95FA-CD5C-59BEB51E89F8}"/>
              </a:ext>
            </a:extLst>
          </p:cNvPr>
          <p:cNvSpPr txBox="1"/>
          <p:nvPr/>
        </p:nvSpPr>
        <p:spPr>
          <a:xfrm>
            <a:off x="3116401" y="1886277"/>
            <a:ext cx="697519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L298N motor sürücüsünün 12v terminaline harici pilin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vcc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ucu bağlanır.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Esasında 12v yazan terminale; 5v ile 35v arasında bir voltaj değeri verilebilir. 12V yazmasının sebebi sıklıkla 12v ile beslenmesinin tercih edilmesinden ötürüdür(reklam stratejisi…).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4" name="Resim 3" descr="devre bileşeni, elektronik bileşen, pasif devre bileşeni, devre içeren bir resim&#10;&#10;Yapay zeka tarafından oluşturulan içerik yanlış olabilir.">
            <a:extLst>
              <a:ext uri="{FF2B5EF4-FFF2-40B4-BE49-F238E27FC236}">
                <a16:creationId xmlns:a16="http://schemas.microsoft.com/office/drawing/2014/main" id="{4C866FAF-7B43-AC1F-4D17-6903431E4363}"/>
              </a:ext>
            </a:extLst>
          </p:cNvPr>
          <p:cNvPicPr>
            <a:picLocks noChangeAspect="1"/>
          </p:cNvPicPr>
          <p:nvPr/>
        </p:nvPicPr>
        <p:blipFill>
          <a:blip r:embed="rId4">
            <a:extLst>
              <a:ext uri="{28A0092B-C50C-407E-A947-70E740481C1C}">
                <a14:useLocalDpi xmlns:a14="http://schemas.microsoft.com/office/drawing/2010/main" val="0"/>
              </a:ext>
            </a:extLst>
          </a:blip>
          <a:srcRect t="-1" r="7024" b="-197"/>
          <a:stretch/>
        </p:blipFill>
        <p:spPr>
          <a:xfrm>
            <a:off x="3116401" y="4153439"/>
            <a:ext cx="6641961" cy="4771886"/>
          </a:xfrm>
          <a:prstGeom prst="rect">
            <a:avLst/>
          </a:prstGeom>
        </p:spPr>
      </p:pic>
      <p:sp>
        <p:nvSpPr>
          <p:cNvPr id="5" name="Metin kutusu 4">
            <a:extLst>
              <a:ext uri="{FF2B5EF4-FFF2-40B4-BE49-F238E27FC236}">
                <a16:creationId xmlns:a16="http://schemas.microsoft.com/office/drawing/2014/main" id="{F7B60E50-0BE2-0BDB-14D6-7A36D7751EF7}"/>
              </a:ext>
            </a:extLst>
          </p:cNvPr>
          <p:cNvSpPr txBox="1"/>
          <p:nvPr/>
        </p:nvSpPr>
        <p:spPr>
          <a:xfrm>
            <a:off x="4887187" y="9024454"/>
            <a:ext cx="310038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L298N Motor Sürücü Modülü</a:t>
            </a:r>
          </a:p>
        </p:txBody>
      </p:sp>
    </p:spTree>
    <p:extLst>
      <p:ext uri="{BB962C8B-B14F-4D97-AF65-F5344CB8AC3E}">
        <p14:creationId xmlns:p14="http://schemas.microsoft.com/office/powerpoint/2010/main" val="2033075142"/>
      </p:ext>
    </p:extLst>
  </p:cSld>
  <p:clrMapOvr>
    <a:masterClrMapping/>
  </p:clrMapOvr>
  <p:transition spd="slow">
    <p:wipe/>
  </p:transition>
</p:sld>
</file>

<file path=ppt/slides/slide17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CDCDA5B-D127-EC90-DE27-C905D386FAD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DF0745E-A3A4-AE67-A190-71A0A1E9CB1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D5B9EFD-4BA0-A281-9AA1-0A28E44FFDC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D7B17A6-5AFE-9DD3-4713-9D4FD5F44D1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C57E93E-DB54-5F98-98DC-6E7CDA8BC9E9}"/>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48740D2B-99B7-652E-AC46-9223CA76E02C}"/>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L298N motor sürücüsünün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gnd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terminaline; harici pilimizin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gnd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ucu ve Deneyap kartımızın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gnd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uçları bağlanmalıdır.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96711911-3C71-D65F-57BD-C65531A52D58}"/>
              </a:ext>
            </a:extLst>
          </p:cNvPr>
          <p:cNvPicPr>
            <a:picLocks noChangeAspect="1"/>
          </p:cNvPicPr>
          <p:nvPr/>
        </p:nvPicPr>
        <p:blipFill>
          <a:blip r:embed="rId4"/>
          <a:stretch>
            <a:fillRect/>
          </a:stretch>
        </p:blipFill>
        <p:spPr>
          <a:xfrm>
            <a:off x="912317" y="3840372"/>
            <a:ext cx="11364912" cy="5897988"/>
          </a:xfrm>
          <a:prstGeom prst="rect">
            <a:avLst/>
          </a:prstGeom>
        </p:spPr>
      </p:pic>
    </p:spTree>
    <p:extLst>
      <p:ext uri="{BB962C8B-B14F-4D97-AF65-F5344CB8AC3E}">
        <p14:creationId xmlns:p14="http://schemas.microsoft.com/office/powerpoint/2010/main" val="3837972504"/>
      </p:ext>
    </p:extLst>
  </p:cSld>
  <p:clrMapOvr>
    <a:masterClrMapping/>
  </p:clrMapOvr>
  <p:transition spd="slow">
    <p:wipe/>
  </p:transition>
</p:sld>
</file>

<file path=ppt/slides/slide17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3065A9E-2665-2AE5-0BB4-D48E3208FE8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5E2ABE01-718F-60CA-39A6-D40C57CA06E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D19F0D9-4F90-C33D-DFBC-55180DB029D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5C3A2AC-7347-8218-7BB3-1DB0700804D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373115F-5A13-0598-3D76-75CB0BD8F927}"/>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EA6E932D-F58F-7189-4B93-A5DB481BD517}"/>
              </a:ext>
            </a:extLst>
          </p:cNvPr>
          <p:cNvSpPr txBox="1"/>
          <p:nvPr/>
        </p:nvSpPr>
        <p:spPr>
          <a:xfrm>
            <a:off x="3116401" y="1886277"/>
            <a:ext cx="697519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L298N motor sürücüsünün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In1</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Out1</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terminalini kontrol etmektedir.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In2</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Out</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2</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terminalini,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In3</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Out3</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’ü ve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In4</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ise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Out4</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’ü kontrol etmektedir.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pinleri </a:t>
            </a:r>
            <a:r>
              <a:rPr kumimoji="0" lang="tr-TR" sz="1800" b="0" i="0" u="none" strike="noStrike" kern="1200" cap="none" spc="0" normalizeH="0" baseline="0" noProof="0" dirty="0" err="1">
                <a:ln>
                  <a:noFill/>
                </a:ln>
                <a:solidFill>
                  <a:srgbClr val="D07C00"/>
                </a:solidFill>
                <a:effectLst/>
                <a:uLnTx/>
                <a:uFillTx/>
                <a:latin typeface="Aptos" panose="02110004020202020204"/>
                <a:ea typeface="+mn-ea"/>
                <a:cs typeface="+mn-cs"/>
              </a:rPr>
              <a:t>digitalWrite</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(In1,HIGH);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komutuyla açabilir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veya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srgbClr val="D07C00"/>
                </a:solidFill>
                <a:effectLst/>
                <a:uLnTx/>
                <a:uFillTx/>
                <a:latin typeface="Aptos" panose="02110004020202020204"/>
                <a:ea typeface="+mn-ea"/>
                <a:cs typeface="+mn-cs"/>
              </a:rPr>
              <a:t>digitalWrite</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(In1,LOW);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komutuyla kapatabilirsiniz.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4" name="Resim 3" descr="devre bileşeni, elektronik bileşen, pasif devre bileşeni, devre içeren bir resim&#10;&#10;Yapay zeka tarafından oluşturulan içerik yanlış olabilir.">
            <a:extLst>
              <a:ext uri="{FF2B5EF4-FFF2-40B4-BE49-F238E27FC236}">
                <a16:creationId xmlns:a16="http://schemas.microsoft.com/office/drawing/2014/main" id="{74348C00-A701-2264-3B15-9BEAF160CCAF}"/>
              </a:ext>
            </a:extLst>
          </p:cNvPr>
          <p:cNvPicPr>
            <a:picLocks noChangeAspect="1"/>
          </p:cNvPicPr>
          <p:nvPr/>
        </p:nvPicPr>
        <p:blipFill>
          <a:blip r:embed="rId4">
            <a:extLst>
              <a:ext uri="{28A0092B-C50C-407E-A947-70E740481C1C}">
                <a14:useLocalDpi xmlns:a14="http://schemas.microsoft.com/office/drawing/2010/main" val="0"/>
              </a:ext>
            </a:extLst>
          </a:blip>
          <a:srcRect t="-1" r="7024" b="-197"/>
          <a:stretch/>
        </p:blipFill>
        <p:spPr>
          <a:xfrm>
            <a:off x="3116401" y="4681114"/>
            <a:ext cx="6641961" cy="4771886"/>
          </a:xfrm>
          <a:prstGeom prst="rect">
            <a:avLst/>
          </a:prstGeom>
        </p:spPr>
      </p:pic>
    </p:spTree>
    <p:extLst>
      <p:ext uri="{BB962C8B-B14F-4D97-AF65-F5344CB8AC3E}">
        <p14:creationId xmlns:p14="http://schemas.microsoft.com/office/powerpoint/2010/main" val="1923971285"/>
      </p:ext>
    </p:extLst>
  </p:cSld>
  <p:clrMapOvr>
    <a:masterClrMapping/>
  </p:clrMapOvr>
  <p:transition spd="slow">
    <p:wipe/>
  </p:transition>
</p:sld>
</file>

<file path=ppt/slides/slide17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0A0B8D8-D65D-9344-76A3-47460E49A19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0FAACD9-1E45-7E0F-1D5D-E61C58623D1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7AEF8BF-85D9-5645-D205-154D00C626D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92614C5-0A92-F209-D5B4-CD831C0EBF8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C2BEB44-CF54-1C2D-AF01-CA526B5924C0}"/>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50E44B0B-9F0B-7BEB-D155-FF2BF1CA8CDF}"/>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EnA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EnB</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pinlerine motorun çalıştırılması istenilen hız bilgisi gönderilir. Hız bilgisini </a:t>
            </a:r>
            <a:r>
              <a:rPr kumimoji="0" lang="tr-TR" sz="1800" b="0" i="0" u="none" strike="noStrike" kern="1200" cap="none" spc="0" normalizeH="0" baseline="0" noProof="0" dirty="0" err="1">
                <a:ln>
                  <a:noFill/>
                </a:ln>
                <a:solidFill>
                  <a:srgbClr val="D07C00"/>
                </a:solidFill>
                <a:effectLst/>
                <a:uLnTx/>
                <a:uFillTx/>
                <a:latin typeface="Aptos" panose="02110004020202020204"/>
                <a:ea typeface="+mn-ea"/>
                <a:cs typeface="+mn-cs"/>
              </a:rPr>
              <a:t>analogWrite</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srgbClr val="D07C00"/>
                </a:solidFill>
                <a:effectLst/>
                <a:uLnTx/>
                <a:uFillTx/>
                <a:latin typeface="Aptos" panose="02110004020202020204"/>
                <a:ea typeface="+mn-ea"/>
                <a:cs typeface="+mn-cs"/>
              </a:rPr>
              <a:t>EnA</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D07C00"/>
                </a:solidFill>
                <a:effectLst/>
                <a:uLnTx/>
                <a:uFillTx/>
                <a:latin typeface="Aptos" panose="02110004020202020204"/>
                <a:ea typeface="+mn-ea"/>
                <a:cs typeface="+mn-cs"/>
              </a:rPr>
              <a:t>hiz</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ile girebilirsiniz.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Hiz</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yerine 255 yazarsanız eğer motorlar son hızda çalışacaklardır.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4" name="Resim 3" descr="devre bileşeni, elektronik bileşen, pasif devre bileşeni, devre içeren bir resim&#10;&#10;Yapay zeka tarafından oluşturulan içerik yanlış olabilir.">
            <a:extLst>
              <a:ext uri="{FF2B5EF4-FFF2-40B4-BE49-F238E27FC236}">
                <a16:creationId xmlns:a16="http://schemas.microsoft.com/office/drawing/2014/main" id="{D816433F-0A06-FA6D-C56F-8BF9DACC4F06}"/>
              </a:ext>
            </a:extLst>
          </p:cNvPr>
          <p:cNvPicPr>
            <a:picLocks noChangeAspect="1"/>
          </p:cNvPicPr>
          <p:nvPr/>
        </p:nvPicPr>
        <p:blipFill>
          <a:blip r:embed="rId4">
            <a:extLst>
              <a:ext uri="{28A0092B-C50C-407E-A947-70E740481C1C}">
                <a14:useLocalDpi xmlns:a14="http://schemas.microsoft.com/office/drawing/2010/main" val="0"/>
              </a:ext>
            </a:extLst>
          </a:blip>
          <a:srcRect t="-1" r="7024" b="-197"/>
          <a:stretch/>
        </p:blipFill>
        <p:spPr>
          <a:xfrm>
            <a:off x="3116401" y="4681114"/>
            <a:ext cx="6641961" cy="4771886"/>
          </a:xfrm>
          <a:prstGeom prst="rect">
            <a:avLst/>
          </a:prstGeom>
        </p:spPr>
      </p:pic>
    </p:spTree>
    <p:extLst>
      <p:ext uri="{BB962C8B-B14F-4D97-AF65-F5344CB8AC3E}">
        <p14:creationId xmlns:p14="http://schemas.microsoft.com/office/powerpoint/2010/main" val="489347066"/>
      </p:ext>
    </p:extLst>
  </p:cSld>
  <p:clrMapOvr>
    <a:masterClrMapping/>
  </p:clrMapOvr>
  <p:transition spd="slow">
    <p:wipe/>
  </p:transition>
</p:sld>
</file>

<file path=ppt/slides/slide17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56F68D19-BC5A-2706-3E32-B60C93FAC1D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A994B6A-6A4C-FACD-D802-BAE22B89DF7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800C29D0-F100-2C88-0559-D94028716D2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4FDBB19-4F06-3B6D-8321-C36C215DE57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E699BDAD-D3B0-3499-D65D-9CE025376D04}"/>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pic>
        <p:nvPicPr>
          <p:cNvPr id="4" name="Resim 3" descr="devre bileşeni, elektronik bileşen, pasif devre bileşeni, devre içeren bir resim&#10;&#10;Yapay zeka tarafından oluşturulan içerik yanlış olabilir.">
            <a:extLst>
              <a:ext uri="{FF2B5EF4-FFF2-40B4-BE49-F238E27FC236}">
                <a16:creationId xmlns:a16="http://schemas.microsoft.com/office/drawing/2014/main" id="{D74FE517-BD9E-40E9-4629-2F2B7AE16958}"/>
              </a:ext>
            </a:extLst>
          </p:cNvPr>
          <p:cNvPicPr>
            <a:picLocks noChangeAspect="1"/>
          </p:cNvPicPr>
          <p:nvPr/>
        </p:nvPicPr>
        <p:blipFill>
          <a:blip r:embed="rId4">
            <a:extLst>
              <a:ext uri="{28A0092B-C50C-407E-A947-70E740481C1C}">
                <a14:useLocalDpi xmlns:a14="http://schemas.microsoft.com/office/drawing/2010/main" val="0"/>
              </a:ext>
            </a:extLst>
          </a:blip>
          <a:srcRect t="-1" r="7024" b="-197"/>
          <a:stretch/>
        </p:blipFill>
        <p:spPr>
          <a:xfrm>
            <a:off x="2104000" y="4535033"/>
            <a:ext cx="3713024" cy="2667605"/>
          </a:xfrm>
          <a:prstGeom prst="rect">
            <a:avLst/>
          </a:prstGeom>
        </p:spPr>
      </p:pic>
      <p:pic>
        <p:nvPicPr>
          <p:cNvPr id="3" name="Resim 2">
            <a:extLst>
              <a:ext uri="{FF2B5EF4-FFF2-40B4-BE49-F238E27FC236}">
                <a16:creationId xmlns:a16="http://schemas.microsoft.com/office/drawing/2014/main" id="{5EB6A4ED-F410-BDC2-1FC2-6C734B7AFDE5}"/>
              </a:ext>
            </a:extLst>
          </p:cNvPr>
          <p:cNvPicPr>
            <a:picLocks noChangeAspect="1"/>
          </p:cNvPicPr>
          <p:nvPr/>
        </p:nvPicPr>
        <p:blipFill>
          <a:blip r:embed="rId5"/>
          <a:stretch>
            <a:fillRect/>
          </a:stretch>
        </p:blipFill>
        <p:spPr>
          <a:xfrm>
            <a:off x="5700713" y="1769391"/>
            <a:ext cx="5403287" cy="7968969"/>
          </a:xfrm>
          <a:prstGeom prst="rect">
            <a:avLst/>
          </a:prstGeom>
          <a:ln w="57150">
            <a:solidFill>
              <a:srgbClr val="FF0000"/>
            </a:solidFill>
          </a:ln>
        </p:spPr>
      </p:pic>
    </p:spTree>
    <p:extLst>
      <p:ext uri="{BB962C8B-B14F-4D97-AF65-F5344CB8AC3E}">
        <p14:creationId xmlns:p14="http://schemas.microsoft.com/office/powerpoint/2010/main" val="1519938481"/>
      </p:ext>
    </p:extLst>
  </p:cSld>
  <p:clrMapOvr>
    <a:masterClrMapping/>
  </p:clrMapOvr>
  <p:transition spd="slow">
    <p:wipe/>
  </p:transition>
</p:sld>
</file>

<file path=ppt/slides/slide17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7863163-079C-AAF8-5103-2A7FEFE58FD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D4F3942-5690-464F-1329-4337997B8BF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F0542AB-6746-83DD-4DF3-C98905FCE8B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280FFED-6FA1-9F2D-6EFC-5AA85C2B32C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8CC01BF-2AE5-45EE-ECA5-E7E6C85B466F}"/>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8B84B3B6-9BC9-BFB7-4956-A4EE188C5566}"/>
              </a:ext>
            </a:extLst>
          </p:cNvPr>
          <p:cNvSpPr txBox="1"/>
          <p:nvPr/>
        </p:nvSpPr>
        <p:spPr>
          <a:xfrm>
            <a:off x="3116401" y="188627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digital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Write(</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pin,seviye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analogWrite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pin,deger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komutlarını kullanarak motoru 5 saniye boyunca ileriye doğru ilerletiniz.</a:t>
            </a:r>
          </a:p>
        </p:txBody>
      </p:sp>
    </p:spTree>
    <p:extLst>
      <p:ext uri="{BB962C8B-B14F-4D97-AF65-F5344CB8AC3E}">
        <p14:creationId xmlns:p14="http://schemas.microsoft.com/office/powerpoint/2010/main" val="208928598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FCBB37C-D688-1717-A973-3FC055DED4B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EEF2AC4-7198-2D3A-004E-D2A24E287B6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F8FB5B6-B95A-013D-2164-7A695D83517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2098C7B-DA45-D2E5-C480-83E0E93F4FF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C497F324-BBB1-376B-F2CE-89FA262F6826}"/>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FC5FA697-9A84-72E5-0565-C2142A13CE74}"/>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3" name="Metin kutusu 2">
            <a:extLst>
              <a:ext uri="{FF2B5EF4-FFF2-40B4-BE49-F238E27FC236}">
                <a16:creationId xmlns:a16="http://schemas.microsoft.com/office/drawing/2014/main" id="{C4CF9565-C04F-7BC2-7F3C-B515C73B1CA7}"/>
              </a:ext>
            </a:extLst>
          </p:cNvPr>
          <p:cNvSpPr txBox="1"/>
          <p:nvPr/>
        </p:nvSpPr>
        <p:spPr>
          <a:xfrm>
            <a:off x="3197505" y="3142999"/>
            <a:ext cx="681299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Potansiyometre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a:t>
            </a:r>
            <a:r>
              <a:rPr lang="tr-TR" dirty="0">
                <a:solidFill>
                  <a:prstClr val="black"/>
                </a:solidFill>
                <a:latin typeface="Aptos" panose="02110004020202020204"/>
              </a:rPr>
              <a:t>Potansiyometre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ler</a:t>
            </a:r>
            <a:r>
              <a:rPr lang="tr-TR" dirty="0">
                <a:solidFill>
                  <a:prstClr val="black"/>
                </a:solidFill>
                <a:latin typeface="Aptos" panose="02110004020202020204"/>
              </a:rPr>
              <a:t> Ohm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değerini değiştirebildiğimiz direnç elemanıdırlar.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tr-TR" dirty="0">
                <a:solidFill>
                  <a:prstClr val="black"/>
                </a:solidFill>
                <a:latin typeface="Aptos" panose="02110004020202020204"/>
              </a:rPr>
              <a:t>P</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otansiyometre’leri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seramik dirençlerden ayıran tek farkları direnç değerlerinin değiştirilebiliyor olmalarıdır. </a:t>
            </a:r>
          </a:p>
        </p:txBody>
      </p:sp>
    </p:spTree>
    <p:extLst>
      <p:ext uri="{BB962C8B-B14F-4D97-AF65-F5344CB8AC3E}">
        <p14:creationId xmlns:p14="http://schemas.microsoft.com/office/powerpoint/2010/main" val="1283975760"/>
      </p:ext>
    </p:extLst>
  </p:cSld>
  <p:clrMapOvr>
    <a:masterClrMapping/>
  </p:clrMapOvr>
  <p:transition spd="slow">
    <p:wipe/>
  </p:transition>
</p:sld>
</file>

<file path=ppt/slides/slide18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EF75F31B-3A77-0A8D-6EDC-73EDB91E674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A2E1B73-88AF-23DB-025B-ECA9D6AFD58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EC24C63-68C2-7E5B-ADA1-473CB3A6687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581ABF5-A6C6-7DC1-7D63-771B021BB75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747C865-998A-AA32-53F4-2AC0469BE05D}"/>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0248EABE-63FF-10BE-FB49-6637896AF774}"/>
              </a:ext>
            </a:extLst>
          </p:cNvPr>
          <p:cNvSpPr txBox="1"/>
          <p:nvPr/>
        </p:nvSpPr>
        <p:spPr>
          <a:xfrm>
            <a:off x="3116401" y="188627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digital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Write(</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pin,seviye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analogWrite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pin,deger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komutlarını kullanarak motoru 5 saniye boyunca ileriye doğru ilerletiniz.</a:t>
            </a:r>
          </a:p>
        </p:txBody>
      </p:sp>
      <p:pic>
        <p:nvPicPr>
          <p:cNvPr id="4" name="Resim 3">
            <a:extLst>
              <a:ext uri="{FF2B5EF4-FFF2-40B4-BE49-F238E27FC236}">
                <a16:creationId xmlns:a16="http://schemas.microsoft.com/office/drawing/2014/main" id="{A1ABC522-4871-55F6-BA07-955B977DEB88}"/>
              </a:ext>
            </a:extLst>
          </p:cNvPr>
          <p:cNvPicPr>
            <a:picLocks noChangeAspect="1"/>
          </p:cNvPicPr>
          <p:nvPr/>
        </p:nvPicPr>
        <p:blipFill>
          <a:blip r:embed="rId4"/>
          <a:stretch>
            <a:fillRect/>
          </a:stretch>
        </p:blipFill>
        <p:spPr>
          <a:xfrm>
            <a:off x="4905432" y="3316011"/>
            <a:ext cx="3238843" cy="5907583"/>
          </a:xfrm>
          <a:prstGeom prst="rect">
            <a:avLst/>
          </a:prstGeom>
          <a:ln w="38100">
            <a:solidFill>
              <a:srgbClr val="FF0000"/>
            </a:solidFill>
          </a:ln>
        </p:spPr>
      </p:pic>
    </p:spTree>
    <p:extLst>
      <p:ext uri="{BB962C8B-B14F-4D97-AF65-F5344CB8AC3E}">
        <p14:creationId xmlns:p14="http://schemas.microsoft.com/office/powerpoint/2010/main" val="1605023594"/>
      </p:ext>
    </p:extLst>
  </p:cSld>
  <p:clrMapOvr>
    <a:masterClrMapping/>
  </p:clrMapOvr>
  <p:transition spd="slow">
    <p:wipe/>
  </p:transition>
</p:sld>
</file>

<file path=ppt/slides/slide18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7863163-079C-AAF8-5103-2A7FEFE58FD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D4F3942-5690-464F-1329-4337997B8BF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F0542AB-6746-83DD-4DF3-C98905FCE8B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280FFED-6FA1-9F2D-6EFC-5AA85C2B32C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8CC01BF-2AE5-45EE-ECA5-E7E6C85B466F}"/>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8B84B3B6-9BC9-BFB7-4956-A4EE188C5566}"/>
              </a:ext>
            </a:extLst>
          </p:cNvPr>
          <p:cNvSpPr txBox="1"/>
          <p:nvPr/>
        </p:nvSpPr>
        <p:spPr>
          <a:xfrm>
            <a:off x="3116401" y="188627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ilerle() adında bir fonksiyon üreterek ilerleme komutlarını fonksiyona dahil ediniz.</a:t>
            </a: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6548167"/>
      </p:ext>
    </p:extLst>
  </p:cSld>
  <p:clrMapOvr>
    <a:masterClrMapping/>
  </p:clrMapOvr>
  <p:transition spd="slow">
    <p:wipe/>
  </p:transition>
</p:sld>
</file>

<file path=ppt/slides/slide18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4550DEE-091E-FB67-EFBA-F0F59A9A01B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8C262AA-65B6-E8A9-11DF-198EDEFE11B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B0F90D1-3AFD-4332-0DCC-82C33731DCC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94F9F7C-A359-06C9-A3B4-AA16C6BDC99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98104CDB-39EA-C9A2-4C7E-9A73F11CF2AE}"/>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(Kitler- 2WD Araç Kiti </a:t>
            </a:r>
            <a:r>
              <a:rPr lang="tr-TR" sz="2400" dirty="0">
                <a:solidFill>
                  <a:srgbClr val="E97132">
                    <a:lumMod val="75000"/>
                  </a:srgbClr>
                </a:solidFill>
              </a:rPr>
              <a:t>Kullanımı</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828D6893-0013-46B7-102D-3279AD343E12}"/>
              </a:ext>
            </a:extLst>
          </p:cNvPr>
          <p:cNvSpPr txBox="1"/>
          <p:nvPr/>
        </p:nvSpPr>
        <p:spPr>
          <a:xfrm>
            <a:off x="3116401" y="188627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Araç Kiti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ilerle() adında bir fonksiyon üreterek ilerleme komutlarını fonksiyona dahil ediniz.</a:t>
            </a: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5492EBAF-24AA-8FB3-2BE7-81EEB3BB894F}"/>
              </a:ext>
            </a:extLst>
          </p:cNvPr>
          <p:cNvPicPr>
            <a:picLocks noChangeAspect="1"/>
          </p:cNvPicPr>
          <p:nvPr/>
        </p:nvPicPr>
        <p:blipFill>
          <a:blip r:embed="rId4"/>
          <a:stretch>
            <a:fillRect/>
          </a:stretch>
        </p:blipFill>
        <p:spPr>
          <a:xfrm>
            <a:off x="4291608" y="3347279"/>
            <a:ext cx="4466492" cy="5845047"/>
          </a:xfrm>
          <a:prstGeom prst="rect">
            <a:avLst/>
          </a:prstGeom>
          <a:ln w="38100">
            <a:solidFill>
              <a:srgbClr val="FF0000"/>
            </a:solidFill>
          </a:ln>
        </p:spPr>
      </p:pic>
    </p:spTree>
    <p:extLst>
      <p:ext uri="{BB962C8B-B14F-4D97-AF65-F5344CB8AC3E}">
        <p14:creationId xmlns:p14="http://schemas.microsoft.com/office/powerpoint/2010/main" val="3064205845"/>
      </p:ext>
    </p:extLst>
  </p:cSld>
  <p:clrMapOvr>
    <a:masterClrMapping/>
  </p:clrMapOvr>
  <p:transition spd="slow">
    <p:wipe/>
  </p:transition>
</p:sld>
</file>

<file path=ppt/slides/slide18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B9DBD64-25CE-9D29-D8F9-EC4B7D5ABEB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BA7CE71-2800-B784-2B0B-FE3A85B4A0D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038D69C-8F55-BF7A-BD03-5BB7878D56A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CE6C5FB-1C07-468D-8386-994D230002C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ECBA73E1-A019-6F41-E173-7DAF76C0F508}"/>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(Sensörler-Bluetooth Sensörü)</a:t>
            </a:r>
          </a:p>
        </p:txBody>
      </p:sp>
      <p:sp>
        <p:nvSpPr>
          <p:cNvPr id="2" name="Metin kutusu 1">
            <a:extLst>
              <a:ext uri="{FF2B5EF4-FFF2-40B4-BE49-F238E27FC236}">
                <a16:creationId xmlns:a16="http://schemas.microsoft.com/office/drawing/2014/main" id="{3FCDC5A4-5B15-9D39-AB4D-E97E45D6C5C4}"/>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Bluetooth Sensörü:</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Bluetooth Sensörü Deneyap kartında dahili olarak bulunduğu için ayrı bir modül olarak kullanılmayacaktır. Fakat Deneyap EPNİ Müfredatı bu modül kullanılmayacak olsa bile değinmemizi istedi. </a:t>
            </a:r>
          </a:p>
        </p:txBody>
      </p:sp>
      <p:pic>
        <p:nvPicPr>
          <p:cNvPr id="6" name="Resim 5" descr="elektronik donanım, devre bileşeni, elektronik bileşen, pasif devre bileşeni içeren bir resim&#10;&#10;Yapay zeka tarafından oluşturulan içerik yanlış olabilir.">
            <a:extLst>
              <a:ext uri="{FF2B5EF4-FFF2-40B4-BE49-F238E27FC236}">
                <a16:creationId xmlns:a16="http://schemas.microsoft.com/office/drawing/2014/main" id="{0FC2F925-390A-ED83-F378-780082F28E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502" y="3617639"/>
            <a:ext cx="5664704" cy="5581327"/>
          </a:xfrm>
          <a:prstGeom prst="rect">
            <a:avLst/>
          </a:prstGeom>
        </p:spPr>
      </p:pic>
    </p:spTree>
    <p:extLst>
      <p:ext uri="{BB962C8B-B14F-4D97-AF65-F5344CB8AC3E}">
        <p14:creationId xmlns:p14="http://schemas.microsoft.com/office/powerpoint/2010/main" val="209390413"/>
      </p:ext>
    </p:extLst>
  </p:cSld>
  <p:clrMapOvr>
    <a:masterClrMapping/>
  </p:clrMapOvr>
  <p:transition spd="slow">
    <p:wipe/>
  </p:transition>
</p:sld>
</file>

<file path=ppt/slides/slide18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0FBA6CE-563F-D8D2-2ECC-68516F13C4A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0881D40-03C3-3F5D-A4F2-A0E09F3635C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A8D06EA-CF24-07C1-4A1D-5ABE5D5F333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D0A6DF4-4574-05D4-AAEC-D6704905985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F6AD1D4-EFD0-9DC0-5E5F-9BECBBA758C1}"/>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(Sensörler-Bluetooth Sensörü)</a:t>
            </a:r>
          </a:p>
        </p:txBody>
      </p:sp>
      <p:sp>
        <p:nvSpPr>
          <p:cNvPr id="2" name="Metin kutusu 1">
            <a:extLst>
              <a:ext uri="{FF2B5EF4-FFF2-40B4-BE49-F238E27FC236}">
                <a16:creationId xmlns:a16="http://schemas.microsoft.com/office/drawing/2014/main" id="{1A44A816-4BA1-8B50-C34E-A521C5956CCB}"/>
              </a:ext>
            </a:extLst>
          </p:cNvPr>
          <p:cNvSpPr txBox="1"/>
          <p:nvPr/>
        </p:nvSpPr>
        <p:spPr>
          <a:xfrm>
            <a:off x="3116401" y="1886277"/>
            <a:ext cx="697519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Bluetooth Sensörü:</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sensör üzerindeki pinler sayesinde kullanılarak </a:t>
            </a:r>
            <a:r>
              <a:rPr kumimoji="0" lang="tr-TR" sz="1800" b="0" i="0" u="none" strike="noStrike" kern="1200" cap="none" spc="0" normalizeH="0" baseline="0" noProof="0" dirty="0">
                <a:ln>
                  <a:noFill/>
                </a:ln>
                <a:solidFill>
                  <a:srgbClr val="E97132"/>
                </a:solidFill>
                <a:effectLst/>
                <a:uLnTx/>
                <a:uFillTx/>
                <a:latin typeface="Aptos" panose="02110004020202020204"/>
                <a:ea typeface="+mn-ea"/>
                <a:cs typeface="+mn-cs"/>
              </a:rPr>
              <a:t>kablosuz bluetooth haberleşmesi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ni sağlayabilmektedir. Bluetooth 2.0 haberleşmesi 2.4Ghz çalışma frekansında ve yaklaşık 10 metre haberleşme menziline sahiptirler.</a:t>
            </a:r>
          </a:p>
        </p:txBody>
      </p:sp>
      <p:pic>
        <p:nvPicPr>
          <p:cNvPr id="6" name="Resim 5" descr="elektronik donanım, devre bileşeni, elektronik bileşen, pasif devre bileşeni içeren bir resim&#10;&#10;Yapay zeka tarafından oluşturulan içerik yanlış olabilir.">
            <a:extLst>
              <a:ext uri="{FF2B5EF4-FFF2-40B4-BE49-F238E27FC236}">
                <a16:creationId xmlns:a16="http://schemas.microsoft.com/office/drawing/2014/main" id="{F275007F-CCFB-8024-AEF6-1BF98D567C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502" y="3617639"/>
            <a:ext cx="5664704" cy="5581327"/>
          </a:xfrm>
          <a:prstGeom prst="rect">
            <a:avLst/>
          </a:prstGeom>
        </p:spPr>
      </p:pic>
    </p:spTree>
    <p:extLst>
      <p:ext uri="{BB962C8B-B14F-4D97-AF65-F5344CB8AC3E}">
        <p14:creationId xmlns:p14="http://schemas.microsoft.com/office/powerpoint/2010/main" val="3899468241"/>
      </p:ext>
    </p:extLst>
  </p:cSld>
  <p:clrMapOvr>
    <a:masterClrMapping/>
  </p:clrMapOvr>
  <p:transition spd="slow">
    <p:wipe/>
  </p:transition>
</p:sld>
</file>

<file path=ppt/slides/slide18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D133C1E-308B-CEF6-409C-057FDA727D4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AF43328-7407-4AF1-377C-E3D4BE683E9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93E8260-CA00-F1EF-2FDE-56D77D7869C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BB7B77F-E85D-4666-6913-A652CE7341E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7031202-9DCC-1360-FDE9-7E61A004794B}"/>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(Sensörler-Bluetooth Sensörü)</a:t>
            </a:r>
          </a:p>
        </p:txBody>
      </p:sp>
      <p:sp>
        <p:nvSpPr>
          <p:cNvPr id="2" name="Metin kutusu 1">
            <a:extLst>
              <a:ext uri="{FF2B5EF4-FFF2-40B4-BE49-F238E27FC236}">
                <a16:creationId xmlns:a16="http://schemas.microsoft.com/office/drawing/2014/main" id="{8EAC23AD-6D17-7932-9A1F-E9E78216114F}"/>
              </a:ext>
            </a:extLst>
          </p:cNvPr>
          <p:cNvSpPr txBox="1"/>
          <p:nvPr/>
        </p:nvSpPr>
        <p:spPr>
          <a:xfrm>
            <a:off x="3116401" y="1886277"/>
            <a:ext cx="697519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Bluetooth Sensörü:</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modüller her ne kadar 6 pinli olsalar da sadece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VCC GND TX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ve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RX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pinlerini kullanmak yeterlidir.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Ayrıca dikkat edilmesi gereken bir husus da modülün </a:t>
            </a:r>
            <a:r>
              <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rPr>
              <a:t>RX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Deneyap kartının </a:t>
            </a:r>
            <a:r>
              <a:rPr kumimoji="0" lang="tr-TR" sz="1800" b="0" i="0" u="none" strike="noStrike" kern="1200" cap="none" spc="0" normalizeH="0" baseline="0" noProof="0" dirty="0" err="1">
                <a:ln>
                  <a:noFill/>
                </a:ln>
                <a:solidFill>
                  <a:srgbClr val="0070C0"/>
                </a:solidFill>
                <a:effectLst/>
                <a:uLnTx/>
                <a:uFillTx/>
                <a:latin typeface="Aptos" panose="02110004020202020204"/>
                <a:ea typeface="+mn-ea"/>
                <a:cs typeface="+mn-cs"/>
              </a:rPr>
              <a:t>TX</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’ine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bağlanmalıdır. Modülün </a:t>
            </a:r>
            <a:r>
              <a:rPr kumimoji="0" lang="tr-TR" sz="1800" b="0" i="0" u="none" strike="noStrike" kern="1200" cap="none" spc="0" normalizeH="0" baseline="0" noProof="0" dirty="0" err="1">
                <a:ln>
                  <a:noFill/>
                </a:ln>
                <a:solidFill>
                  <a:srgbClr val="4EA72E"/>
                </a:solidFill>
                <a:effectLst/>
                <a:uLnTx/>
                <a:uFillTx/>
                <a:latin typeface="Aptos" panose="02110004020202020204"/>
                <a:ea typeface="+mn-ea"/>
                <a:cs typeface="+mn-cs"/>
              </a:rPr>
              <a:t>Tx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ise Deneyap kartının </a:t>
            </a: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RX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bağlanmalıdır.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İnternetten indirilebil</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ecek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herhangi bir hc-05 veya hc-06 kütüphanesi ile bu modül kullanılabilmektedir.</a:t>
            </a:r>
          </a:p>
        </p:txBody>
      </p:sp>
      <p:pic>
        <p:nvPicPr>
          <p:cNvPr id="6" name="Resim 5" descr="elektronik donanım, devre bileşeni, elektronik bileşen, pasif devre bileşeni içeren bir resim&#10;&#10;Yapay zeka tarafından oluşturulan içerik yanlış olabilir.">
            <a:extLst>
              <a:ext uri="{FF2B5EF4-FFF2-40B4-BE49-F238E27FC236}">
                <a16:creationId xmlns:a16="http://schemas.microsoft.com/office/drawing/2014/main" id="{0C28247D-6645-59EF-F72B-FD85F5AFF1BA}"/>
              </a:ext>
            </a:extLst>
          </p:cNvPr>
          <p:cNvPicPr>
            <a:picLocks noChangeAspect="1"/>
          </p:cNvPicPr>
          <p:nvPr/>
        </p:nvPicPr>
        <p:blipFill>
          <a:blip r:embed="rId4">
            <a:extLst>
              <a:ext uri="{28A0092B-C50C-407E-A947-70E740481C1C}">
                <a14:useLocalDpi xmlns:a14="http://schemas.microsoft.com/office/drawing/2010/main" val="0"/>
              </a:ext>
            </a:extLst>
          </a:blip>
          <a:srcRect t="10258" b="11984"/>
          <a:stretch/>
        </p:blipFill>
        <p:spPr>
          <a:xfrm>
            <a:off x="3595703" y="4768976"/>
            <a:ext cx="5664704" cy="4339988"/>
          </a:xfrm>
          <a:prstGeom prst="rect">
            <a:avLst/>
          </a:prstGeom>
        </p:spPr>
      </p:pic>
    </p:spTree>
    <p:extLst>
      <p:ext uri="{BB962C8B-B14F-4D97-AF65-F5344CB8AC3E}">
        <p14:creationId xmlns:p14="http://schemas.microsoft.com/office/powerpoint/2010/main" val="804638914"/>
      </p:ext>
    </p:extLst>
  </p:cSld>
  <p:clrMapOvr>
    <a:masterClrMapping/>
  </p:clrMapOvr>
  <p:transition spd="slow">
    <p:wipe/>
  </p:transition>
</p:sld>
</file>

<file path=ppt/slides/slide18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D8DA55B-55C8-625A-4133-B1B72FEF19A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CD5C306-63EC-4D43-76A0-A253888FDF9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9F8B430-41E6-44A0-09F7-D20D56BDC48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D29D6F0-E3C7-FA2D-FC7D-29D6201354DB}"/>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BAE25B9-0DB8-FFE8-5EDB-AD9AA8CC3E5C}"/>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(Sensörler-Bluetooth Sensörü)</a:t>
            </a:r>
          </a:p>
        </p:txBody>
      </p:sp>
      <p:sp>
        <p:nvSpPr>
          <p:cNvPr id="2" name="Metin kutusu 1">
            <a:extLst>
              <a:ext uri="{FF2B5EF4-FFF2-40B4-BE49-F238E27FC236}">
                <a16:creationId xmlns:a16="http://schemas.microsoft.com/office/drawing/2014/main" id="{5271E72D-389F-0F44-5643-A95A36704BEC}"/>
              </a:ext>
            </a:extLst>
          </p:cNvPr>
          <p:cNvSpPr txBox="1"/>
          <p:nvPr/>
        </p:nvSpPr>
        <p:spPr>
          <a:xfrm>
            <a:off x="3116401" y="1886277"/>
            <a:ext cx="697519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Bluetooth Sensörü:</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Fakat Deneyap kartının kendi dahili bluetooth donanımı bulunduğu için bu modülü ayrıca kullanmaya gerek yoktur. Bu modül Arduino gibi dahili bluetooth özelliği bulunmayan kartlarda kullanılmaktadır.</a:t>
            </a:r>
          </a:p>
        </p:txBody>
      </p:sp>
      <p:pic>
        <p:nvPicPr>
          <p:cNvPr id="6" name="Resim 5" descr="elektronik donanım, devre bileşeni, elektronik bileşen, pasif devre bileşeni içeren bir resim&#10;&#10;Yapay zeka tarafından oluşturulan içerik yanlış olabilir.">
            <a:extLst>
              <a:ext uri="{FF2B5EF4-FFF2-40B4-BE49-F238E27FC236}">
                <a16:creationId xmlns:a16="http://schemas.microsoft.com/office/drawing/2014/main" id="{F1F8AADE-C4C4-5B75-4EC9-7645777C9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703" y="3917602"/>
            <a:ext cx="5664704" cy="5581327"/>
          </a:xfrm>
          <a:prstGeom prst="rect">
            <a:avLst/>
          </a:prstGeom>
        </p:spPr>
      </p:pic>
    </p:spTree>
    <p:extLst>
      <p:ext uri="{BB962C8B-B14F-4D97-AF65-F5344CB8AC3E}">
        <p14:creationId xmlns:p14="http://schemas.microsoft.com/office/powerpoint/2010/main" val="1247106394"/>
      </p:ext>
    </p:extLst>
  </p:cSld>
  <p:clrMapOvr>
    <a:masterClrMapping/>
  </p:clrMapOvr>
  <p:transition spd="slow">
    <p:wipe/>
  </p:transition>
</p:sld>
</file>

<file path=ppt/slides/slide18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0FE7FF81-B8F4-6B04-BFBD-C32F23E13FE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323F618-9BF6-41DC-20DB-846E0C8D307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5B5EB13-03A4-4B25-824F-66EC64B78F6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810E171-D3DA-30E9-F313-FF3C861CAC6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2E897BB-0A62-EE74-05E5-7391319953B2}"/>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(Deneyap </a:t>
            </a:r>
            <a:r>
              <a:rPr lang="tr-TR" sz="2400" dirty="0">
                <a:solidFill>
                  <a:srgbClr val="E97132">
                    <a:lumMod val="75000"/>
                  </a:srgbClr>
                </a:solidFill>
                <a:latin typeface="Aptos" panose="02110004020202020204"/>
              </a:rPr>
              <a:t>Dahili Bluetooth</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38E72171-10B4-B94A-7A38-675C62373EAA}"/>
              </a:ext>
            </a:extLst>
          </p:cNvPr>
          <p:cNvSpPr txBox="1"/>
          <p:nvPr/>
        </p:nvSpPr>
        <p:spPr>
          <a:xfrm>
            <a:off x="3116401" y="1886277"/>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Bluetooth Kullanımı:</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Deneyap kartının kendi dahili bluetooth donanımı bulunur demiştik. Bu donanımı kurmak ve kullanıma hazır hale getirmek için:</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BluetoothSerial.h</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kütüphanesini kullanmamız gerekmektedir.</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BluetoothSerial</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SerialBT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komutuyla: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BluetoothSerial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sınıfını kullanarak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SerialBT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adındaki bluetooth nesnemizi oluşturuyoruz.</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0070C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 setup(){}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fonksiyonunda ise;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SerialBT.begin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E97132"/>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komutuyla, bluetooth haberleşmesi için gereken ismi belirleyip, bluetooth’umuzu haberleşmeye hazır hale getiriyoruz.  </a:t>
            </a:r>
            <a:endPar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endParaRPr>
          </a:p>
        </p:txBody>
      </p:sp>
      <p:pic>
        <p:nvPicPr>
          <p:cNvPr id="7" name="Resim 6">
            <a:extLst>
              <a:ext uri="{FF2B5EF4-FFF2-40B4-BE49-F238E27FC236}">
                <a16:creationId xmlns:a16="http://schemas.microsoft.com/office/drawing/2014/main" id="{0160E937-2460-50CC-3938-D912FAD5FC45}"/>
              </a:ext>
            </a:extLst>
          </p:cNvPr>
          <p:cNvPicPr>
            <a:picLocks noChangeAspect="1"/>
          </p:cNvPicPr>
          <p:nvPr/>
        </p:nvPicPr>
        <p:blipFill>
          <a:blip r:embed="rId4"/>
          <a:stretch>
            <a:fillRect/>
          </a:stretch>
        </p:blipFill>
        <p:spPr>
          <a:xfrm>
            <a:off x="4666769" y="4870545"/>
            <a:ext cx="3874458" cy="4460509"/>
          </a:xfrm>
          <a:prstGeom prst="rect">
            <a:avLst/>
          </a:prstGeom>
          <a:ln w="28575">
            <a:solidFill>
              <a:srgbClr val="FF0000"/>
            </a:solidFill>
          </a:ln>
        </p:spPr>
      </p:pic>
    </p:spTree>
    <p:extLst>
      <p:ext uri="{BB962C8B-B14F-4D97-AF65-F5344CB8AC3E}">
        <p14:creationId xmlns:p14="http://schemas.microsoft.com/office/powerpoint/2010/main" val="2139187149"/>
      </p:ext>
    </p:extLst>
  </p:cSld>
  <p:clrMapOvr>
    <a:masterClrMapping/>
  </p:clrMapOvr>
  <p:transition spd="slow">
    <p:wipe/>
  </p:transition>
</p:sld>
</file>

<file path=ppt/slides/slide18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5CAFCD8E-5653-84E6-9DD0-329B8B8A5E5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361706E-959C-6D84-4F0A-5560CDDFD49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38FB2FE-D345-D02E-A2CE-CF75A6BAB5B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458927A-6443-211B-7A21-C0062EFBA50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F72C298-57BF-27EB-9DAF-BCC2E7D77D2B}"/>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a:solidFill>
                  <a:srgbClr val="E97132">
                    <a:lumMod val="75000"/>
                  </a:srgbClr>
                </a:solidFill>
              </a:rPr>
              <a:t>Deneyap Dahili Bluetooth</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9E3BA325-FD7E-3D2A-105E-7AB669053FF6}"/>
              </a:ext>
            </a:extLst>
          </p:cNvPr>
          <p:cNvSpPr txBox="1"/>
          <p:nvPr/>
        </p:nvSpPr>
        <p:spPr>
          <a:xfrm>
            <a:off x="3116401" y="1886277"/>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Bluetooth Kullanımı:</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Donanımı kullanmak için gerekli olan kurulum komutlarını bir önceki sayfada belirttik. Şimdi ise kullanım için gerekli olan komutları anlatalım: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while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döngüsünü kullanarak: Bluetooth’a bağlı kalındığı sürece çalışmasını istediğimiz komutları döngü içerisinde yazıyoruz. Ve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while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döngüsünün koşuluna da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SerialBT.available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yazıyoruz.</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char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SerialBT.read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ile dış cihazlardan bir karakterlik veri okuması yapıyoruz.( Örneğin: ‘a’, ‘c’, ‘1’, ‘!’, ‘/’ gibi)</a:t>
            </a:r>
          </a:p>
        </p:txBody>
      </p:sp>
      <p:pic>
        <p:nvPicPr>
          <p:cNvPr id="5" name="Resim 4">
            <a:extLst>
              <a:ext uri="{FF2B5EF4-FFF2-40B4-BE49-F238E27FC236}">
                <a16:creationId xmlns:a16="http://schemas.microsoft.com/office/drawing/2014/main" id="{167C7C3F-22AB-57A3-3E72-CA96469ACEFB}"/>
              </a:ext>
            </a:extLst>
          </p:cNvPr>
          <p:cNvPicPr>
            <a:picLocks noChangeAspect="1"/>
          </p:cNvPicPr>
          <p:nvPr/>
        </p:nvPicPr>
        <p:blipFill>
          <a:blip r:embed="rId4"/>
          <a:stretch>
            <a:fillRect/>
          </a:stretch>
        </p:blipFill>
        <p:spPr>
          <a:xfrm>
            <a:off x="6209731" y="5187811"/>
            <a:ext cx="4894269" cy="4718189"/>
          </a:xfrm>
          <a:prstGeom prst="rect">
            <a:avLst/>
          </a:prstGeom>
          <a:ln w="38100">
            <a:solidFill>
              <a:srgbClr val="FF0000"/>
            </a:solidFill>
          </a:ln>
        </p:spPr>
      </p:pic>
    </p:spTree>
    <p:extLst>
      <p:ext uri="{BB962C8B-B14F-4D97-AF65-F5344CB8AC3E}">
        <p14:creationId xmlns:p14="http://schemas.microsoft.com/office/powerpoint/2010/main" val="3104073078"/>
      </p:ext>
    </p:extLst>
  </p:cSld>
  <p:clrMapOvr>
    <a:masterClrMapping/>
  </p:clrMapOvr>
  <p:transition spd="slow">
    <p:wipe/>
  </p:transition>
</p:sld>
</file>

<file path=ppt/slides/slide18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E1D858B-0787-46FD-4920-83B84D2D67D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F7E4EC4-2AF8-0CFA-03BB-7D512923CF4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D94AEF7-8017-5784-E7C4-9B8DA6E20C4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DFB4E8B-E96A-FAE5-15E2-B5EF0163D2F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DC5BF4F-4DBD-6CE4-E2C5-C68AF4207CA8}"/>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a:solidFill>
                  <a:srgbClr val="E97132">
                    <a:lumMod val="75000"/>
                  </a:srgbClr>
                </a:solidFill>
              </a:rPr>
              <a:t>Deneyap Dahili Bluetooth</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C42D4089-CC68-E3A2-4D99-7173689E4484}"/>
              </a:ext>
            </a:extLst>
          </p:cNvPr>
          <p:cNvSpPr txBox="1"/>
          <p:nvPr/>
        </p:nvSpPr>
        <p:spPr>
          <a:xfrm>
            <a:off x="3116401" y="1886277"/>
            <a:ext cx="697519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Bluetooth Kullanımı:</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Bluetooth üzerinden veri gönderip almak için telefonunuza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play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store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üzerinden çeşit çeşit uygulama indirebilirsiniz. (güvenilir uygulamalar olduklarını araştırmak şartıyla)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Biz bu uygulamamızda şimdilik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Serial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Bluetooth Terminal adındaki uygulamayı kullanacağız. İlerleyen derslerde buton ve joystick içeren telefon uygulamaları da kullanabiliriz.</a:t>
            </a:r>
          </a:p>
        </p:txBody>
      </p:sp>
      <p:pic>
        <p:nvPicPr>
          <p:cNvPr id="4" name="Resim 3" descr="ekran görüntüsü, simge, sembol, grafik, metin içeren bir resim&#10;&#10;Yapay zeka tarafından oluşturulan içerik yanlış olabilir.">
            <a:extLst>
              <a:ext uri="{FF2B5EF4-FFF2-40B4-BE49-F238E27FC236}">
                <a16:creationId xmlns:a16="http://schemas.microsoft.com/office/drawing/2014/main" id="{2EB72AC7-A479-00B8-2C1E-7624797EA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9792" y="4471600"/>
            <a:ext cx="3332734" cy="3332734"/>
          </a:xfrm>
          <a:prstGeom prst="rect">
            <a:avLst/>
          </a:prstGeom>
        </p:spPr>
      </p:pic>
      <p:pic>
        <p:nvPicPr>
          <p:cNvPr id="7" name="Resim 6" descr="metin, elektronik donanım, ekran görüntüsü, yazılım içeren bir resim&#10;&#10;Yapay zeka tarafından oluşturulan içerik yanlış olabilir.">
            <a:extLst>
              <a:ext uri="{FF2B5EF4-FFF2-40B4-BE49-F238E27FC236}">
                <a16:creationId xmlns:a16="http://schemas.microsoft.com/office/drawing/2014/main" id="{3D61D05E-E81D-0B2D-6E0A-44B7CA2705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6974" y="4940813"/>
            <a:ext cx="2272577" cy="4042974"/>
          </a:xfrm>
          <a:prstGeom prst="rect">
            <a:avLst/>
          </a:prstGeom>
        </p:spPr>
      </p:pic>
    </p:spTree>
    <p:extLst>
      <p:ext uri="{BB962C8B-B14F-4D97-AF65-F5344CB8AC3E}">
        <p14:creationId xmlns:p14="http://schemas.microsoft.com/office/powerpoint/2010/main" val="204789577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00B566BA-FBEA-0139-6CB0-9B1F3BB0FB7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2846D54-A07F-957A-1DC9-9478653FD1E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0307B30-99FC-A85F-D9D5-8845AC7CF1C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8855F32-EEFF-ED7E-1382-1D0F34B7F61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00C71069-9200-78C9-AB68-E83D5C71FE52}"/>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672A6EAA-5937-B5E4-73C8-D087D23807C2}"/>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3" name="Metin kutusu 2">
            <a:extLst>
              <a:ext uri="{FF2B5EF4-FFF2-40B4-BE49-F238E27FC236}">
                <a16:creationId xmlns:a16="http://schemas.microsoft.com/office/drawing/2014/main" id="{2D58ABF2-012E-8360-4B2B-D79038D0780B}"/>
              </a:ext>
            </a:extLst>
          </p:cNvPr>
          <p:cNvSpPr txBox="1"/>
          <p:nvPr/>
        </p:nvSpPr>
        <p:spPr>
          <a:xfrm>
            <a:off x="3197505" y="3142999"/>
            <a:ext cx="6812990"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Potansiyometre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Potansiyometre’ler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genellikle voltaj bölme uygulamalarında kullanılmaktadır. Bu elemanın 3 adet ucu bulunmaktadır. Genel kullanımları itibariyle sağ yandaki ve sol yandaki uçlar; devredeki ‘+’ ve ’–’ uçlara bağlanmaktadırlar. </a:t>
            </a:r>
            <a:r>
              <a:rPr lang="tr-TR" dirty="0">
                <a:solidFill>
                  <a:prstClr val="black"/>
                </a:solidFill>
                <a:latin typeface="Aptos" panose="02110004020202020204"/>
              </a:rPr>
              <a:t>Ortadaki uçları ise voltajın bölündüğü uçtur. Genel formül diğer sayfada verilmiştir. </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descr="çizgi, diyagram, yazı tipi, ekran görüntüsü içeren bir resim&#10;&#10;Yapay zeka tarafından oluşturulan içerik yanlış olabilir.">
            <a:extLst>
              <a:ext uri="{FF2B5EF4-FFF2-40B4-BE49-F238E27FC236}">
                <a16:creationId xmlns:a16="http://schemas.microsoft.com/office/drawing/2014/main" id="{10D90D4E-56AA-75AE-020F-4614A6D94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791" y="5945616"/>
            <a:ext cx="2386147" cy="3163348"/>
          </a:xfrm>
          <a:prstGeom prst="rect">
            <a:avLst/>
          </a:prstGeom>
        </p:spPr>
      </p:pic>
      <p:pic>
        <p:nvPicPr>
          <p:cNvPr id="5" name="Resim 4" descr="yazı tipi, metin, beyaz, grafik içeren bir resim&#10;&#10;Yapay zeka tarafından oluşturulan içerik yanlış olabilir.">
            <a:extLst>
              <a:ext uri="{FF2B5EF4-FFF2-40B4-BE49-F238E27FC236}">
                <a16:creationId xmlns:a16="http://schemas.microsoft.com/office/drawing/2014/main" id="{4623E299-D1A2-9BB4-B9DB-BFECE261F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669" y="6446592"/>
            <a:ext cx="5188600" cy="1734139"/>
          </a:xfrm>
          <a:prstGeom prst="rect">
            <a:avLst/>
          </a:prstGeom>
        </p:spPr>
      </p:pic>
    </p:spTree>
    <p:extLst>
      <p:ext uri="{BB962C8B-B14F-4D97-AF65-F5344CB8AC3E}">
        <p14:creationId xmlns:p14="http://schemas.microsoft.com/office/powerpoint/2010/main" val="2716301365"/>
      </p:ext>
    </p:extLst>
  </p:cSld>
  <p:clrMapOvr>
    <a:masterClrMapping/>
  </p:clrMapOvr>
  <p:transition spd="slow">
    <p:wipe/>
  </p:transition>
</p:sld>
</file>

<file path=ppt/slides/slide19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E7221D0E-B8DC-1D51-D520-7B55DA60822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0F873B6-FCC9-5C2E-89FB-5D9D590CEFD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9B76F74-7E4A-B1C4-AFB7-9A986E679E8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89A60A0-64DB-FF83-10FF-E6D443A6256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61C269F-C0C6-B10B-FF70-F653817F24C3}"/>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a:solidFill>
                  <a:srgbClr val="E97132">
                    <a:lumMod val="75000"/>
                  </a:srgbClr>
                </a:solidFill>
              </a:rPr>
              <a:t>Deneyap Dahili Bluetooth</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EE865682-3C03-BD01-8E65-37456822740A}"/>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Bluetooth Kullanımı:</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ilgili uygulamayı kullanarak w harfi gönderildiğinde ileriye doğru giden araba komutunu yazınız. (Örnek kodlar aşağıda</a:t>
            </a:r>
            <a:r>
              <a:rPr kumimoji="0" lang="tr-TR" sz="1800" b="0" i="0" u="none" strike="noStrike" kern="1200" cap="none" spc="0" normalizeH="0" baseline="0" noProof="0">
                <a:ln>
                  <a:noFill/>
                </a:ln>
                <a:solidFill>
                  <a:prstClr val="black"/>
                </a:solidFill>
                <a:effectLst/>
                <a:uLnTx/>
                <a:uFillTx/>
                <a:latin typeface="Aptos" panose="02110004020202020204"/>
                <a:ea typeface="+mn-ea"/>
                <a:cs typeface="+mn-cs"/>
              </a:rPr>
              <a:t>, destek almanız için)</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3" name="Resim 2">
            <a:extLst>
              <a:ext uri="{FF2B5EF4-FFF2-40B4-BE49-F238E27FC236}">
                <a16:creationId xmlns:a16="http://schemas.microsoft.com/office/drawing/2014/main" id="{100F3F66-6B00-E462-38A0-C9DA504C96AA}"/>
              </a:ext>
            </a:extLst>
          </p:cNvPr>
          <p:cNvPicPr>
            <a:picLocks noChangeAspect="1"/>
          </p:cNvPicPr>
          <p:nvPr/>
        </p:nvPicPr>
        <p:blipFill>
          <a:blip r:embed="rId4"/>
          <a:stretch>
            <a:fillRect/>
          </a:stretch>
        </p:blipFill>
        <p:spPr>
          <a:xfrm>
            <a:off x="6209731" y="4734811"/>
            <a:ext cx="4894269" cy="4718189"/>
          </a:xfrm>
          <a:prstGeom prst="rect">
            <a:avLst/>
          </a:prstGeom>
          <a:ln w="38100">
            <a:solidFill>
              <a:srgbClr val="FF0000"/>
            </a:solidFill>
          </a:ln>
        </p:spPr>
      </p:pic>
      <p:pic>
        <p:nvPicPr>
          <p:cNvPr id="6" name="Resim 5">
            <a:extLst>
              <a:ext uri="{FF2B5EF4-FFF2-40B4-BE49-F238E27FC236}">
                <a16:creationId xmlns:a16="http://schemas.microsoft.com/office/drawing/2014/main" id="{6E4D7F99-2F10-D8A7-C86A-7129C31D6A6D}"/>
              </a:ext>
            </a:extLst>
          </p:cNvPr>
          <p:cNvPicPr>
            <a:picLocks noChangeAspect="1"/>
          </p:cNvPicPr>
          <p:nvPr/>
        </p:nvPicPr>
        <p:blipFill>
          <a:blip r:embed="rId5"/>
          <a:stretch>
            <a:fillRect/>
          </a:stretch>
        </p:blipFill>
        <p:spPr>
          <a:xfrm>
            <a:off x="2104001" y="3607953"/>
            <a:ext cx="4045340" cy="5845047"/>
          </a:xfrm>
          <a:prstGeom prst="rect">
            <a:avLst/>
          </a:prstGeom>
          <a:ln w="38100">
            <a:solidFill>
              <a:srgbClr val="FF0000"/>
            </a:solidFill>
          </a:ln>
        </p:spPr>
      </p:pic>
    </p:spTree>
    <p:extLst>
      <p:ext uri="{BB962C8B-B14F-4D97-AF65-F5344CB8AC3E}">
        <p14:creationId xmlns:p14="http://schemas.microsoft.com/office/powerpoint/2010/main" val="1873371943"/>
      </p:ext>
    </p:extLst>
  </p:cSld>
  <p:clrMapOvr>
    <a:masterClrMapping/>
  </p:clrMapOvr>
  <p:transition spd="slow">
    <p:wipe/>
  </p:transition>
</p:sld>
</file>

<file path=ppt/slides/slide19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78E6270-09A7-AEF0-962C-C11652F4A26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375AE11-EAE1-5BC5-150C-AB156B19758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06490BF-FBDF-4FB8-C213-5378DD7660D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FB62AB8-C106-2548-6628-D5620DEF052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426A986-8ED5-6C61-DD6D-7A90B8DD7B86}"/>
              </a:ext>
            </a:extLst>
          </p:cNvPr>
          <p:cNvSpPr txBox="1"/>
          <p:nvPr/>
        </p:nvSpPr>
        <p:spPr>
          <a:xfrm>
            <a:off x="2849792" y="1289235"/>
            <a:ext cx="7489962"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a:solidFill>
                  <a:srgbClr val="E97132">
                    <a:lumMod val="75000"/>
                  </a:srgbClr>
                </a:solidFill>
              </a:rPr>
              <a:t>Deneyap Dahili Bluetooth</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C2065C4F-6E11-8ECA-7BF4-C3377A6A2D16}"/>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Bluetooth Kullanımı:</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ilgili uygulamayı kullanarak w harfi gönderildiğinde ileriye doğru giden araba komutunu yazınız.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İl</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gili</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kod aşağıdadır:</a:t>
            </a:r>
          </a:p>
        </p:txBody>
      </p:sp>
      <p:pic>
        <p:nvPicPr>
          <p:cNvPr id="12" name="Resim 11">
            <a:extLst>
              <a:ext uri="{FF2B5EF4-FFF2-40B4-BE49-F238E27FC236}">
                <a16:creationId xmlns:a16="http://schemas.microsoft.com/office/drawing/2014/main" id="{98D74D7C-7D33-D63D-06BD-AA1F5AC10C00}"/>
              </a:ext>
            </a:extLst>
          </p:cNvPr>
          <p:cNvPicPr>
            <a:picLocks noChangeAspect="1"/>
          </p:cNvPicPr>
          <p:nvPr/>
        </p:nvPicPr>
        <p:blipFill>
          <a:blip r:embed="rId4"/>
          <a:stretch>
            <a:fillRect/>
          </a:stretch>
        </p:blipFill>
        <p:spPr>
          <a:xfrm>
            <a:off x="1986750" y="3565611"/>
            <a:ext cx="9284988" cy="6340389"/>
          </a:xfrm>
          <a:prstGeom prst="rect">
            <a:avLst/>
          </a:prstGeom>
          <a:ln w="38100">
            <a:solidFill>
              <a:srgbClr val="FF0000"/>
            </a:solidFill>
          </a:ln>
        </p:spPr>
      </p:pic>
    </p:spTree>
    <p:extLst>
      <p:ext uri="{BB962C8B-B14F-4D97-AF65-F5344CB8AC3E}">
        <p14:creationId xmlns:p14="http://schemas.microsoft.com/office/powerpoint/2010/main" val="205541754"/>
      </p:ext>
    </p:extLst>
  </p:cSld>
  <p:clrMapOvr>
    <a:masterClrMapping/>
  </p:clrMapOvr>
  <p:transition spd="slow">
    <p:wipe/>
  </p:transition>
</p:sld>
</file>

<file path=ppt/slides/slide19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1D38313-3BA2-6A77-D84B-8D157EF4525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512686E-9467-0481-CBE9-D2A85E9E025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8AC1762-6CDF-19F4-8932-2CAD75C4E275}"/>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D817E27-BD87-B637-9CE3-A4727A1CF4D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04CAB4DA-2DF2-6301-B083-641270A3A05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FFD20064-BC73-D54E-D9D2-83EE4A913E56}"/>
              </a:ext>
            </a:extLst>
          </p:cNvPr>
          <p:cNvSpPr txBox="1"/>
          <p:nvPr/>
        </p:nvSpPr>
        <p:spPr>
          <a:xfrm>
            <a:off x="3116401" y="1886277"/>
            <a:ext cx="6975195"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kablosuz haberleşmeyi sağlayabilen bir haberleşme teknolojisidir.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2.4GHZ veya 5GHZ radyo frekansında sinyal gönderip alarak kablosuz iletişimi sağlayan bir teknolojidir.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Deneyap kartında dahili olarak 2.4GHZ frekansta çalışan bir </a:t>
            </a:r>
            <a:r>
              <a:rPr kumimoji="0" lang="tr-TR" sz="1800" b="0" i="0" u="sng"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 modülü bulunmaktadır.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dahili modül sayesinde: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erhangi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ağına bağlanabiliriz.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Veya kendi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ağımızı oluşturup başka cihazların kartımıza bağlanmalarını da sağlayabiliriz.</a:t>
            </a:r>
          </a:p>
        </p:txBody>
      </p:sp>
      <p:pic>
        <p:nvPicPr>
          <p:cNvPr id="4" name="Resim 3" descr="metin, grafik tasarım, ekran görüntüsü, grafik içeren bir resim&#10;&#10;Yapay zeka tarafından oluşturulmuş içerik yanlış olabilir.">
            <a:extLst>
              <a:ext uri="{FF2B5EF4-FFF2-40B4-BE49-F238E27FC236}">
                <a16:creationId xmlns:a16="http://schemas.microsoft.com/office/drawing/2014/main" id="{9827E087-4BA3-63AF-4932-E9D9995816EC}"/>
              </a:ext>
            </a:extLst>
          </p:cNvPr>
          <p:cNvPicPr>
            <a:picLocks noChangeAspect="1"/>
          </p:cNvPicPr>
          <p:nvPr/>
        </p:nvPicPr>
        <p:blipFill>
          <a:blip r:embed="rId4">
            <a:extLst>
              <a:ext uri="{28A0092B-C50C-407E-A947-70E740481C1C}">
                <a14:useLocalDpi xmlns:a14="http://schemas.microsoft.com/office/drawing/2010/main" val="0"/>
              </a:ext>
            </a:extLst>
          </a:blip>
          <a:srcRect l="38976" r="4527"/>
          <a:stretch>
            <a:fillRect/>
          </a:stretch>
        </p:blipFill>
        <p:spPr>
          <a:xfrm>
            <a:off x="4425293" y="5403906"/>
            <a:ext cx="4357410" cy="4049094"/>
          </a:xfrm>
          <a:prstGeom prst="rect">
            <a:avLst/>
          </a:prstGeom>
        </p:spPr>
      </p:pic>
    </p:spTree>
    <p:extLst>
      <p:ext uri="{BB962C8B-B14F-4D97-AF65-F5344CB8AC3E}">
        <p14:creationId xmlns:p14="http://schemas.microsoft.com/office/powerpoint/2010/main" val="952924392"/>
      </p:ext>
    </p:extLst>
  </p:cSld>
  <p:clrMapOvr>
    <a:masterClrMapping/>
  </p:clrMapOvr>
  <p:transition spd="slow">
    <p:wipe/>
  </p:transition>
</p:sld>
</file>

<file path=ppt/slides/slide19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1DFAEA8-14C3-E501-0836-88B4969E671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B956099-D6E5-3379-4499-924F1C61725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0135756-F898-DD2E-10A5-EF34115A4E7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89EB03B-8E63-59C0-285E-6B6D22E402D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09AD2C39-70CB-B6FC-E968-32949F0A424F}"/>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F358884F-BBF1-1F01-61D3-188CF3B59595}"/>
              </a:ext>
            </a:extLst>
          </p:cNvPr>
          <p:cNvSpPr txBox="1"/>
          <p:nvPr/>
        </p:nvSpPr>
        <p:spPr>
          <a:xfrm>
            <a:off x="3116401" y="1886277"/>
            <a:ext cx="6975195" cy="50783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 işe yarar?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radyo sinyallerini kullanarak kablosuz veri iletişimi sağlamaktadır. Bu sayede: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erhangi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 modeme wifi üzerinden bağlanıp internete erişim sağlayabilmekteyiz.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Herhangi bir kablosuz kameraya bağlanarak gerçek zamanlı görüntü verileri alabilmekteyiz.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Herhangi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bilgisayara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veya telefona bağlanarak veri alış-verişinde bulunabilmekteyiz.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Deneyapkart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gibi geliştirme kartları kullanılarak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uzaktan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elektronik modül kontrolü veya sensör okuma işlemleri yapılabilmektedir.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Deneyapkart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gibi geliştirme kartları kullanarak IOT(Nesnelerin İnterneti) tabanlı Akıllı Ev Sistemleri kurulabilmektedir.</a:t>
            </a:r>
          </a:p>
        </p:txBody>
      </p:sp>
    </p:spTree>
    <p:extLst>
      <p:ext uri="{BB962C8B-B14F-4D97-AF65-F5344CB8AC3E}">
        <p14:creationId xmlns:p14="http://schemas.microsoft.com/office/powerpoint/2010/main" val="4014803522"/>
      </p:ext>
    </p:extLst>
  </p:cSld>
  <p:clrMapOvr>
    <a:masterClrMapping/>
  </p:clrMapOvr>
  <p:transition spd="slow">
    <p:wipe/>
  </p:transition>
</p:sld>
</file>

<file path=ppt/slides/slide19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E9B4D77E-3F11-93FB-C469-438090EC789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1B5B18F-0FF2-6193-756D-A3101175DFB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D037F06-5A3A-4DC9-2202-FBEC383FB7D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477F7BC-41F8-EC1E-1B5C-57ACD36EE5A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2074870A-512B-2992-4175-07C8A501467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7406C96D-7F05-CA99-6172-5A1DACAFF1E4}"/>
              </a:ext>
            </a:extLst>
          </p:cNvPr>
          <p:cNvSpPr txBox="1"/>
          <p:nvPr/>
        </p:nvSpPr>
        <p:spPr>
          <a:xfrm>
            <a:off x="3116401" y="1886277"/>
            <a:ext cx="6975195" cy="535531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üzerinden haberleşme sağlamanın birçok yolu vardır.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Biz bu dersimizde kolaylık olması için bir Tarayıcı uygulaması (Google Chrome) kullanarak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üzerinden haberleşme sağlayacağız.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Bunu yapmamızın sebebi: Tarayıcı hazır bir uygulama ve bu hazır uygulama sayesinde sadece Deneyap Kart’ını programlayarak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üzerinden haberleşme sağlayabileceğiz. Sonuç olarak Deneyap Kartına bağlanmak için ayrı bir telefon-bilgisayar uygulaması yazmamıza gerek kalmayacak.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WiFi’yi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şekilde kullanabilmek için bazı temel kavramları önceden bilmek faydalı olacaktır:</a:t>
            </a:r>
          </a:p>
        </p:txBody>
      </p:sp>
    </p:spTree>
    <p:extLst>
      <p:ext uri="{BB962C8B-B14F-4D97-AF65-F5344CB8AC3E}">
        <p14:creationId xmlns:p14="http://schemas.microsoft.com/office/powerpoint/2010/main" val="1130123857"/>
      </p:ext>
    </p:extLst>
  </p:cSld>
  <p:clrMapOvr>
    <a:masterClrMapping/>
  </p:clrMapOvr>
  <p:transition spd="slow">
    <p:wipe/>
  </p:transition>
</p:sld>
</file>

<file path=ppt/slides/slide19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7EB089D-C6AF-169B-C6B9-76BC43300B0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C800CA1-3DBA-9CF9-3FF8-AEB2B4D3AC7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871CEDBC-22B9-40C9-7954-AAB42AD494F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5AC1541-5B20-55E8-731C-69860400ECC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99F5C390-236A-B435-DDA9-158C914D952B}"/>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D3F58216-60D3-C184-9E09-B8CCEEED5B09}"/>
              </a:ext>
            </a:extLst>
          </p:cNvPr>
          <p:cNvSpPr txBox="1"/>
          <p:nvPr/>
        </p:nvSpPr>
        <p:spPr>
          <a:xfrm>
            <a:off x="3116401" y="188627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İnternet: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Günümüzde, d</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ünyadaki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milyonlarca cihaz birbirlerine bir örümcek ağını anımsatacak şekilde bağlıdır. Bu devasa ağlar ağına internet denmektedir.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İnternet üzerinden başka bir cihaza bağlanarak veri alış-verişinde bulunabilmekteyiz.</a:t>
            </a:r>
          </a:p>
        </p:txBody>
      </p:sp>
      <p:pic>
        <p:nvPicPr>
          <p:cNvPr id="4" name="Resim 3" descr="omurgasız, plankton, biyoluminesans, deniz omurgasızları içeren bir resim&#10;&#10;Yapay zeka tarafından oluşturulmuş içerik yanlış olabilir.">
            <a:extLst>
              <a:ext uri="{FF2B5EF4-FFF2-40B4-BE49-F238E27FC236}">
                <a16:creationId xmlns:a16="http://schemas.microsoft.com/office/drawing/2014/main" id="{6871D4DE-1F18-F536-D820-5608350E5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6986" y="4661775"/>
            <a:ext cx="6715896" cy="3357948"/>
          </a:xfrm>
          <a:prstGeom prst="rect">
            <a:avLst/>
          </a:prstGeom>
        </p:spPr>
      </p:pic>
    </p:spTree>
    <p:extLst>
      <p:ext uri="{BB962C8B-B14F-4D97-AF65-F5344CB8AC3E}">
        <p14:creationId xmlns:p14="http://schemas.microsoft.com/office/powerpoint/2010/main" val="1827210647"/>
      </p:ext>
    </p:extLst>
  </p:cSld>
  <p:clrMapOvr>
    <a:masterClrMapping/>
  </p:clrMapOvr>
  <p:transition spd="slow">
    <p:wipe/>
  </p:transition>
</p:sld>
</file>

<file path=ppt/slides/slide19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ACF330E-7FA9-69C9-E28D-1A8D362878F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C50DB0D-D99B-E91F-DFFD-18292B0F140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1847E57-71C7-B6E5-5618-16D8D1F832B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96D49D3-0AA8-7649-A9AB-A626EC75A90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C30F9F54-147F-46F9-6698-1E05EFF47D67}"/>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BD851E64-805E-1045-EF50-5DC0563F3482}"/>
              </a:ext>
            </a:extLst>
          </p:cNvPr>
          <p:cNvSpPr txBox="1"/>
          <p:nvPr/>
        </p:nvSpPr>
        <p:spPr>
          <a:xfrm>
            <a:off x="3116401" y="1886277"/>
            <a:ext cx="6975195" cy="50783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İnternet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İnternet üzerinden bağlanan cihaza istemci, bağlanılan cihaza ise sunucu adı verilmektedir.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Sunucular verileri depolayan ve kullanıcılara html gibi programlama dilleri vasıtasıyla sunan cihazlardır.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Html en basit programlama dilidir hatta bazı kaynaklar Html’i programlama dilinden saymamaktadır. Html sayesinde web siteleri yazılabilmektedir. Hatta css dili de kullanılarak web sitelerine estetik görünüm sağlanabilmektedir.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Javascript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 eklenerek etkileşimli(canlı - her an değişebilen&lt;oyunlar gibi&gt;) web siteleri kurmak mümkündür.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İstemciler Tarayıcılar vasıtasıyla sunucunun ip adresini kullanarak sunucuya bağlanırlar. Sunucu ise kendisine bağlanan istemciye kendi web sitesinin html kodlarını gönderir. Tarayıcılar ise html kodlarını alıp web sitesine dönüştürür ve bizlere gösterir.</a:t>
            </a:r>
          </a:p>
        </p:txBody>
      </p:sp>
      <p:pic>
        <p:nvPicPr>
          <p:cNvPr id="7" name="Resim 6">
            <a:extLst>
              <a:ext uri="{FF2B5EF4-FFF2-40B4-BE49-F238E27FC236}">
                <a16:creationId xmlns:a16="http://schemas.microsoft.com/office/drawing/2014/main" id="{160B6278-511F-FB51-FAD0-7DC3AE74B6E8}"/>
              </a:ext>
            </a:extLst>
          </p:cNvPr>
          <p:cNvPicPr>
            <a:picLocks noChangeAspect="1"/>
          </p:cNvPicPr>
          <p:nvPr/>
        </p:nvPicPr>
        <p:blipFill>
          <a:blip r:embed="rId4"/>
          <a:srcRect r="31860" b="30456"/>
          <a:stretch>
            <a:fillRect/>
          </a:stretch>
        </p:blipFill>
        <p:spPr>
          <a:xfrm>
            <a:off x="2104000" y="7190422"/>
            <a:ext cx="9000000" cy="2547938"/>
          </a:xfrm>
          <a:prstGeom prst="rect">
            <a:avLst/>
          </a:prstGeom>
        </p:spPr>
      </p:pic>
    </p:spTree>
    <p:extLst>
      <p:ext uri="{BB962C8B-B14F-4D97-AF65-F5344CB8AC3E}">
        <p14:creationId xmlns:p14="http://schemas.microsoft.com/office/powerpoint/2010/main" val="3465567323"/>
      </p:ext>
    </p:extLst>
  </p:cSld>
  <p:clrMapOvr>
    <a:masterClrMapping/>
  </p:clrMapOvr>
  <p:transition spd="slow">
    <p:wipe/>
  </p:transition>
</p:sld>
</file>

<file path=ppt/slides/slide19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AFCB697-A7B9-4D5F-46DB-5FF32AF5195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3CCD5BA-F3CE-7F40-6655-9F24850818A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4EA7D9D-0E1C-ECAF-3B63-628534D0645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F0EE5AF-6195-A365-F5D8-A5410A8BF74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EC30C76A-AC3E-B4C9-688D-38B7214527F8}"/>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62AC781A-814E-2DE8-C2E7-343C8740D0D8}"/>
              </a:ext>
            </a:extLst>
          </p:cNvPr>
          <p:cNvSpPr txBox="1"/>
          <p:nvPr/>
        </p:nvSpPr>
        <p:spPr>
          <a:xfrm>
            <a:off x="3116401" y="1886277"/>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İnternet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İnternet devasa bir ağ bütünü olduğu için ihtiyacımız olan ağa bağlanmak için belirli araçlar kullanmamız gerekmektedir. Bu araçların en önemlisi İnternet Tarayıcılarıdır: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Tarayıcı:</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Tarayıcılar internetten veri çekmek için kullanılan en temel araçlardır. Tarayıcılar: İnternet üzerinden; bağlanmak istediğimiz ağın ip adresini girerek ilgili cihaz ile bağlantı kurabilmektedirler. Günümüzde en popüler olan tarayıcılar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Opera, Mozilla-Firefox, Google Chrome ve Apple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Safari</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pic>
        <p:nvPicPr>
          <p:cNvPr id="6" name="Resim 5" descr="grafik, logo, daire, yazı tipi içeren bir resim&#10;&#10;Yapay zeka tarafından oluşturulmuş içerik yanlış olabilir.">
            <a:extLst>
              <a:ext uri="{FF2B5EF4-FFF2-40B4-BE49-F238E27FC236}">
                <a16:creationId xmlns:a16="http://schemas.microsoft.com/office/drawing/2014/main" id="{5FF1CA69-7DA1-85F7-1393-04E74A935F3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8784497" y="6813908"/>
            <a:ext cx="1897707" cy="1186067"/>
          </a:xfrm>
          <a:prstGeom prst="rect">
            <a:avLst/>
          </a:prstGeom>
        </p:spPr>
      </p:pic>
      <p:pic>
        <p:nvPicPr>
          <p:cNvPr id="9" name="Resim 8" descr="logo, yazı tipi, grafik, daire içeren bir resim&#10;&#10;Yapay zeka tarafından oluşturulmuş içerik yanlış olabilir.">
            <a:extLst>
              <a:ext uri="{FF2B5EF4-FFF2-40B4-BE49-F238E27FC236}">
                <a16:creationId xmlns:a16="http://schemas.microsoft.com/office/drawing/2014/main" id="{38361A8B-43E5-65B0-40F7-CC70CB15D11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l="30555" t="8418" r="29574" b="11607"/>
          <a:stretch>
            <a:fillRect/>
          </a:stretch>
        </p:blipFill>
        <p:spPr>
          <a:xfrm>
            <a:off x="4913724" y="6368911"/>
            <a:ext cx="1697303" cy="1917494"/>
          </a:xfrm>
          <a:prstGeom prst="rect">
            <a:avLst/>
          </a:prstGeom>
        </p:spPr>
      </p:pic>
      <p:pic>
        <p:nvPicPr>
          <p:cNvPr id="12" name="Resim 11" descr="saat, daire, simge, sembol, yazı tipi içeren bir resim&#10;&#10;Yapay zeka tarafından oluşturulmuş içerik yanlış olabilir.">
            <a:extLst>
              <a:ext uri="{FF2B5EF4-FFF2-40B4-BE49-F238E27FC236}">
                <a16:creationId xmlns:a16="http://schemas.microsoft.com/office/drawing/2014/main" id="{ADA702D2-5E42-4036-0D09-40A4B68A347D}"/>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6849110" y="6479006"/>
            <a:ext cx="1697303" cy="1697303"/>
          </a:xfrm>
          <a:prstGeom prst="rect">
            <a:avLst/>
          </a:prstGeom>
        </p:spPr>
      </p:pic>
      <p:pic>
        <p:nvPicPr>
          <p:cNvPr id="14" name="Resim 13" descr="grafik, çizgi film içeren bir resim&#10;&#10;Yapay zeka tarafından oluşturulmuş içerik yanlış olabilir.">
            <a:extLst>
              <a:ext uri="{FF2B5EF4-FFF2-40B4-BE49-F238E27FC236}">
                <a16:creationId xmlns:a16="http://schemas.microsoft.com/office/drawing/2014/main" id="{0E09B148-80DA-6448-B1FA-77E9FFF6FE02}"/>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2804103" y="6210273"/>
            <a:ext cx="2234770" cy="2234770"/>
          </a:xfrm>
          <a:prstGeom prst="rect">
            <a:avLst/>
          </a:prstGeom>
        </p:spPr>
      </p:pic>
    </p:spTree>
    <p:extLst>
      <p:ext uri="{BB962C8B-B14F-4D97-AF65-F5344CB8AC3E}">
        <p14:creationId xmlns:p14="http://schemas.microsoft.com/office/powerpoint/2010/main" val="1960931675"/>
      </p:ext>
    </p:extLst>
  </p:cSld>
  <p:clrMapOvr>
    <a:masterClrMapping/>
  </p:clrMapOvr>
  <p:transition spd="slow">
    <p:wipe/>
  </p:transition>
</p:sld>
</file>

<file path=ppt/slides/slide19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846C968-0B18-B083-A6D6-DCD8B267496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92D156A0-27CB-210B-6DA9-60399B4ADA7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4D69AC0-FA9A-64F9-6DDC-2D8DEB2E193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D18DE58-4A90-8AC0-81D3-375D79FD6C6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0F28CD21-9443-9BB6-51A3-9A7CDDBF8C63}"/>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58A8E4F8-C0FD-553D-4961-22BB99D974BD}"/>
              </a:ext>
            </a:extLst>
          </p:cNvPr>
          <p:cNvSpPr txBox="1"/>
          <p:nvPr/>
        </p:nvSpPr>
        <p:spPr>
          <a:xfrm>
            <a:off x="3116401" y="1886277"/>
            <a:ext cx="6975195" cy="50783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İnternet nasıl çalışır?(Adım-Adım(step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by</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step))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Öncelikle Tarayıcımıza bağlanmak istediğimiz sitenin web adresini gireriz.(Örneğin: www.antoloji.com)</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Girdiğimiz w</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eb</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adresi; arkaplanda sunucusunun IP adresini Tarayıcımıza döndürür.(Örneğin: 192.168.1.1)</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Tarayıcımız arkaplanda çalışarak IP adresteki sunucuya bağlanma isteği gönderir.</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Sunucu bu isteği alır ve bu isteğe karşılık gelen web sitesinin html kodlarını tarayıcıya gönderir.</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Tarayıcı bu html kodlarını alıp işler ve ortaya çıkan web sitesini ekranda gösterir bize.</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Not: Web sitelerinin sunucuları ile tarayıcılarımızın haberle</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şmelerinde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kullanılan iletişim protokolüne http veya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https</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denmektedir. http iletişiminde isteğe karşılık veri gönderilir. Tarayıcımız  ‘‘ben bu siteyi istiyorum’’ demedikçe sunucumuz herhangi bir site yollamaz.</a:t>
            </a:r>
          </a:p>
        </p:txBody>
      </p:sp>
      <p:pic>
        <p:nvPicPr>
          <p:cNvPr id="6" name="Resim 5" descr="grafik, logo, daire, yazı tipi içeren bir resim&#10;&#10;Yapay zeka tarafından oluşturulmuş içerik yanlış olabilir.">
            <a:extLst>
              <a:ext uri="{FF2B5EF4-FFF2-40B4-BE49-F238E27FC236}">
                <a16:creationId xmlns:a16="http://schemas.microsoft.com/office/drawing/2014/main" id="{BAF98309-254F-CE92-5F4D-74F4B1FE18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4499" y="6964590"/>
            <a:ext cx="1897707" cy="1186067"/>
          </a:xfrm>
          <a:prstGeom prst="rect">
            <a:avLst/>
          </a:prstGeom>
        </p:spPr>
      </p:pic>
      <p:pic>
        <p:nvPicPr>
          <p:cNvPr id="9" name="Resim 8" descr="logo, yazı tipi, grafik, daire içeren bir resim&#10;&#10;Yapay zeka tarafından oluşturulmuş içerik yanlış olabilir.">
            <a:extLst>
              <a:ext uri="{FF2B5EF4-FFF2-40B4-BE49-F238E27FC236}">
                <a16:creationId xmlns:a16="http://schemas.microsoft.com/office/drawing/2014/main" id="{68DEA0B1-CBF5-5F9D-568C-139EDDE3134F}"/>
              </a:ext>
            </a:extLst>
          </p:cNvPr>
          <p:cNvPicPr>
            <a:picLocks noChangeAspect="1"/>
          </p:cNvPicPr>
          <p:nvPr/>
        </p:nvPicPr>
        <p:blipFill>
          <a:blip r:embed="rId5">
            <a:extLst>
              <a:ext uri="{28A0092B-C50C-407E-A947-70E740481C1C}">
                <a14:useLocalDpi xmlns:a14="http://schemas.microsoft.com/office/drawing/2010/main" val="0"/>
              </a:ext>
            </a:extLst>
          </a:blip>
          <a:srcRect l="30555" t="8418" r="29574" b="11607"/>
          <a:stretch>
            <a:fillRect/>
          </a:stretch>
        </p:blipFill>
        <p:spPr>
          <a:xfrm>
            <a:off x="4906695" y="6899762"/>
            <a:ext cx="1697303" cy="1917494"/>
          </a:xfrm>
          <a:prstGeom prst="rect">
            <a:avLst/>
          </a:prstGeom>
        </p:spPr>
      </p:pic>
      <p:pic>
        <p:nvPicPr>
          <p:cNvPr id="12" name="Resim 11" descr="saat, daire, simge, sembol, yazı tipi içeren bir resim&#10;&#10;Yapay zeka tarafından oluşturulmuş içerik yanlış olabilir.">
            <a:extLst>
              <a:ext uri="{FF2B5EF4-FFF2-40B4-BE49-F238E27FC236}">
                <a16:creationId xmlns:a16="http://schemas.microsoft.com/office/drawing/2014/main" id="{EE3FEAF5-228B-5BCC-9114-94F9B6969F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5597" y="6899762"/>
            <a:ext cx="1697303" cy="1697303"/>
          </a:xfrm>
          <a:prstGeom prst="rect">
            <a:avLst/>
          </a:prstGeom>
        </p:spPr>
      </p:pic>
      <p:pic>
        <p:nvPicPr>
          <p:cNvPr id="14" name="Resim 13" descr="grafik, çizgi film içeren bir resim&#10;&#10;Yapay zeka tarafından oluşturulmuş içerik yanlış olabilir.">
            <a:extLst>
              <a:ext uri="{FF2B5EF4-FFF2-40B4-BE49-F238E27FC236}">
                <a16:creationId xmlns:a16="http://schemas.microsoft.com/office/drawing/2014/main" id="{C0E52502-34B1-B99D-D080-10003E7AF6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1925" y="6899762"/>
            <a:ext cx="2234770" cy="2234770"/>
          </a:xfrm>
          <a:prstGeom prst="rect">
            <a:avLst/>
          </a:prstGeom>
        </p:spPr>
      </p:pic>
    </p:spTree>
    <p:extLst>
      <p:ext uri="{BB962C8B-B14F-4D97-AF65-F5344CB8AC3E}">
        <p14:creationId xmlns:p14="http://schemas.microsoft.com/office/powerpoint/2010/main" val="344806569"/>
      </p:ext>
    </p:extLst>
  </p:cSld>
  <p:clrMapOvr>
    <a:masterClrMapping/>
  </p:clrMapOvr>
  <p:transition spd="slow">
    <p:wipe/>
  </p:transition>
</p:sld>
</file>

<file path=ppt/slides/slide19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E420C02-A7B1-91DC-333D-7E346894FFB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3CC507B-8495-A9BD-14C4-24556D999B2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F49A102-D868-F6FC-3C4C-71569D5678A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31B2E1E-516B-45BA-96B7-91F47C0BF46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B88C34BD-6AF6-FB36-4E13-C5AA96A96A5D}"/>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7C67EB05-A5FE-B5D8-402F-BEA03B4F5D33}"/>
              </a:ext>
            </a:extLst>
          </p:cNvPr>
          <p:cNvSpPr txBox="1"/>
          <p:nvPr/>
        </p:nvSpPr>
        <p:spPr>
          <a:xfrm>
            <a:off x="3116401" y="188627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İnternet nasıl çalışır?(Adım-Adım(step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by</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step))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Bir web sitesine nasıl erişildiğini bir önceki sayfada öğrendik.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Deneyap Kartımızı;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üzerinden çalışan bir sunucu olarak kullanabiliriz. Ve bu sayede Deneyap Kartımızda yazdığımız WEB Sitelerini tarayıcımızda görüntüleyebiliriz.</a:t>
            </a: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6" name="Resim 5" descr="grafik, logo, daire, yazı tipi içeren bir resim&#10;&#10;Yapay zeka tarafından oluşturulmuş içerik yanlış olabilir.">
            <a:extLst>
              <a:ext uri="{FF2B5EF4-FFF2-40B4-BE49-F238E27FC236}">
                <a16:creationId xmlns:a16="http://schemas.microsoft.com/office/drawing/2014/main" id="{293D8309-74D6-BA2D-40CF-E734CECCB84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8784497" y="6813908"/>
            <a:ext cx="1897707" cy="1186067"/>
          </a:xfrm>
          <a:prstGeom prst="rect">
            <a:avLst/>
          </a:prstGeom>
        </p:spPr>
      </p:pic>
      <p:pic>
        <p:nvPicPr>
          <p:cNvPr id="9" name="Resim 8" descr="logo, yazı tipi, grafik, daire içeren bir resim&#10;&#10;Yapay zeka tarafından oluşturulmuş içerik yanlış olabilir.">
            <a:extLst>
              <a:ext uri="{FF2B5EF4-FFF2-40B4-BE49-F238E27FC236}">
                <a16:creationId xmlns:a16="http://schemas.microsoft.com/office/drawing/2014/main" id="{32269E57-19EA-FF25-B0FC-D70A250448E8}"/>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l="30555" t="8418" r="29574" b="11607"/>
          <a:stretch>
            <a:fillRect/>
          </a:stretch>
        </p:blipFill>
        <p:spPr>
          <a:xfrm>
            <a:off x="4913724" y="6368911"/>
            <a:ext cx="1697303" cy="1917494"/>
          </a:xfrm>
          <a:prstGeom prst="rect">
            <a:avLst/>
          </a:prstGeom>
        </p:spPr>
      </p:pic>
      <p:pic>
        <p:nvPicPr>
          <p:cNvPr id="12" name="Resim 11" descr="saat, daire, simge, sembol, yazı tipi içeren bir resim&#10;&#10;Yapay zeka tarafından oluşturulmuş içerik yanlış olabilir.">
            <a:extLst>
              <a:ext uri="{FF2B5EF4-FFF2-40B4-BE49-F238E27FC236}">
                <a16:creationId xmlns:a16="http://schemas.microsoft.com/office/drawing/2014/main" id="{E83A1A65-3A25-3267-620F-B55B2ED953A3}"/>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6849110" y="6479006"/>
            <a:ext cx="1697303" cy="1697303"/>
          </a:xfrm>
          <a:prstGeom prst="rect">
            <a:avLst/>
          </a:prstGeom>
        </p:spPr>
      </p:pic>
      <p:pic>
        <p:nvPicPr>
          <p:cNvPr id="14" name="Resim 13" descr="grafik, çizgi film içeren bir resim&#10;&#10;Yapay zeka tarafından oluşturulmuş içerik yanlış olabilir.">
            <a:extLst>
              <a:ext uri="{FF2B5EF4-FFF2-40B4-BE49-F238E27FC236}">
                <a16:creationId xmlns:a16="http://schemas.microsoft.com/office/drawing/2014/main" id="{20DB1511-654F-CF10-4D2D-1E50C8396A36}"/>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2804103" y="6210273"/>
            <a:ext cx="2234770" cy="2234770"/>
          </a:xfrm>
          <a:prstGeom prst="rect">
            <a:avLst/>
          </a:prstGeom>
        </p:spPr>
      </p:pic>
    </p:spTree>
    <p:extLst>
      <p:ext uri="{BB962C8B-B14F-4D97-AF65-F5344CB8AC3E}">
        <p14:creationId xmlns:p14="http://schemas.microsoft.com/office/powerpoint/2010/main" val="123142572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2BB1343-DEB3-07E8-0A33-374F22E88B1B}"/>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EBD808A7-E5AB-5C51-B287-3A846E687020}"/>
              </a:ext>
            </a:extLst>
          </p:cNvPr>
          <p:cNvSpPr/>
          <p:nvPr/>
        </p:nvSpPr>
        <p:spPr>
          <a:xfrm>
            <a:off x="2849792" y="768461"/>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B2DEB23-8413-1162-8820-16CB4C7B69A0}"/>
              </a:ext>
            </a:extLst>
          </p:cNvPr>
          <p:cNvSpPr txBox="1"/>
          <p:nvPr/>
        </p:nvSpPr>
        <p:spPr>
          <a:xfrm>
            <a:off x="3789301" y="709785"/>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İçindekiler</a:t>
            </a:r>
            <a:endPar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endParaRPr>
          </a:p>
        </p:txBody>
      </p:sp>
      <p:sp>
        <p:nvSpPr>
          <p:cNvPr id="16" name="Metin kutusu 15">
            <a:extLst>
              <a:ext uri="{FF2B5EF4-FFF2-40B4-BE49-F238E27FC236}">
                <a16:creationId xmlns:a16="http://schemas.microsoft.com/office/drawing/2014/main" id="{3CC41796-F112-5DB2-6E2F-930F200CBC75}"/>
              </a:ext>
            </a:extLst>
          </p:cNvPr>
          <p:cNvSpPr txBox="1"/>
          <p:nvPr/>
        </p:nvSpPr>
        <p:spPr>
          <a:xfrm>
            <a:off x="2849792" y="1782901"/>
            <a:ext cx="7866976" cy="7232749"/>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Tx/>
              <a:buAutoNum type="alphaLcPeriod"/>
              <a:tabLst/>
              <a:defRPr/>
            </a:pPr>
            <a:r>
              <a:rPr kumimoji="0" lang="tr-TR" sz="16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Elektrik Nedir?	</a:t>
            </a:r>
            <a:r>
              <a:rPr kumimoji="0" lang="tr-TR" sz="1600" b="0" i="0" u="none" strike="noStrike" kern="1200" cap="none" spc="0" normalizeH="0" baseline="0" noProof="0" dirty="0">
                <a:ln>
                  <a:noFill/>
                </a:ln>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4</a:t>
            </a:r>
          </a:p>
          <a:p>
            <a:pPr marL="342900" lvl="0" indent="-342900">
              <a:buFontTx/>
              <a:buAutoNum type="alphaLcPeriod"/>
              <a:defRPr/>
            </a:pPr>
            <a:r>
              <a:rPr lang="tr-TR" sz="1600" dirty="0">
                <a:solidFill>
                  <a:srgbClr val="E97132">
                    <a:lumMod val="75000"/>
                  </a:srgbClr>
                </a:solidFill>
              </a:rPr>
              <a:t>Temel Elektrik Kavramları	</a:t>
            </a:r>
            <a:r>
              <a:rPr lang="tr-TR" sz="1600" dirty="0"/>
              <a:t>----------------------------------------------------------</a:t>
            </a:r>
            <a:r>
              <a:rPr lang="tr-TR" sz="1600" dirty="0">
                <a:solidFill>
                  <a:srgbClr val="FF0000"/>
                </a:solidFill>
              </a:rPr>
              <a:t>5-9</a:t>
            </a:r>
          </a:p>
          <a:p>
            <a:pPr marL="342900" indent="-342900">
              <a:buFontTx/>
              <a:buAutoNum type="alphaLcPeriod"/>
              <a:defRPr/>
            </a:pPr>
            <a:r>
              <a:rPr lang="tr-TR" sz="1600" dirty="0">
                <a:solidFill>
                  <a:schemeClr val="accent2">
                    <a:lumMod val="75000"/>
                  </a:schemeClr>
                </a:solidFill>
              </a:rPr>
              <a:t>Temel Elektronik Devre Elemanları</a:t>
            </a:r>
            <a:r>
              <a:rPr lang="tr-TR" sz="1600" dirty="0">
                <a:solidFill>
                  <a:srgbClr val="E97132">
                    <a:lumMod val="75000"/>
                  </a:srgbClr>
                </a:solidFill>
              </a:rPr>
              <a:t>	</a:t>
            </a:r>
            <a:r>
              <a:rPr lang="tr-TR" sz="1600" dirty="0"/>
              <a:t>---------------------------------------------</a:t>
            </a:r>
            <a:r>
              <a:rPr lang="tr-TR" sz="1600" dirty="0">
                <a:solidFill>
                  <a:srgbClr val="FF0000"/>
                </a:solidFill>
              </a:rPr>
              <a:t>10-37</a:t>
            </a:r>
          </a:p>
          <a:p>
            <a:pPr marL="342900" indent="-342900">
              <a:buFontTx/>
              <a:buAutoNum type="alphaLcPeriod"/>
              <a:defRPr/>
            </a:pPr>
            <a:r>
              <a:rPr lang="tr-TR" sz="1600" dirty="0">
                <a:solidFill>
                  <a:schemeClr val="accent2">
                    <a:lumMod val="75000"/>
                  </a:schemeClr>
                </a:solidFill>
              </a:rPr>
              <a:t>Basit Led Devresi Tasarımı	</a:t>
            </a:r>
            <a:r>
              <a:rPr lang="tr-TR" sz="1600" dirty="0"/>
              <a:t> --------------------------------------------------------- </a:t>
            </a:r>
            <a:r>
              <a:rPr lang="tr-TR" sz="1600" dirty="0">
                <a:solidFill>
                  <a:srgbClr val="FF0000"/>
                </a:solidFill>
              </a:rPr>
              <a:t>38-43</a:t>
            </a:r>
          </a:p>
          <a:p>
            <a:pPr marL="342900" indent="-342900">
              <a:buFontTx/>
              <a:buAutoNum type="alphaLcPeriod"/>
              <a:defRPr/>
            </a:pPr>
            <a:r>
              <a:rPr lang="tr-TR" sz="1600" dirty="0">
                <a:solidFill>
                  <a:schemeClr val="accent2">
                    <a:lumMod val="75000"/>
                  </a:schemeClr>
                </a:solidFill>
              </a:rPr>
              <a:t>Deneyap Geliştirme Kartı (Özellikleri) </a:t>
            </a:r>
            <a:r>
              <a:rPr lang="tr-TR" sz="1600" dirty="0"/>
              <a:t>----------------------------------------------</a:t>
            </a:r>
            <a:r>
              <a:rPr lang="tr-TR" sz="1600" dirty="0">
                <a:solidFill>
                  <a:srgbClr val="FF0000"/>
                </a:solidFill>
              </a:rPr>
              <a:t>44-45</a:t>
            </a:r>
          </a:p>
          <a:p>
            <a:pPr marL="342900" indent="-342900">
              <a:buFontTx/>
              <a:buAutoNum type="alphaLcPeriod"/>
              <a:defRPr/>
            </a:pPr>
            <a:r>
              <a:rPr lang="tr-TR" sz="1600" dirty="0">
                <a:solidFill>
                  <a:srgbClr val="E97132">
                    <a:lumMod val="75000"/>
                  </a:srgbClr>
                </a:solidFill>
              </a:rPr>
              <a:t>Deneyap Programlamaya giriş (Arduino İde-Program Arayüzü)</a:t>
            </a:r>
            <a:r>
              <a:rPr lang="tr-TR" sz="1600" dirty="0"/>
              <a:t>-----------------</a:t>
            </a:r>
            <a:r>
              <a:rPr lang="tr-TR" sz="1600" dirty="0">
                <a:solidFill>
                  <a:srgbClr val="FF0000"/>
                </a:solidFill>
              </a:rPr>
              <a:t>46-47</a:t>
            </a:r>
          </a:p>
          <a:p>
            <a:pPr marL="342900" indent="-342900">
              <a:buFontTx/>
              <a:buAutoNum type="alphaLcPeriod"/>
              <a:defRPr/>
            </a:pPr>
            <a:r>
              <a:rPr lang="tr-TR" sz="1600" dirty="0">
                <a:solidFill>
                  <a:srgbClr val="E97132">
                    <a:lumMod val="75000"/>
                  </a:srgbClr>
                </a:solidFill>
              </a:rPr>
              <a:t>Deneyap Programlamaya giriş (Yorum Satırları)</a:t>
            </a:r>
            <a:r>
              <a:rPr lang="tr-TR" sz="1600" dirty="0"/>
              <a:t>-----------------------------------</a:t>
            </a:r>
            <a:r>
              <a:rPr lang="tr-TR" sz="1600" dirty="0">
                <a:solidFill>
                  <a:srgbClr val="FF0000"/>
                </a:solidFill>
              </a:rPr>
              <a:t>48-49</a:t>
            </a:r>
          </a:p>
          <a:p>
            <a:pPr marL="342900" indent="-342900">
              <a:buFontTx/>
              <a:buAutoNum type="alphaLcPeriod"/>
              <a:defRPr/>
            </a:pPr>
            <a:r>
              <a:rPr lang="tr-TR" sz="1600" dirty="0">
                <a:solidFill>
                  <a:srgbClr val="E97132">
                    <a:lumMod val="75000"/>
                  </a:srgbClr>
                </a:solidFill>
              </a:rPr>
              <a:t>Deneyap Programlamaya giriş (Dijital Giriş-Çıkış)</a:t>
            </a:r>
            <a:r>
              <a:rPr lang="tr-TR" sz="1600" dirty="0"/>
              <a:t>--------------------------------</a:t>
            </a:r>
            <a:r>
              <a:rPr lang="tr-TR" sz="1600" dirty="0">
                <a:solidFill>
                  <a:srgbClr val="FF0000"/>
                </a:solidFill>
              </a:rPr>
              <a:t>50-52</a:t>
            </a:r>
          </a:p>
          <a:p>
            <a:pPr marL="342900" indent="-342900">
              <a:buFontTx/>
              <a:buAutoNum type="alphaLcPeriod"/>
              <a:defRPr/>
            </a:pPr>
            <a:r>
              <a:rPr lang="tr-TR" sz="1600" dirty="0">
                <a:solidFill>
                  <a:srgbClr val="E97132">
                    <a:lumMod val="75000"/>
                  </a:srgbClr>
                </a:solidFill>
              </a:rPr>
              <a:t>Algoritma Nedir? (Programlamada Algoritmanın Önemi)</a:t>
            </a:r>
            <a:r>
              <a:rPr lang="tr-TR" sz="1600" dirty="0"/>
              <a:t>------------------------</a:t>
            </a:r>
            <a:r>
              <a:rPr lang="tr-TR" sz="1600" dirty="0">
                <a:solidFill>
                  <a:srgbClr val="FF0000"/>
                </a:solidFill>
              </a:rPr>
              <a:t>53-59</a:t>
            </a:r>
          </a:p>
          <a:p>
            <a:pPr marL="342900" indent="-342900">
              <a:buFontTx/>
              <a:buAutoNum type="alphaLcPeriod"/>
              <a:defRPr/>
            </a:pPr>
            <a:r>
              <a:rPr lang="tr-TR" sz="1600" dirty="0">
                <a:solidFill>
                  <a:srgbClr val="E97132">
                    <a:lumMod val="75000"/>
                  </a:srgbClr>
                </a:solidFill>
              </a:rPr>
              <a:t>Koşullu Algoritmalar</a:t>
            </a:r>
            <a:r>
              <a:rPr lang="tr-TR" sz="1600" dirty="0"/>
              <a:t>--------------------------------------------------------------------</a:t>
            </a:r>
            <a:r>
              <a:rPr lang="tr-TR" sz="1600" dirty="0">
                <a:solidFill>
                  <a:srgbClr val="FF0000"/>
                </a:solidFill>
              </a:rPr>
              <a:t>60-61</a:t>
            </a:r>
          </a:p>
          <a:p>
            <a:pPr marL="342900" indent="-342900">
              <a:buFontTx/>
              <a:buAutoNum type="alphaLcPeriod"/>
              <a:defRPr/>
            </a:pPr>
            <a:r>
              <a:rPr lang="tr-TR" sz="1600" dirty="0">
                <a:solidFill>
                  <a:schemeClr val="accent2">
                    <a:lumMod val="75000"/>
                  </a:schemeClr>
                </a:solidFill>
              </a:rPr>
              <a:t> </a:t>
            </a:r>
            <a:r>
              <a:rPr lang="tr-TR" sz="1600" dirty="0">
                <a:solidFill>
                  <a:srgbClr val="7030A0"/>
                </a:solidFill>
              </a:rPr>
              <a:t>Pekiştirme</a:t>
            </a:r>
            <a:r>
              <a:rPr lang="tr-TR" sz="1600" dirty="0">
                <a:solidFill>
                  <a:schemeClr val="accent2">
                    <a:lumMod val="75000"/>
                  </a:schemeClr>
                </a:solidFill>
              </a:rPr>
              <a:t>: Devreler(Butonlu Led devresi)</a:t>
            </a:r>
            <a:r>
              <a:rPr lang="tr-TR" sz="1600" dirty="0"/>
              <a:t>-----------------------------------------</a:t>
            </a:r>
            <a:r>
              <a:rPr lang="tr-TR" sz="1600" dirty="0">
                <a:solidFill>
                  <a:srgbClr val="FF0000"/>
                </a:solidFill>
              </a:rPr>
              <a:t>62</a:t>
            </a:r>
          </a:p>
          <a:p>
            <a:pPr marL="342900" indent="-342900">
              <a:buFontTx/>
              <a:buAutoNum type="alphaLcPeriod"/>
              <a:defRPr/>
            </a:pPr>
            <a:r>
              <a:rPr lang="tr-TR" sz="1600" dirty="0">
                <a:solidFill>
                  <a:schemeClr val="accent2">
                    <a:lumMod val="75000"/>
                  </a:schemeClr>
                </a:solidFill>
              </a:rPr>
              <a:t> </a:t>
            </a:r>
            <a:r>
              <a:rPr lang="tr-TR" sz="1600" dirty="0">
                <a:solidFill>
                  <a:srgbClr val="7030A0"/>
                </a:solidFill>
              </a:rPr>
              <a:t>Pekiştirme</a:t>
            </a:r>
            <a:r>
              <a:rPr lang="tr-TR" sz="1600" dirty="0">
                <a:solidFill>
                  <a:schemeClr val="accent2">
                    <a:lumMod val="75000"/>
                  </a:schemeClr>
                </a:solidFill>
              </a:rPr>
              <a:t>: Devreler(</a:t>
            </a:r>
            <a:r>
              <a:rPr lang="tr-TR" sz="1600" dirty="0" err="1">
                <a:solidFill>
                  <a:schemeClr val="accent2">
                    <a:lumMod val="75000"/>
                  </a:schemeClr>
                </a:solidFill>
              </a:rPr>
              <a:t>Potansiyometreli</a:t>
            </a:r>
            <a:r>
              <a:rPr lang="tr-TR" sz="1600" dirty="0">
                <a:solidFill>
                  <a:schemeClr val="accent2">
                    <a:lumMod val="75000"/>
                  </a:schemeClr>
                </a:solidFill>
              </a:rPr>
              <a:t> Led devresi)</a:t>
            </a:r>
            <a:r>
              <a:rPr lang="tr-TR" sz="1600" dirty="0"/>
              <a:t>------------------------------</a:t>
            </a:r>
            <a:r>
              <a:rPr lang="tr-TR" sz="1600" dirty="0">
                <a:solidFill>
                  <a:srgbClr val="FF0000"/>
                </a:solidFill>
              </a:rPr>
              <a:t>63</a:t>
            </a:r>
          </a:p>
          <a:p>
            <a:pPr marL="342900" indent="-342900">
              <a:buFontTx/>
              <a:buAutoNum type="alphaLcPeriod"/>
              <a:defRPr/>
            </a:pPr>
            <a:r>
              <a:rPr lang="tr-TR" sz="1600" dirty="0">
                <a:solidFill>
                  <a:srgbClr val="E97132">
                    <a:lumMod val="75000"/>
                  </a:srgbClr>
                </a:solidFill>
              </a:rPr>
              <a:t>Deneyap Programlama(TEMEL KAVRAMLAR):</a:t>
            </a:r>
          </a:p>
          <a:p>
            <a:pPr marL="800100" lvl="1" indent="-342900">
              <a:buFont typeface="+mj-lt"/>
              <a:buAutoNum type="arabicPeriod"/>
              <a:defRPr/>
            </a:pPr>
            <a:r>
              <a:rPr lang="tr-TR" sz="1600" dirty="0">
                <a:solidFill>
                  <a:srgbClr val="FF0000"/>
                </a:solidFill>
              </a:rPr>
              <a:t>Seri Ekran Kullanımı</a:t>
            </a:r>
            <a:r>
              <a:rPr lang="tr-TR" sz="1600" dirty="0"/>
              <a:t> -------------------------------------------------------------</a:t>
            </a:r>
            <a:r>
              <a:rPr lang="tr-TR" sz="1600" dirty="0">
                <a:solidFill>
                  <a:srgbClr val="FF0000"/>
                </a:solidFill>
              </a:rPr>
              <a:t>64-65</a:t>
            </a:r>
          </a:p>
          <a:p>
            <a:pPr marL="800100" lvl="1" indent="-342900">
              <a:buFont typeface="+mj-lt"/>
              <a:buAutoNum type="arabicPeriod"/>
              <a:defRPr/>
            </a:pPr>
            <a:r>
              <a:rPr lang="tr-TR" sz="1600" dirty="0">
                <a:solidFill>
                  <a:srgbClr val="FF0000"/>
                </a:solidFill>
              </a:rPr>
              <a:t>Değişkenler</a:t>
            </a:r>
            <a:r>
              <a:rPr lang="tr-TR" sz="1600" dirty="0"/>
              <a:t>------------------------------------------------------------------------</a:t>
            </a:r>
            <a:r>
              <a:rPr lang="tr-TR" sz="1600" dirty="0">
                <a:solidFill>
                  <a:srgbClr val="FF0000"/>
                </a:solidFill>
              </a:rPr>
              <a:t>66-72</a:t>
            </a:r>
          </a:p>
          <a:p>
            <a:pPr marL="800100" lvl="1" indent="-342900">
              <a:buFont typeface="+mj-lt"/>
              <a:buAutoNum type="arabicPeriod"/>
              <a:defRPr/>
            </a:pPr>
            <a:r>
              <a:rPr lang="tr-TR" sz="1600" dirty="0">
                <a:solidFill>
                  <a:srgbClr val="FF0000"/>
                </a:solidFill>
              </a:rPr>
              <a:t>Karşılaştırma Operatörleri</a:t>
            </a:r>
            <a:r>
              <a:rPr lang="tr-TR" sz="1600" dirty="0"/>
              <a:t>------------------------------------------------------</a:t>
            </a:r>
            <a:r>
              <a:rPr lang="tr-TR" sz="1600" dirty="0">
                <a:solidFill>
                  <a:srgbClr val="FF0000"/>
                </a:solidFill>
              </a:rPr>
              <a:t>73-74</a:t>
            </a:r>
          </a:p>
          <a:p>
            <a:pPr marL="800100" lvl="1" indent="-342900">
              <a:buFont typeface="+mj-lt"/>
              <a:buAutoNum type="arabicPeriod"/>
              <a:defRPr/>
            </a:pPr>
            <a:r>
              <a:rPr lang="tr-TR" sz="1600" dirty="0">
                <a:solidFill>
                  <a:srgbClr val="FF0000"/>
                </a:solidFill>
              </a:rPr>
              <a:t>Mantıksal Operatörler</a:t>
            </a:r>
            <a:r>
              <a:rPr lang="tr-TR" sz="1600" dirty="0"/>
              <a:t>-----------------------------------------------------------</a:t>
            </a:r>
            <a:r>
              <a:rPr lang="tr-TR" sz="1600" dirty="0">
                <a:solidFill>
                  <a:srgbClr val="FF0000"/>
                </a:solidFill>
              </a:rPr>
              <a:t>75-76</a:t>
            </a:r>
          </a:p>
          <a:p>
            <a:pPr marL="800100" lvl="1" indent="-342900">
              <a:buFont typeface="+mj-lt"/>
              <a:buAutoNum type="arabicPeriod"/>
              <a:defRPr/>
            </a:pPr>
            <a:r>
              <a:rPr lang="tr-TR" sz="1600" dirty="0">
                <a:solidFill>
                  <a:srgbClr val="FF0000"/>
                </a:solidFill>
              </a:rPr>
              <a:t>Koşul Yapıları (</a:t>
            </a:r>
            <a:r>
              <a:rPr lang="tr-TR" sz="1600" dirty="0" err="1">
                <a:solidFill>
                  <a:srgbClr val="3366FF"/>
                </a:solidFill>
              </a:rPr>
              <a:t>if</a:t>
            </a:r>
            <a:r>
              <a:rPr lang="tr-TR" sz="1600" dirty="0">
                <a:solidFill>
                  <a:srgbClr val="3366FF"/>
                </a:solidFill>
              </a:rPr>
              <a:t> / else </a:t>
            </a:r>
            <a:r>
              <a:rPr lang="tr-TR" sz="1600" dirty="0" err="1">
                <a:solidFill>
                  <a:srgbClr val="3366FF"/>
                </a:solidFill>
              </a:rPr>
              <a:t>if</a:t>
            </a:r>
            <a:r>
              <a:rPr lang="tr-TR" sz="1600" dirty="0">
                <a:solidFill>
                  <a:srgbClr val="3366FF"/>
                </a:solidFill>
              </a:rPr>
              <a:t> / else</a:t>
            </a:r>
            <a:r>
              <a:rPr lang="tr-TR" sz="1600" dirty="0">
                <a:solidFill>
                  <a:srgbClr val="FF0000"/>
                </a:solidFill>
              </a:rPr>
              <a:t>)</a:t>
            </a:r>
            <a:r>
              <a:rPr lang="tr-TR" sz="1600" dirty="0"/>
              <a:t>-------------------------------------------------</a:t>
            </a:r>
            <a:r>
              <a:rPr lang="tr-TR" sz="1600" dirty="0">
                <a:solidFill>
                  <a:srgbClr val="FF0000"/>
                </a:solidFill>
              </a:rPr>
              <a:t>77-82</a:t>
            </a:r>
          </a:p>
          <a:p>
            <a:pPr marL="800100" lvl="1" indent="-342900">
              <a:buFont typeface="+mj-lt"/>
              <a:buAutoNum type="arabicPeriod"/>
              <a:defRPr/>
            </a:pPr>
            <a:r>
              <a:rPr lang="tr-TR" sz="1600" dirty="0">
                <a:solidFill>
                  <a:srgbClr val="FF0000"/>
                </a:solidFill>
              </a:rPr>
              <a:t>Döngü Yapıları (</a:t>
            </a:r>
            <a:r>
              <a:rPr lang="tr-TR" sz="1600" dirty="0" err="1">
                <a:solidFill>
                  <a:srgbClr val="3366FF"/>
                </a:solidFill>
              </a:rPr>
              <a:t>for</a:t>
            </a:r>
            <a:r>
              <a:rPr lang="tr-TR" sz="1600" dirty="0">
                <a:solidFill>
                  <a:srgbClr val="3366FF"/>
                </a:solidFill>
              </a:rPr>
              <a:t> / </a:t>
            </a:r>
            <a:r>
              <a:rPr lang="tr-TR" sz="1600" dirty="0" err="1">
                <a:solidFill>
                  <a:srgbClr val="3366FF"/>
                </a:solidFill>
              </a:rPr>
              <a:t>while</a:t>
            </a:r>
            <a:r>
              <a:rPr lang="tr-TR" sz="1600" dirty="0">
                <a:solidFill>
                  <a:srgbClr val="FF0000"/>
                </a:solidFill>
              </a:rPr>
              <a:t>)</a:t>
            </a:r>
            <a:r>
              <a:rPr lang="tr-TR" sz="1600" dirty="0"/>
              <a:t>-----------------------------------------------------</a:t>
            </a:r>
            <a:r>
              <a:rPr lang="tr-TR" sz="1600" dirty="0">
                <a:solidFill>
                  <a:srgbClr val="FF0000"/>
                </a:solidFill>
              </a:rPr>
              <a:t>83-87</a:t>
            </a:r>
          </a:p>
          <a:p>
            <a:pPr marL="800100" lvl="1" indent="-342900">
              <a:buFont typeface="+mj-lt"/>
              <a:buAutoNum type="arabicPeriod"/>
              <a:defRPr/>
            </a:pPr>
            <a:r>
              <a:rPr lang="tr-TR" sz="1600" dirty="0">
                <a:solidFill>
                  <a:srgbClr val="FF0000"/>
                </a:solidFill>
              </a:rPr>
              <a:t>Döngü Kırıcı ( </a:t>
            </a:r>
            <a:r>
              <a:rPr lang="tr-TR" sz="1600" dirty="0">
                <a:solidFill>
                  <a:srgbClr val="3366FF"/>
                </a:solidFill>
              </a:rPr>
              <a:t>break</a:t>
            </a:r>
            <a:r>
              <a:rPr lang="tr-TR" sz="1600" dirty="0">
                <a:solidFill>
                  <a:srgbClr val="FF0000"/>
                </a:solidFill>
              </a:rPr>
              <a:t> ) </a:t>
            </a:r>
            <a:r>
              <a:rPr lang="tr-TR" sz="1600" dirty="0"/>
              <a:t>------------------------------------------------------------</a:t>
            </a:r>
            <a:r>
              <a:rPr lang="tr-TR" sz="1600" dirty="0">
                <a:solidFill>
                  <a:srgbClr val="FF0000"/>
                </a:solidFill>
              </a:rPr>
              <a:t>88-90</a:t>
            </a:r>
          </a:p>
          <a:p>
            <a:pPr marL="800100" lvl="1" indent="-342900">
              <a:buFont typeface="+mj-lt"/>
              <a:buAutoNum type="arabicPeriod"/>
              <a:defRPr/>
            </a:pPr>
            <a:r>
              <a:rPr lang="tr-TR" sz="1600" dirty="0">
                <a:solidFill>
                  <a:srgbClr val="FF0000"/>
                </a:solidFill>
              </a:rPr>
              <a:t>Karar Yapıları (</a:t>
            </a:r>
            <a:r>
              <a:rPr lang="tr-TR" sz="1600" dirty="0" err="1">
                <a:solidFill>
                  <a:srgbClr val="3366FF"/>
                </a:solidFill>
              </a:rPr>
              <a:t>switch</a:t>
            </a:r>
            <a:r>
              <a:rPr lang="tr-TR" sz="1600" dirty="0">
                <a:solidFill>
                  <a:srgbClr val="3366FF"/>
                </a:solidFill>
              </a:rPr>
              <a:t> - </a:t>
            </a:r>
            <a:r>
              <a:rPr lang="tr-TR" sz="1600" dirty="0" err="1">
                <a:solidFill>
                  <a:srgbClr val="3366FF"/>
                </a:solidFill>
              </a:rPr>
              <a:t>case</a:t>
            </a:r>
            <a:r>
              <a:rPr lang="tr-TR" sz="1600" dirty="0">
                <a:solidFill>
                  <a:srgbClr val="FF0000"/>
                </a:solidFill>
              </a:rPr>
              <a:t>)</a:t>
            </a:r>
            <a:r>
              <a:rPr lang="tr-TR" sz="1600" dirty="0"/>
              <a:t>---------------------------------------------------</a:t>
            </a:r>
            <a:r>
              <a:rPr lang="tr-TR" sz="1600" dirty="0">
                <a:solidFill>
                  <a:srgbClr val="FF0000"/>
                </a:solidFill>
              </a:rPr>
              <a:t>91-93</a:t>
            </a:r>
          </a:p>
          <a:p>
            <a:pPr marL="800100" lvl="1" indent="-342900">
              <a:buFont typeface="+mj-lt"/>
              <a:buAutoNum type="arabicPeriod"/>
              <a:defRPr/>
            </a:pPr>
            <a:r>
              <a:rPr lang="tr-TR" sz="1600" dirty="0">
                <a:solidFill>
                  <a:srgbClr val="FF0000"/>
                </a:solidFill>
              </a:rPr>
              <a:t>Fonksiyonlar</a:t>
            </a:r>
            <a:r>
              <a:rPr lang="tr-TR" sz="1600" dirty="0"/>
              <a:t>-----------------------------------------------------------------------</a:t>
            </a:r>
            <a:r>
              <a:rPr lang="tr-TR" sz="1600" dirty="0">
                <a:solidFill>
                  <a:srgbClr val="FF0000"/>
                </a:solidFill>
              </a:rPr>
              <a:t>94-98</a:t>
            </a:r>
          </a:p>
          <a:p>
            <a:pPr marL="800100" lvl="1" indent="-342900">
              <a:buFont typeface="+mj-lt"/>
              <a:buAutoNum type="arabicPeriod"/>
              <a:defRPr/>
            </a:pPr>
            <a:r>
              <a:rPr lang="tr-TR" sz="1600" dirty="0">
                <a:solidFill>
                  <a:srgbClr val="FF0000"/>
                </a:solidFill>
              </a:rPr>
              <a:t>Kütüphaneler</a:t>
            </a:r>
            <a:r>
              <a:rPr lang="tr-TR" sz="1600" dirty="0"/>
              <a:t> ---------------------------------------------------------------------</a:t>
            </a:r>
            <a:r>
              <a:rPr lang="tr-TR" sz="1600" dirty="0">
                <a:solidFill>
                  <a:srgbClr val="FF0000"/>
                </a:solidFill>
              </a:rPr>
              <a:t>99-101</a:t>
            </a:r>
          </a:p>
          <a:p>
            <a:pPr marL="342900" indent="-342900">
              <a:buFontTx/>
              <a:buAutoNum type="alphaLcPeriod"/>
              <a:defRPr/>
            </a:pPr>
            <a:r>
              <a:rPr lang="tr-TR" sz="1600" dirty="0">
                <a:solidFill>
                  <a:srgbClr val="E97132">
                    <a:lumMod val="75000"/>
                  </a:srgbClr>
                </a:solidFill>
              </a:rPr>
              <a:t>Deneyap Elektronik Programlama (Dijital Giriş-Çıkış)</a:t>
            </a:r>
            <a:r>
              <a:rPr lang="tr-TR" sz="1600" dirty="0"/>
              <a:t>----------------------------</a:t>
            </a:r>
            <a:r>
              <a:rPr lang="tr-TR" sz="1600" dirty="0">
                <a:solidFill>
                  <a:srgbClr val="FF0000"/>
                </a:solidFill>
              </a:rPr>
              <a:t>102-103</a:t>
            </a:r>
          </a:p>
          <a:p>
            <a:pPr marL="342900" indent="-342900">
              <a:buFontTx/>
              <a:buAutoNum type="alphaLcPeriod"/>
              <a:defRPr/>
            </a:pPr>
            <a:r>
              <a:rPr lang="tr-TR" sz="1600" dirty="0">
                <a:solidFill>
                  <a:srgbClr val="E97132">
                    <a:lumMod val="75000"/>
                  </a:srgbClr>
                </a:solidFill>
              </a:rPr>
              <a:t>Deneyap Elektronik </a:t>
            </a:r>
            <a:r>
              <a:rPr lang="tr-TR" sz="1600" dirty="0">
                <a:solidFill>
                  <a:srgbClr val="C04F15"/>
                </a:solidFill>
              </a:rPr>
              <a:t>Programlama(Butonlu Led devresi-2)</a:t>
            </a:r>
            <a:r>
              <a:rPr lang="tr-TR" sz="1600" dirty="0"/>
              <a:t>----------------------</a:t>
            </a:r>
            <a:r>
              <a:rPr lang="tr-TR" sz="1600" dirty="0">
                <a:solidFill>
                  <a:srgbClr val="FF0000"/>
                </a:solidFill>
              </a:rPr>
              <a:t>104-105</a:t>
            </a:r>
          </a:p>
          <a:p>
            <a:pPr marL="342900" indent="-342900">
              <a:buFontTx/>
              <a:buAutoNum type="alphaLcPeriod"/>
              <a:defRPr/>
            </a:pPr>
            <a:r>
              <a:rPr lang="tr-TR" sz="1600" dirty="0">
                <a:solidFill>
                  <a:srgbClr val="E97132">
                    <a:lumMod val="75000"/>
                  </a:srgbClr>
                </a:solidFill>
              </a:rPr>
              <a:t>Deneyap Elektronik Programlama (Analog Giriş-Çıkış)</a:t>
            </a:r>
            <a:r>
              <a:rPr lang="tr-TR" sz="1600" dirty="0"/>
              <a:t>---------------------------</a:t>
            </a:r>
            <a:r>
              <a:rPr lang="tr-TR" sz="1600" dirty="0">
                <a:solidFill>
                  <a:srgbClr val="FF0000"/>
                </a:solidFill>
              </a:rPr>
              <a:t>106-108</a:t>
            </a:r>
          </a:p>
          <a:p>
            <a:pPr marL="342900" indent="-342900">
              <a:buFontTx/>
              <a:buAutoNum type="alphaLcPeriod"/>
              <a:defRPr/>
            </a:pPr>
            <a:r>
              <a:rPr lang="tr-TR" sz="1600" dirty="0">
                <a:solidFill>
                  <a:srgbClr val="E97132">
                    <a:lumMod val="75000"/>
                  </a:srgbClr>
                </a:solidFill>
              </a:rPr>
              <a:t>Deneyap Elektronik Programlama (Analog Giriş)</a:t>
            </a:r>
            <a:r>
              <a:rPr lang="tr-TR" sz="1600" dirty="0"/>
              <a:t>----------------------------------</a:t>
            </a:r>
            <a:r>
              <a:rPr lang="tr-TR" sz="1600" dirty="0">
                <a:solidFill>
                  <a:srgbClr val="FF0000"/>
                </a:solidFill>
              </a:rPr>
              <a:t>109-115</a:t>
            </a:r>
          </a:p>
          <a:p>
            <a:pPr marL="342900" indent="-342900">
              <a:buFontTx/>
              <a:buAutoNum type="alphaLcPeriod"/>
              <a:defRPr/>
            </a:pPr>
            <a:r>
              <a:rPr lang="tr-TR" sz="1600" dirty="0">
                <a:solidFill>
                  <a:srgbClr val="E97132">
                    <a:lumMod val="75000"/>
                  </a:srgbClr>
                </a:solidFill>
              </a:rPr>
              <a:t>Deneyap Elektronik Programlama (Analog Çıkış)</a:t>
            </a:r>
            <a:r>
              <a:rPr lang="tr-TR" sz="1600" dirty="0"/>
              <a:t>----------------------------------</a:t>
            </a:r>
            <a:r>
              <a:rPr lang="tr-TR" sz="1600" dirty="0">
                <a:solidFill>
                  <a:srgbClr val="FF0000"/>
                </a:solidFill>
              </a:rPr>
              <a:t>116-118</a:t>
            </a:r>
          </a:p>
          <a:p>
            <a:pPr marL="342900" indent="-342900">
              <a:buFontTx/>
              <a:buAutoNum type="alphaLcPeriod"/>
              <a:defRPr/>
            </a:pPr>
            <a:r>
              <a:rPr lang="tr-TR" sz="1600" dirty="0">
                <a:solidFill>
                  <a:srgbClr val="E97132">
                    <a:lumMod val="75000"/>
                  </a:srgbClr>
                </a:solidFill>
              </a:rPr>
              <a:t>Deneyap Elektronik Programlama (</a:t>
            </a:r>
            <a:r>
              <a:rPr lang="tr-TR" sz="1600" dirty="0" err="1">
                <a:solidFill>
                  <a:srgbClr val="E97132">
                    <a:lumMod val="75000"/>
                  </a:srgbClr>
                </a:solidFill>
              </a:rPr>
              <a:t>Buzzer</a:t>
            </a:r>
            <a:r>
              <a:rPr lang="tr-TR" sz="1600" dirty="0">
                <a:solidFill>
                  <a:srgbClr val="E97132">
                    <a:lumMod val="75000"/>
                  </a:srgbClr>
                </a:solidFill>
              </a:rPr>
              <a:t>)</a:t>
            </a:r>
            <a:r>
              <a:rPr lang="tr-TR" sz="1600" dirty="0"/>
              <a:t>-----------------------------------------</a:t>
            </a:r>
            <a:r>
              <a:rPr lang="tr-TR" sz="1600" dirty="0">
                <a:solidFill>
                  <a:srgbClr val="FF0000"/>
                </a:solidFill>
              </a:rPr>
              <a:t>119-125</a:t>
            </a:r>
          </a:p>
        </p:txBody>
      </p:sp>
    </p:spTree>
    <p:extLst>
      <p:ext uri="{BB962C8B-B14F-4D97-AF65-F5344CB8AC3E}">
        <p14:creationId xmlns:p14="http://schemas.microsoft.com/office/powerpoint/2010/main" val="9232894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B074DDEA-6063-6BAB-87AF-37F42C85920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A29D0E1-E21C-9101-0A00-267554EF1F8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bg1">
                <a:lumMod val="85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chemeClr val="bg1"/>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95FB67E-F50D-0A38-BC2B-E42A110238A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9E79DA2-5A5C-75FB-9C3A-1756B7D22C8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5B124FB0-1B34-6CD6-6B18-B107BEE64ABD}"/>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6F80FCEA-4FCB-4FA3-DF14-16F7518F8110}"/>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pic>
        <p:nvPicPr>
          <p:cNvPr id="4" name="Resim 3" descr="çizgi, diyagram, yazı tipi, ekran görüntüsü içeren bir resim&#10;&#10;Yapay zeka tarafından oluşturulan içerik yanlış olabilir.">
            <a:extLst>
              <a:ext uri="{FF2B5EF4-FFF2-40B4-BE49-F238E27FC236}">
                <a16:creationId xmlns:a16="http://schemas.microsoft.com/office/drawing/2014/main" id="{05020C6D-792D-2B90-FC3E-59F46A2B8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222" y="6155425"/>
            <a:ext cx="2386147" cy="3163348"/>
          </a:xfrm>
          <a:prstGeom prst="rect">
            <a:avLst/>
          </a:prstGeom>
        </p:spPr>
      </p:pic>
      <p:pic>
        <p:nvPicPr>
          <p:cNvPr id="5" name="Resim 4" descr="yazı tipi, metin, beyaz, grafik içeren bir resim&#10;&#10;Yapay zeka tarafından oluşturulan içerik yanlış olabilir.">
            <a:extLst>
              <a:ext uri="{FF2B5EF4-FFF2-40B4-BE49-F238E27FC236}">
                <a16:creationId xmlns:a16="http://schemas.microsoft.com/office/drawing/2014/main" id="{7C3596B4-CA52-1647-D01E-F769B21A3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669" y="6446592"/>
            <a:ext cx="5188600" cy="1734139"/>
          </a:xfrm>
          <a:prstGeom prst="rect">
            <a:avLst/>
          </a:prstGeom>
        </p:spPr>
      </p:pic>
      <p:pic>
        <p:nvPicPr>
          <p:cNvPr id="9" name="Resim 8" descr="daire, grafik, kırpıntı çizim, simge, sembol içeren bir resim&#10;&#10;Yapay zeka tarafından oluşturulan içerik yanlış olabilir.">
            <a:extLst>
              <a:ext uri="{FF2B5EF4-FFF2-40B4-BE49-F238E27FC236}">
                <a16:creationId xmlns:a16="http://schemas.microsoft.com/office/drawing/2014/main" id="{608AB190-30FD-1F4B-23F3-711FF23ED887}"/>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rot="16200000">
            <a:off x="3725982" y="1827781"/>
            <a:ext cx="3285714" cy="5038095"/>
          </a:xfrm>
          <a:prstGeom prst="rect">
            <a:avLst/>
          </a:prstGeom>
        </p:spPr>
      </p:pic>
      <p:sp>
        <p:nvSpPr>
          <p:cNvPr id="10" name="Metin kutusu 9">
            <a:extLst>
              <a:ext uri="{FF2B5EF4-FFF2-40B4-BE49-F238E27FC236}">
                <a16:creationId xmlns:a16="http://schemas.microsoft.com/office/drawing/2014/main" id="{3E30A57C-CB6A-0739-EB6A-F50EAF6BE3BF}"/>
              </a:ext>
            </a:extLst>
          </p:cNvPr>
          <p:cNvSpPr txBox="1">
            <a:spLocks noGrp="1" noRot="1" noMove="1" noResize="1" noEditPoints="1" noAdjustHandles="1" noChangeArrowheads="1" noChangeShapeType="1"/>
          </p:cNvSpPr>
          <p:nvPr/>
        </p:nvSpPr>
        <p:spPr>
          <a:xfrm>
            <a:off x="7142736" y="3185988"/>
            <a:ext cx="515364" cy="369332"/>
          </a:xfrm>
          <a:prstGeom prst="rect">
            <a:avLst/>
          </a:prstGeom>
          <a:noFill/>
        </p:spPr>
        <p:txBody>
          <a:bodyPr wrap="square" rtlCol="0">
            <a:spAutoFit/>
          </a:bodyPr>
          <a:lstStyle/>
          <a:p>
            <a:r>
              <a:rPr lang="tr-TR" dirty="0" err="1">
                <a:solidFill>
                  <a:srgbClr val="FF0000"/>
                </a:solidFill>
              </a:rPr>
              <a:t>Vin</a:t>
            </a:r>
            <a:endParaRPr lang="tr-TR" dirty="0">
              <a:solidFill>
                <a:srgbClr val="FF0000"/>
              </a:solidFill>
            </a:endParaRPr>
          </a:p>
        </p:txBody>
      </p:sp>
      <p:sp>
        <p:nvSpPr>
          <p:cNvPr id="13" name="Metin kutusu 12">
            <a:extLst>
              <a:ext uri="{FF2B5EF4-FFF2-40B4-BE49-F238E27FC236}">
                <a16:creationId xmlns:a16="http://schemas.microsoft.com/office/drawing/2014/main" id="{23FFD28F-B091-CE0A-761C-1A7875EFD7A3}"/>
              </a:ext>
            </a:extLst>
          </p:cNvPr>
          <p:cNvSpPr txBox="1">
            <a:spLocks noGrp="1" noRot="1" noMove="1" noResize="1" noEditPoints="1" noAdjustHandles="1" noChangeArrowheads="1" noChangeShapeType="1"/>
          </p:cNvSpPr>
          <p:nvPr/>
        </p:nvSpPr>
        <p:spPr>
          <a:xfrm>
            <a:off x="7142416" y="5638789"/>
            <a:ext cx="745471" cy="369332"/>
          </a:xfrm>
          <a:prstGeom prst="rect">
            <a:avLst/>
          </a:prstGeom>
          <a:noFill/>
        </p:spPr>
        <p:txBody>
          <a:bodyPr wrap="square" rtlCol="0">
            <a:spAutoFit/>
          </a:bodyPr>
          <a:lstStyle/>
          <a:p>
            <a:r>
              <a:rPr lang="tr-TR" dirty="0" err="1">
                <a:solidFill>
                  <a:srgbClr val="FF0000"/>
                </a:solidFill>
              </a:rPr>
              <a:t>Gnd</a:t>
            </a:r>
            <a:endParaRPr lang="tr-TR" dirty="0">
              <a:solidFill>
                <a:srgbClr val="FF0000"/>
              </a:solidFill>
            </a:endParaRPr>
          </a:p>
        </p:txBody>
      </p:sp>
      <p:sp>
        <p:nvSpPr>
          <p:cNvPr id="14" name="Metin kutusu 13">
            <a:extLst>
              <a:ext uri="{FF2B5EF4-FFF2-40B4-BE49-F238E27FC236}">
                <a16:creationId xmlns:a16="http://schemas.microsoft.com/office/drawing/2014/main" id="{853D6AF8-D7D0-4F3C-C000-71BC4DB37490}"/>
              </a:ext>
            </a:extLst>
          </p:cNvPr>
          <p:cNvSpPr txBox="1">
            <a:spLocks noGrp="1" noRot="1" noMove="1" noResize="1" noEditPoints="1" noAdjustHandles="1" noChangeArrowheads="1" noChangeShapeType="1"/>
          </p:cNvSpPr>
          <p:nvPr/>
        </p:nvSpPr>
        <p:spPr>
          <a:xfrm>
            <a:off x="7142416" y="4399298"/>
            <a:ext cx="745471" cy="369332"/>
          </a:xfrm>
          <a:prstGeom prst="rect">
            <a:avLst/>
          </a:prstGeom>
          <a:noFill/>
        </p:spPr>
        <p:txBody>
          <a:bodyPr wrap="square" rtlCol="0">
            <a:spAutoFit/>
          </a:bodyPr>
          <a:lstStyle/>
          <a:p>
            <a:r>
              <a:rPr lang="tr-TR" dirty="0" err="1">
                <a:solidFill>
                  <a:srgbClr val="FF0000"/>
                </a:solidFill>
              </a:rPr>
              <a:t>Vout</a:t>
            </a:r>
            <a:endParaRPr lang="tr-TR" dirty="0">
              <a:solidFill>
                <a:srgbClr val="FF0000"/>
              </a:solidFill>
            </a:endParaRPr>
          </a:p>
        </p:txBody>
      </p:sp>
      <p:cxnSp>
        <p:nvCxnSpPr>
          <p:cNvPr id="23" name="Düz Ok Bağlayıcısı 22">
            <a:extLst>
              <a:ext uri="{FF2B5EF4-FFF2-40B4-BE49-F238E27FC236}">
                <a16:creationId xmlns:a16="http://schemas.microsoft.com/office/drawing/2014/main" id="{8CB30D2B-3D0B-919D-8B93-E41C443E77DA}"/>
              </a:ext>
            </a:extLst>
          </p:cNvPr>
          <p:cNvCxnSpPr/>
          <p:nvPr/>
        </p:nvCxnSpPr>
        <p:spPr>
          <a:xfrm>
            <a:off x="2728913" y="3054428"/>
            <a:ext cx="698382" cy="828675"/>
          </a:xfrm>
          <a:prstGeom prst="straightConnector1">
            <a:avLst/>
          </a:prstGeom>
          <a:ln w="57150">
            <a:solidFill>
              <a:srgbClr val="00206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0" name="Mürekkep 29">
                <a:extLst>
                  <a:ext uri="{FF2B5EF4-FFF2-40B4-BE49-F238E27FC236}">
                    <a16:creationId xmlns:a16="http://schemas.microsoft.com/office/drawing/2014/main" id="{7F6590D4-803F-E67A-0C7F-49D36ED2892C}"/>
                  </a:ext>
                </a:extLst>
              </p14:cNvPr>
              <p14:cNvContentPartPr/>
              <p14:nvPr/>
            </p14:nvContentPartPr>
            <p14:xfrm>
              <a:off x="3171847" y="3056670"/>
              <a:ext cx="2158200" cy="679320"/>
            </p14:xfrm>
          </p:contentPart>
        </mc:Choice>
        <mc:Fallback xmlns="">
          <p:pic>
            <p:nvPicPr>
              <p:cNvPr id="30" name="Mürekkep 29">
                <a:extLst>
                  <a:ext uri="{FF2B5EF4-FFF2-40B4-BE49-F238E27FC236}">
                    <a16:creationId xmlns:a16="http://schemas.microsoft.com/office/drawing/2014/main" id="{7F6590D4-803F-E67A-0C7F-49D36ED2892C}"/>
                  </a:ext>
                </a:extLst>
              </p:cNvPr>
              <p:cNvPicPr/>
              <p:nvPr/>
            </p:nvPicPr>
            <p:blipFill>
              <a:blip r:embed="rId7"/>
              <a:stretch>
                <a:fillRect/>
              </a:stretch>
            </p:blipFill>
            <p:spPr>
              <a:xfrm>
                <a:off x="3154207" y="3039030"/>
                <a:ext cx="2193840" cy="714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Mürekkep 31">
                <a:extLst>
                  <a:ext uri="{FF2B5EF4-FFF2-40B4-BE49-F238E27FC236}">
                    <a16:creationId xmlns:a16="http://schemas.microsoft.com/office/drawing/2014/main" id="{844406AC-739E-B1BF-C35D-92932ED0C7BE}"/>
                  </a:ext>
                </a:extLst>
              </p14:cNvPr>
              <p14:cNvContentPartPr/>
              <p14:nvPr/>
            </p14:nvContentPartPr>
            <p14:xfrm>
              <a:off x="3171847" y="3114270"/>
              <a:ext cx="720" cy="229320"/>
            </p14:xfrm>
          </p:contentPart>
        </mc:Choice>
        <mc:Fallback xmlns="">
          <p:pic>
            <p:nvPicPr>
              <p:cNvPr id="32" name="Mürekkep 31">
                <a:extLst>
                  <a:ext uri="{FF2B5EF4-FFF2-40B4-BE49-F238E27FC236}">
                    <a16:creationId xmlns:a16="http://schemas.microsoft.com/office/drawing/2014/main" id="{844406AC-739E-B1BF-C35D-92932ED0C7BE}"/>
                  </a:ext>
                </a:extLst>
              </p:cNvPr>
              <p:cNvPicPr/>
              <p:nvPr/>
            </p:nvPicPr>
            <p:blipFill>
              <a:blip r:embed="rId9"/>
              <a:stretch>
                <a:fillRect/>
              </a:stretch>
            </p:blipFill>
            <p:spPr>
              <a:xfrm>
                <a:off x="3135847" y="3096270"/>
                <a:ext cx="720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Mürekkep 33">
                <a:extLst>
                  <a:ext uri="{FF2B5EF4-FFF2-40B4-BE49-F238E27FC236}">
                    <a16:creationId xmlns:a16="http://schemas.microsoft.com/office/drawing/2014/main" id="{E3BCDEC8-7ED6-7242-FE01-C9821495F0DD}"/>
                  </a:ext>
                </a:extLst>
              </p14:cNvPr>
              <p14:cNvContentPartPr/>
              <p14:nvPr/>
            </p14:nvContentPartPr>
            <p14:xfrm>
              <a:off x="3171847" y="3329190"/>
              <a:ext cx="214560" cy="14400"/>
            </p14:xfrm>
          </p:contentPart>
        </mc:Choice>
        <mc:Fallback xmlns="">
          <p:pic>
            <p:nvPicPr>
              <p:cNvPr id="34" name="Mürekkep 33">
                <a:extLst>
                  <a:ext uri="{FF2B5EF4-FFF2-40B4-BE49-F238E27FC236}">
                    <a16:creationId xmlns:a16="http://schemas.microsoft.com/office/drawing/2014/main" id="{E3BCDEC8-7ED6-7242-FE01-C9821495F0DD}"/>
                  </a:ext>
                </a:extLst>
              </p:cNvPr>
              <p:cNvPicPr/>
              <p:nvPr/>
            </p:nvPicPr>
            <p:blipFill>
              <a:blip r:embed="rId11"/>
              <a:stretch>
                <a:fillRect/>
              </a:stretch>
            </p:blipFill>
            <p:spPr>
              <a:xfrm>
                <a:off x="3153847" y="3311190"/>
                <a:ext cx="250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0" name="Mürekkep 39">
                <a:extLst>
                  <a:ext uri="{FF2B5EF4-FFF2-40B4-BE49-F238E27FC236}">
                    <a16:creationId xmlns:a16="http://schemas.microsoft.com/office/drawing/2014/main" id="{8A03812C-88F8-B35E-95AB-91DF11CA6D71}"/>
                  </a:ext>
                </a:extLst>
              </p14:cNvPr>
              <p14:cNvContentPartPr/>
              <p14:nvPr/>
            </p14:nvContentPartPr>
            <p14:xfrm>
              <a:off x="4257247" y="2628990"/>
              <a:ext cx="29160" cy="300240"/>
            </p14:xfrm>
          </p:contentPart>
        </mc:Choice>
        <mc:Fallback xmlns="">
          <p:pic>
            <p:nvPicPr>
              <p:cNvPr id="40" name="Mürekkep 39">
                <a:extLst>
                  <a:ext uri="{FF2B5EF4-FFF2-40B4-BE49-F238E27FC236}">
                    <a16:creationId xmlns:a16="http://schemas.microsoft.com/office/drawing/2014/main" id="{8A03812C-88F8-B35E-95AB-91DF11CA6D71}"/>
                  </a:ext>
                </a:extLst>
              </p:cNvPr>
              <p:cNvPicPr/>
              <p:nvPr/>
            </p:nvPicPr>
            <p:blipFill>
              <a:blip r:embed="rId13"/>
              <a:stretch>
                <a:fillRect/>
              </a:stretch>
            </p:blipFill>
            <p:spPr>
              <a:xfrm>
                <a:off x="4239607" y="2610990"/>
                <a:ext cx="648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Mürekkep 40">
                <a:extLst>
                  <a:ext uri="{FF2B5EF4-FFF2-40B4-BE49-F238E27FC236}">
                    <a16:creationId xmlns:a16="http://schemas.microsoft.com/office/drawing/2014/main" id="{1A4D54B7-E6BA-D279-7929-47E0BB734DC5}"/>
                  </a:ext>
                </a:extLst>
              </p14:cNvPr>
              <p14:cNvContentPartPr/>
              <p14:nvPr/>
            </p14:nvContentPartPr>
            <p14:xfrm>
              <a:off x="4300447" y="2628630"/>
              <a:ext cx="202680" cy="174600"/>
            </p14:xfrm>
          </p:contentPart>
        </mc:Choice>
        <mc:Fallback xmlns="">
          <p:pic>
            <p:nvPicPr>
              <p:cNvPr id="41" name="Mürekkep 40">
                <a:extLst>
                  <a:ext uri="{FF2B5EF4-FFF2-40B4-BE49-F238E27FC236}">
                    <a16:creationId xmlns:a16="http://schemas.microsoft.com/office/drawing/2014/main" id="{1A4D54B7-E6BA-D279-7929-47E0BB734DC5}"/>
                  </a:ext>
                </a:extLst>
              </p:cNvPr>
              <p:cNvPicPr/>
              <p:nvPr/>
            </p:nvPicPr>
            <p:blipFill>
              <a:blip r:embed="rId15"/>
              <a:stretch>
                <a:fillRect/>
              </a:stretch>
            </p:blipFill>
            <p:spPr>
              <a:xfrm>
                <a:off x="4282807" y="2610630"/>
                <a:ext cx="2383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5" name="Mürekkep 44">
                <a:extLst>
                  <a:ext uri="{FF2B5EF4-FFF2-40B4-BE49-F238E27FC236}">
                    <a16:creationId xmlns:a16="http://schemas.microsoft.com/office/drawing/2014/main" id="{02DBB12A-3665-BCBA-C553-F6EA660D37DC}"/>
                  </a:ext>
                </a:extLst>
              </p14:cNvPr>
              <p14:cNvContentPartPr/>
              <p14:nvPr/>
            </p14:nvContentPartPr>
            <p14:xfrm>
              <a:off x="4272007" y="2785590"/>
              <a:ext cx="212040" cy="186840"/>
            </p14:xfrm>
          </p:contentPart>
        </mc:Choice>
        <mc:Fallback xmlns="">
          <p:pic>
            <p:nvPicPr>
              <p:cNvPr id="45" name="Mürekkep 44">
                <a:extLst>
                  <a:ext uri="{FF2B5EF4-FFF2-40B4-BE49-F238E27FC236}">
                    <a16:creationId xmlns:a16="http://schemas.microsoft.com/office/drawing/2014/main" id="{02DBB12A-3665-BCBA-C553-F6EA660D37DC}"/>
                  </a:ext>
                </a:extLst>
              </p:cNvPr>
              <p:cNvPicPr/>
              <p:nvPr/>
            </p:nvPicPr>
            <p:blipFill>
              <a:blip r:embed="rId17"/>
              <a:stretch>
                <a:fillRect/>
              </a:stretch>
            </p:blipFill>
            <p:spPr>
              <a:xfrm>
                <a:off x="4254367" y="2767950"/>
                <a:ext cx="247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1" name="Mürekkep 50">
                <a:extLst>
                  <a:ext uri="{FF2B5EF4-FFF2-40B4-BE49-F238E27FC236}">
                    <a16:creationId xmlns:a16="http://schemas.microsoft.com/office/drawing/2014/main" id="{251A2BA3-ABC3-1D70-272A-79AF859306DA}"/>
                  </a:ext>
                </a:extLst>
              </p14:cNvPr>
              <p14:cNvContentPartPr/>
              <p14:nvPr/>
            </p14:nvContentPartPr>
            <p14:xfrm>
              <a:off x="4572967" y="2670030"/>
              <a:ext cx="362880" cy="379440"/>
            </p14:xfrm>
          </p:contentPart>
        </mc:Choice>
        <mc:Fallback xmlns="">
          <p:pic>
            <p:nvPicPr>
              <p:cNvPr id="51" name="Mürekkep 50">
                <a:extLst>
                  <a:ext uri="{FF2B5EF4-FFF2-40B4-BE49-F238E27FC236}">
                    <a16:creationId xmlns:a16="http://schemas.microsoft.com/office/drawing/2014/main" id="{251A2BA3-ABC3-1D70-272A-79AF859306DA}"/>
                  </a:ext>
                </a:extLst>
              </p:cNvPr>
              <p:cNvPicPr/>
              <p:nvPr/>
            </p:nvPicPr>
            <p:blipFill>
              <a:blip r:embed="rId19"/>
              <a:stretch>
                <a:fillRect/>
              </a:stretch>
            </p:blipFill>
            <p:spPr>
              <a:xfrm>
                <a:off x="4554967" y="2652030"/>
                <a:ext cx="398520" cy="415080"/>
              </a:xfrm>
              <a:prstGeom prst="rect">
                <a:avLst/>
              </a:prstGeom>
            </p:spPr>
          </p:pic>
        </mc:Fallback>
      </mc:AlternateContent>
      <p:grpSp>
        <p:nvGrpSpPr>
          <p:cNvPr id="75" name="Grup 74">
            <a:extLst>
              <a:ext uri="{FF2B5EF4-FFF2-40B4-BE49-F238E27FC236}">
                <a16:creationId xmlns:a16="http://schemas.microsoft.com/office/drawing/2014/main" id="{E59D2BE2-50A4-BD87-6D13-9128AE2D1C2E}"/>
              </a:ext>
            </a:extLst>
          </p:cNvPr>
          <p:cNvGrpSpPr/>
          <p:nvPr/>
        </p:nvGrpSpPr>
        <p:grpSpPr>
          <a:xfrm>
            <a:off x="2656327" y="3543030"/>
            <a:ext cx="2573280" cy="2530800"/>
            <a:chOff x="2656327" y="3543030"/>
            <a:chExt cx="2573280" cy="2530800"/>
          </a:xfrm>
        </p:grpSpPr>
        <mc:AlternateContent xmlns:mc="http://schemas.openxmlformats.org/markup-compatibility/2006" xmlns:p14="http://schemas.microsoft.com/office/powerpoint/2010/main">
          <mc:Choice Requires="p14">
            <p:contentPart p14:bwMode="auto" r:id="rId20">
              <p14:nvContentPartPr>
                <p14:cNvPr id="73" name="Mürekkep 72">
                  <a:extLst>
                    <a:ext uri="{FF2B5EF4-FFF2-40B4-BE49-F238E27FC236}">
                      <a16:creationId xmlns:a16="http://schemas.microsoft.com/office/drawing/2014/main" id="{213EF2E3-C30F-5D1E-1471-1062E09B1B26}"/>
                    </a:ext>
                  </a:extLst>
                </p14:cNvPr>
                <p14:cNvContentPartPr/>
                <p14:nvPr/>
              </p14:nvContentPartPr>
              <p14:xfrm>
                <a:off x="2656327" y="3543030"/>
                <a:ext cx="2566080" cy="2530800"/>
              </p14:xfrm>
            </p:contentPart>
          </mc:Choice>
          <mc:Fallback xmlns="">
            <p:pic>
              <p:nvPicPr>
                <p:cNvPr id="73" name="Mürekkep 72">
                  <a:extLst>
                    <a:ext uri="{FF2B5EF4-FFF2-40B4-BE49-F238E27FC236}">
                      <a16:creationId xmlns:a16="http://schemas.microsoft.com/office/drawing/2014/main" id="{213EF2E3-C30F-5D1E-1471-1062E09B1B26}"/>
                    </a:ext>
                  </a:extLst>
                </p:cNvPr>
                <p:cNvPicPr/>
                <p:nvPr/>
              </p:nvPicPr>
              <p:blipFill>
                <a:blip r:embed="rId21"/>
                <a:stretch>
                  <a:fillRect/>
                </a:stretch>
              </p:blipFill>
              <p:spPr>
                <a:xfrm>
                  <a:off x="2638327" y="3525030"/>
                  <a:ext cx="2601720" cy="2566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4" name="Mürekkep 73">
                  <a:extLst>
                    <a:ext uri="{FF2B5EF4-FFF2-40B4-BE49-F238E27FC236}">
                      <a16:creationId xmlns:a16="http://schemas.microsoft.com/office/drawing/2014/main" id="{84B7DF7C-0C61-7FDE-D7C4-DBD6910512CB}"/>
                    </a:ext>
                  </a:extLst>
                </p14:cNvPr>
                <p14:cNvContentPartPr/>
                <p14:nvPr/>
              </p14:nvContentPartPr>
              <p14:xfrm>
                <a:off x="5008567" y="5472270"/>
                <a:ext cx="221040" cy="78480"/>
              </p14:xfrm>
            </p:contentPart>
          </mc:Choice>
          <mc:Fallback xmlns="">
            <p:pic>
              <p:nvPicPr>
                <p:cNvPr id="74" name="Mürekkep 73">
                  <a:extLst>
                    <a:ext uri="{FF2B5EF4-FFF2-40B4-BE49-F238E27FC236}">
                      <a16:creationId xmlns:a16="http://schemas.microsoft.com/office/drawing/2014/main" id="{84B7DF7C-0C61-7FDE-D7C4-DBD6910512CB}"/>
                    </a:ext>
                  </a:extLst>
                </p:cNvPr>
                <p:cNvPicPr/>
                <p:nvPr/>
              </p:nvPicPr>
              <p:blipFill>
                <a:blip r:embed="rId23"/>
                <a:stretch>
                  <a:fillRect/>
                </a:stretch>
              </p:blipFill>
              <p:spPr>
                <a:xfrm>
                  <a:off x="4990567" y="5454270"/>
                  <a:ext cx="25668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77" name="Mürekkep 76">
                <a:extLst>
                  <a:ext uri="{FF2B5EF4-FFF2-40B4-BE49-F238E27FC236}">
                    <a16:creationId xmlns:a16="http://schemas.microsoft.com/office/drawing/2014/main" id="{2A746C51-5DDE-5E37-9306-486ECA56E401}"/>
                  </a:ext>
                </a:extLst>
              </p14:cNvPr>
              <p14:cNvContentPartPr/>
              <p14:nvPr/>
            </p14:nvContentPartPr>
            <p14:xfrm>
              <a:off x="5228887" y="5471910"/>
              <a:ext cx="720" cy="228600"/>
            </p14:xfrm>
          </p:contentPart>
        </mc:Choice>
        <mc:Fallback xmlns="">
          <p:pic>
            <p:nvPicPr>
              <p:cNvPr id="77" name="Mürekkep 76">
                <a:extLst>
                  <a:ext uri="{FF2B5EF4-FFF2-40B4-BE49-F238E27FC236}">
                    <a16:creationId xmlns:a16="http://schemas.microsoft.com/office/drawing/2014/main" id="{2A746C51-5DDE-5E37-9306-486ECA56E401}"/>
                  </a:ext>
                </a:extLst>
              </p:cNvPr>
              <p:cNvPicPr/>
              <p:nvPr/>
            </p:nvPicPr>
            <p:blipFill>
              <a:blip r:embed="rId25"/>
              <a:stretch>
                <a:fillRect/>
              </a:stretch>
            </p:blipFill>
            <p:spPr>
              <a:xfrm>
                <a:off x="5193607" y="5454270"/>
                <a:ext cx="720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9" name="Mürekkep 78">
                <a:extLst>
                  <a:ext uri="{FF2B5EF4-FFF2-40B4-BE49-F238E27FC236}">
                    <a16:creationId xmlns:a16="http://schemas.microsoft.com/office/drawing/2014/main" id="{0DB47092-DFFE-E046-3DFB-396F7E467DB4}"/>
                  </a:ext>
                </a:extLst>
              </p14:cNvPr>
              <p14:cNvContentPartPr/>
              <p14:nvPr/>
            </p14:nvContentPartPr>
            <p14:xfrm>
              <a:off x="2986087" y="3528630"/>
              <a:ext cx="360" cy="229320"/>
            </p14:xfrm>
          </p:contentPart>
        </mc:Choice>
        <mc:Fallback xmlns="">
          <p:pic>
            <p:nvPicPr>
              <p:cNvPr id="79" name="Mürekkep 78">
                <a:extLst>
                  <a:ext uri="{FF2B5EF4-FFF2-40B4-BE49-F238E27FC236}">
                    <a16:creationId xmlns:a16="http://schemas.microsoft.com/office/drawing/2014/main" id="{0DB47092-DFFE-E046-3DFB-396F7E467DB4}"/>
                  </a:ext>
                </a:extLst>
              </p:cNvPr>
              <p:cNvPicPr/>
              <p:nvPr/>
            </p:nvPicPr>
            <p:blipFill>
              <a:blip r:embed="rId9"/>
              <a:stretch>
                <a:fillRect/>
              </a:stretch>
            </p:blipFill>
            <p:spPr>
              <a:xfrm>
                <a:off x="2968087" y="3510630"/>
                <a:ext cx="360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1" name="Mürekkep 80">
                <a:extLst>
                  <a:ext uri="{FF2B5EF4-FFF2-40B4-BE49-F238E27FC236}">
                    <a16:creationId xmlns:a16="http://schemas.microsoft.com/office/drawing/2014/main" id="{EDDC9480-6B47-7CDA-40D6-EBD7F5F40EC6}"/>
                  </a:ext>
                </a:extLst>
              </p14:cNvPr>
              <p14:cNvContentPartPr/>
              <p14:nvPr/>
            </p14:nvContentPartPr>
            <p14:xfrm>
              <a:off x="2724727" y="3528990"/>
              <a:ext cx="262080" cy="23040"/>
            </p14:xfrm>
          </p:contentPart>
        </mc:Choice>
        <mc:Fallback xmlns="">
          <p:pic>
            <p:nvPicPr>
              <p:cNvPr id="81" name="Mürekkep 80">
                <a:extLst>
                  <a:ext uri="{FF2B5EF4-FFF2-40B4-BE49-F238E27FC236}">
                    <a16:creationId xmlns:a16="http://schemas.microsoft.com/office/drawing/2014/main" id="{EDDC9480-6B47-7CDA-40D6-EBD7F5F40EC6}"/>
                  </a:ext>
                </a:extLst>
              </p:cNvPr>
              <p:cNvPicPr/>
              <p:nvPr/>
            </p:nvPicPr>
            <p:blipFill>
              <a:blip r:embed="rId28"/>
              <a:stretch>
                <a:fillRect/>
              </a:stretch>
            </p:blipFill>
            <p:spPr>
              <a:xfrm>
                <a:off x="2706727" y="3510990"/>
                <a:ext cx="297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83" name="Mürekkep 82">
                <a:extLst>
                  <a:ext uri="{FF2B5EF4-FFF2-40B4-BE49-F238E27FC236}">
                    <a16:creationId xmlns:a16="http://schemas.microsoft.com/office/drawing/2014/main" id="{AE8E638E-D5E7-ABB6-8685-B5469A8C4A74}"/>
                  </a:ext>
                </a:extLst>
              </p14:cNvPr>
              <p14:cNvContentPartPr/>
              <p14:nvPr/>
            </p14:nvContentPartPr>
            <p14:xfrm>
              <a:off x="2185447" y="5300550"/>
              <a:ext cx="14760" cy="471600"/>
            </p14:xfrm>
          </p:contentPart>
        </mc:Choice>
        <mc:Fallback xmlns="">
          <p:pic>
            <p:nvPicPr>
              <p:cNvPr id="83" name="Mürekkep 82">
                <a:extLst>
                  <a:ext uri="{FF2B5EF4-FFF2-40B4-BE49-F238E27FC236}">
                    <a16:creationId xmlns:a16="http://schemas.microsoft.com/office/drawing/2014/main" id="{AE8E638E-D5E7-ABB6-8685-B5469A8C4A74}"/>
                  </a:ext>
                </a:extLst>
              </p:cNvPr>
              <p:cNvPicPr/>
              <p:nvPr/>
            </p:nvPicPr>
            <p:blipFill>
              <a:blip r:embed="rId30"/>
              <a:stretch>
                <a:fillRect/>
              </a:stretch>
            </p:blipFill>
            <p:spPr>
              <a:xfrm>
                <a:off x="2167447" y="5282910"/>
                <a:ext cx="5040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5" name="Mürekkep 84">
                <a:extLst>
                  <a:ext uri="{FF2B5EF4-FFF2-40B4-BE49-F238E27FC236}">
                    <a16:creationId xmlns:a16="http://schemas.microsoft.com/office/drawing/2014/main" id="{E3ADDE9E-F857-9489-EA40-4BB58640A2D4}"/>
                  </a:ext>
                </a:extLst>
              </p14:cNvPr>
              <p14:cNvContentPartPr/>
              <p14:nvPr/>
            </p14:nvContentPartPr>
            <p14:xfrm>
              <a:off x="2199847" y="5298750"/>
              <a:ext cx="217080" cy="259920"/>
            </p14:xfrm>
          </p:contentPart>
        </mc:Choice>
        <mc:Fallback xmlns="">
          <p:pic>
            <p:nvPicPr>
              <p:cNvPr id="85" name="Mürekkep 84">
                <a:extLst>
                  <a:ext uri="{FF2B5EF4-FFF2-40B4-BE49-F238E27FC236}">
                    <a16:creationId xmlns:a16="http://schemas.microsoft.com/office/drawing/2014/main" id="{E3ADDE9E-F857-9489-EA40-4BB58640A2D4}"/>
                  </a:ext>
                </a:extLst>
              </p:cNvPr>
              <p:cNvPicPr/>
              <p:nvPr/>
            </p:nvPicPr>
            <p:blipFill>
              <a:blip r:embed="rId32"/>
              <a:stretch>
                <a:fillRect/>
              </a:stretch>
            </p:blipFill>
            <p:spPr>
              <a:xfrm>
                <a:off x="2182207" y="5281110"/>
                <a:ext cx="2527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7" name="Mürekkep 86">
                <a:extLst>
                  <a:ext uri="{FF2B5EF4-FFF2-40B4-BE49-F238E27FC236}">
                    <a16:creationId xmlns:a16="http://schemas.microsoft.com/office/drawing/2014/main" id="{BD3FBC80-1930-AC9E-EFB5-9E425A2CE7D2}"/>
                  </a:ext>
                </a:extLst>
              </p14:cNvPr>
              <p14:cNvContentPartPr/>
              <p14:nvPr/>
            </p14:nvContentPartPr>
            <p14:xfrm>
              <a:off x="2199847" y="5557230"/>
              <a:ext cx="287280" cy="213480"/>
            </p14:xfrm>
          </p:contentPart>
        </mc:Choice>
        <mc:Fallback xmlns="">
          <p:pic>
            <p:nvPicPr>
              <p:cNvPr id="87" name="Mürekkep 86">
                <a:extLst>
                  <a:ext uri="{FF2B5EF4-FFF2-40B4-BE49-F238E27FC236}">
                    <a16:creationId xmlns:a16="http://schemas.microsoft.com/office/drawing/2014/main" id="{BD3FBC80-1930-AC9E-EFB5-9E425A2CE7D2}"/>
                  </a:ext>
                </a:extLst>
              </p:cNvPr>
              <p:cNvPicPr/>
              <p:nvPr/>
            </p:nvPicPr>
            <p:blipFill>
              <a:blip r:embed="rId34"/>
              <a:stretch>
                <a:fillRect/>
              </a:stretch>
            </p:blipFill>
            <p:spPr>
              <a:xfrm>
                <a:off x="2182207" y="5539230"/>
                <a:ext cx="3229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2" name="Mürekkep 91">
                <a:extLst>
                  <a:ext uri="{FF2B5EF4-FFF2-40B4-BE49-F238E27FC236}">
                    <a16:creationId xmlns:a16="http://schemas.microsoft.com/office/drawing/2014/main" id="{C8EA847D-DA42-2592-5E81-A5B9C69A72E9}"/>
                  </a:ext>
                </a:extLst>
              </p14:cNvPr>
              <p14:cNvContentPartPr/>
              <p14:nvPr/>
            </p14:nvContentPartPr>
            <p14:xfrm>
              <a:off x="2557687" y="5236830"/>
              <a:ext cx="93240" cy="192600"/>
            </p14:xfrm>
          </p:contentPart>
        </mc:Choice>
        <mc:Fallback xmlns="">
          <p:pic>
            <p:nvPicPr>
              <p:cNvPr id="92" name="Mürekkep 91">
                <a:extLst>
                  <a:ext uri="{FF2B5EF4-FFF2-40B4-BE49-F238E27FC236}">
                    <a16:creationId xmlns:a16="http://schemas.microsoft.com/office/drawing/2014/main" id="{C8EA847D-DA42-2592-5E81-A5B9C69A72E9}"/>
                  </a:ext>
                </a:extLst>
              </p:cNvPr>
              <p:cNvPicPr/>
              <p:nvPr/>
            </p:nvPicPr>
            <p:blipFill>
              <a:blip r:embed="rId36"/>
              <a:stretch>
                <a:fillRect/>
              </a:stretch>
            </p:blipFill>
            <p:spPr>
              <a:xfrm>
                <a:off x="2539687" y="5219190"/>
                <a:ext cx="1288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4" name="Mürekkep 93">
                <a:extLst>
                  <a:ext uri="{FF2B5EF4-FFF2-40B4-BE49-F238E27FC236}">
                    <a16:creationId xmlns:a16="http://schemas.microsoft.com/office/drawing/2014/main" id="{21181038-8E63-E0EA-F1E7-68C6CDD45D6E}"/>
                  </a:ext>
                </a:extLst>
              </p14:cNvPr>
              <p14:cNvContentPartPr/>
              <p14:nvPr/>
            </p14:nvContentPartPr>
            <p14:xfrm>
              <a:off x="2657407" y="5286510"/>
              <a:ext cx="57960" cy="455400"/>
            </p14:xfrm>
          </p:contentPart>
        </mc:Choice>
        <mc:Fallback xmlns="">
          <p:pic>
            <p:nvPicPr>
              <p:cNvPr id="94" name="Mürekkep 93">
                <a:extLst>
                  <a:ext uri="{FF2B5EF4-FFF2-40B4-BE49-F238E27FC236}">
                    <a16:creationId xmlns:a16="http://schemas.microsoft.com/office/drawing/2014/main" id="{21181038-8E63-E0EA-F1E7-68C6CDD45D6E}"/>
                  </a:ext>
                </a:extLst>
              </p:cNvPr>
              <p:cNvPicPr/>
              <p:nvPr/>
            </p:nvPicPr>
            <p:blipFill>
              <a:blip r:embed="rId38"/>
              <a:stretch>
                <a:fillRect/>
              </a:stretch>
            </p:blipFill>
            <p:spPr>
              <a:xfrm>
                <a:off x="2639767" y="5268870"/>
                <a:ext cx="9360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5" name="Mürekkep 94">
                <a:extLst>
                  <a:ext uri="{FF2B5EF4-FFF2-40B4-BE49-F238E27FC236}">
                    <a16:creationId xmlns:a16="http://schemas.microsoft.com/office/drawing/2014/main" id="{B6498D37-6B89-4DE3-4646-786EA646911F}"/>
                  </a:ext>
                </a:extLst>
              </p14:cNvPr>
              <p14:cNvContentPartPr/>
              <p14:nvPr/>
            </p14:nvContentPartPr>
            <p14:xfrm>
              <a:off x="2586127" y="5714550"/>
              <a:ext cx="326520" cy="58320"/>
            </p14:xfrm>
          </p:contentPart>
        </mc:Choice>
        <mc:Fallback xmlns="">
          <p:pic>
            <p:nvPicPr>
              <p:cNvPr id="95" name="Mürekkep 94">
                <a:extLst>
                  <a:ext uri="{FF2B5EF4-FFF2-40B4-BE49-F238E27FC236}">
                    <a16:creationId xmlns:a16="http://schemas.microsoft.com/office/drawing/2014/main" id="{B6498D37-6B89-4DE3-4646-786EA646911F}"/>
                  </a:ext>
                </a:extLst>
              </p:cNvPr>
              <p:cNvPicPr/>
              <p:nvPr/>
            </p:nvPicPr>
            <p:blipFill>
              <a:blip r:embed="rId40"/>
              <a:stretch>
                <a:fillRect/>
              </a:stretch>
            </p:blipFill>
            <p:spPr>
              <a:xfrm>
                <a:off x="2568127" y="5696550"/>
                <a:ext cx="362160" cy="93960"/>
              </a:xfrm>
              <a:prstGeom prst="rect">
                <a:avLst/>
              </a:prstGeom>
            </p:spPr>
          </p:pic>
        </mc:Fallback>
      </mc:AlternateContent>
    </p:spTree>
    <p:extLst>
      <p:ext uri="{BB962C8B-B14F-4D97-AF65-F5344CB8AC3E}">
        <p14:creationId xmlns:p14="http://schemas.microsoft.com/office/powerpoint/2010/main" val="4280210274"/>
      </p:ext>
    </p:extLst>
  </p:cSld>
  <p:clrMapOvr>
    <a:masterClrMapping/>
  </p:clrMapOvr>
  <p:transition spd="slow">
    <p:wipe/>
  </p:transition>
</p:sld>
</file>

<file path=ppt/slides/slide20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0A5E0900-246B-075D-41A7-58799DF8EAA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2E1502E-F65B-BD69-AF78-8EC3AC905AB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E750771-5435-9080-C9B5-B113A93E6F9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15194D6-E578-A222-F01D-FF337C3A4EE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4F9F3ED4-144D-F6F9-A840-368106C01626}"/>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BEADC2A8-DA99-E089-8A57-71B9D3E3399F}"/>
              </a:ext>
            </a:extLst>
          </p:cNvPr>
          <p:cNvSpPr txBox="1"/>
          <p:nvPr/>
        </p:nvSpPr>
        <p:spPr>
          <a:xfrm>
            <a:off x="3116401" y="1886277"/>
            <a:ext cx="6975195" cy="480131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IP Adresi: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Günümüzdeki Tarayıcılar, internet üzerinden bağlanmak istediğimiz cihazın ip adresi yerine web sitesini girmemize imkan vermektedirler.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Örneğin tarayıcı üzerinden 192.168.1.1 benzeri bir ip adresi girmek yerine antoloji.com yazarsanız eğer antoloji sitesine gidebilirsiniz. Oysa arkaplanda sizin tarayıcınız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antoloji.com’un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ip adresini tespit ederek ip adresine bağlanmaktadır.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Peki bu konular bizi neden ilgilendiriyor?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Bizler Deneyap Kart ile wifi modülünü kullanmak istediğimizde genellikle Tarayıcıları kullanmaktayız. Çünkü istemci olarak tarayıcıları kullanmaktayız. Dolayısıyla tarayıcılar sayesinde istemci tarafında kod yazma zahmetinden kurtulmaktayız. Wifi üzerinden Deneyap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Kartı’na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bağlanarak tarayıcı üzerinden Deneyap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Kartı’nı</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kullanacağız.</a:t>
            </a:r>
          </a:p>
        </p:txBody>
      </p:sp>
    </p:spTree>
    <p:extLst>
      <p:ext uri="{BB962C8B-B14F-4D97-AF65-F5344CB8AC3E}">
        <p14:creationId xmlns:p14="http://schemas.microsoft.com/office/powerpoint/2010/main" val="2161536152"/>
      </p:ext>
    </p:extLst>
  </p:cSld>
  <p:clrMapOvr>
    <a:masterClrMapping/>
  </p:clrMapOvr>
  <p:transition spd="slow">
    <p:wipe/>
  </p:transition>
</p:sld>
</file>

<file path=ppt/slides/slide20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35FB644-DE22-9CC7-7512-3139D6C8A08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583F2319-5D59-E779-4035-F579BEE3326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98AFEA2-97A6-7DA4-C329-8F479B7FDC1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28DCB43-1764-5E9D-AEE8-FDE561B677B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361EB3D0-93B7-21A9-BB73-3AECEA6DA108}"/>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F5AC0156-071C-D255-2960-8742AB81E0DF}"/>
              </a:ext>
            </a:extLst>
          </p:cNvPr>
          <p:cNvSpPr txBox="1"/>
          <p:nvPr/>
        </p:nvSpPr>
        <p:spPr>
          <a:xfrm>
            <a:off x="3116401" y="1886277"/>
            <a:ext cx="697519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 name="Resim 4" descr="devre bileşeni, elektronik bileşen, pasif devre bileşeni, donanım programcısı içeren bir resim&#10;&#10;Yapay zeka tarafından oluşturulmuş içerik yanlış olabilir.">
            <a:extLst>
              <a:ext uri="{FF2B5EF4-FFF2-40B4-BE49-F238E27FC236}">
                <a16:creationId xmlns:a16="http://schemas.microsoft.com/office/drawing/2014/main" id="{8544AB15-89FF-3B69-A6F8-B761B89AE21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l="19445" t="42359" r="28271" b="21252"/>
          <a:stretch>
            <a:fillRect/>
          </a:stretch>
        </p:blipFill>
        <p:spPr>
          <a:xfrm>
            <a:off x="2457450" y="3368126"/>
            <a:ext cx="3887830" cy="1804066"/>
          </a:xfrm>
          <a:prstGeom prst="rect">
            <a:avLst/>
          </a:prstGeom>
        </p:spPr>
      </p:pic>
      <p:pic>
        <p:nvPicPr>
          <p:cNvPr id="6" name="Resim 5" descr="grafik, logo, daire, yazı tipi içeren bir resim&#10;&#10;Yapay zeka tarafından oluşturulmuş içerik yanlış olabilir.">
            <a:extLst>
              <a:ext uri="{FF2B5EF4-FFF2-40B4-BE49-F238E27FC236}">
                <a16:creationId xmlns:a16="http://schemas.microsoft.com/office/drawing/2014/main" id="{A496DE06-0411-F1C5-6BBF-BC7BBCADBEA7}"/>
              </a:ext>
            </a:extLst>
          </p:cNvPr>
          <p:cNvPicPr>
            <a:picLocks noGrp="1" noRo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403231" y="3368125"/>
            <a:ext cx="3179411" cy="1804067"/>
          </a:xfrm>
          <a:prstGeom prst="rect">
            <a:avLst/>
          </a:prstGeom>
        </p:spPr>
      </p:pic>
      <p:sp>
        <p:nvSpPr>
          <p:cNvPr id="7" name="Metin kutusu 6">
            <a:extLst>
              <a:ext uri="{FF2B5EF4-FFF2-40B4-BE49-F238E27FC236}">
                <a16:creationId xmlns:a16="http://schemas.microsoft.com/office/drawing/2014/main" id="{D57B7C68-891F-573A-7BC6-BABCB4E994F4}"/>
              </a:ext>
            </a:extLst>
          </p:cNvPr>
          <p:cNvSpPr txBox="1">
            <a:spLocks noGrp="1" noRot="1" noMove="1" noResize="1" noEditPoints="1" noAdjustHandles="1" noChangeArrowheads="1" noChangeShapeType="1"/>
          </p:cNvSpPr>
          <p:nvPr/>
        </p:nvSpPr>
        <p:spPr>
          <a:xfrm>
            <a:off x="3805269" y="5247679"/>
            <a:ext cx="119219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a:noFill/>
                </a:ln>
                <a:solidFill>
                  <a:srgbClr val="FF0000"/>
                </a:solidFill>
                <a:effectLst/>
                <a:uLnTx/>
                <a:uFillTx/>
                <a:latin typeface="Aptos" panose="02110004020202020204"/>
                <a:ea typeface="+mn-ea"/>
                <a:cs typeface="+mn-cs"/>
              </a:rPr>
              <a:t>Sunucu</a:t>
            </a:r>
          </a:p>
        </p:txBody>
      </p:sp>
      <p:sp>
        <p:nvSpPr>
          <p:cNvPr id="9" name="Metin kutusu 8">
            <a:extLst>
              <a:ext uri="{FF2B5EF4-FFF2-40B4-BE49-F238E27FC236}">
                <a16:creationId xmlns:a16="http://schemas.microsoft.com/office/drawing/2014/main" id="{B17BFD84-EE97-2BC0-000C-ECFD4D0ED1CD}"/>
              </a:ext>
            </a:extLst>
          </p:cNvPr>
          <p:cNvSpPr txBox="1">
            <a:spLocks noGrp="1" noRot="1" noMove="1" noResize="1" noEditPoints="1" noAdjustHandles="1" noChangeArrowheads="1" noChangeShapeType="1"/>
          </p:cNvSpPr>
          <p:nvPr/>
        </p:nvSpPr>
        <p:spPr>
          <a:xfrm>
            <a:off x="8558244" y="5247679"/>
            <a:ext cx="119219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a:noFill/>
                </a:ln>
                <a:solidFill>
                  <a:srgbClr val="FF0000"/>
                </a:solidFill>
                <a:effectLst/>
                <a:uLnTx/>
                <a:uFillTx/>
                <a:latin typeface="Aptos" panose="02110004020202020204"/>
                <a:ea typeface="+mn-ea"/>
                <a:cs typeface="+mn-cs"/>
              </a:rPr>
              <a:t>İstemci</a:t>
            </a:r>
          </a:p>
        </p:txBody>
      </p:sp>
      <p:sp>
        <p:nvSpPr>
          <p:cNvPr id="18" name="Ok: Yukarı Bükülü 17">
            <a:extLst>
              <a:ext uri="{FF2B5EF4-FFF2-40B4-BE49-F238E27FC236}">
                <a16:creationId xmlns:a16="http://schemas.microsoft.com/office/drawing/2014/main" id="{F10F6AA7-0F95-7C90-597C-5C16A1D62C2B}"/>
              </a:ext>
            </a:extLst>
          </p:cNvPr>
          <p:cNvSpPr>
            <a:spLocks noGrp="1" noRot="1" noMove="1" noResize="1" noEditPoints="1" noAdjustHandles="1" noChangeArrowheads="1" noChangeShapeType="1"/>
          </p:cNvSpPr>
          <p:nvPr/>
        </p:nvSpPr>
        <p:spPr>
          <a:xfrm flipH="1">
            <a:off x="5878555" y="5633069"/>
            <a:ext cx="1798594" cy="646331"/>
          </a:xfrm>
          <a:prstGeom prst="curvedUpArrow">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9" name="Metin kutusu 18">
            <a:extLst>
              <a:ext uri="{FF2B5EF4-FFF2-40B4-BE49-F238E27FC236}">
                <a16:creationId xmlns:a16="http://schemas.microsoft.com/office/drawing/2014/main" id="{42B74818-7832-A4A4-2E51-3BE4FCFE9177}"/>
              </a:ext>
            </a:extLst>
          </p:cNvPr>
          <p:cNvSpPr txBox="1">
            <a:spLocks noGrp="1" noRot="1" noMove="1" noResize="1" noEditPoints="1" noAdjustHandles="1" noChangeArrowheads="1" noChangeShapeType="1"/>
          </p:cNvSpPr>
          <p:nvPr/>
        </p:nvSpPr>
        <p:spPr>
          <a:xfrm>
            <a:off x="6496279" y="6279400"/>
            <a:ext cx="71795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a:noFill/>
                </a:ln>
                <a:solidFill>
                  <a:srgbClr val="196B24">
                    <a:lumMod val="75000"/>
                  </a:srgbClr>
                </a:solidFill>
                <a:effectLst/>
                <a:uLnTx/>
                <a:uFillTx/>
                <a:latin typeface="Aptos" panose="02110004020202020204"/>
                <a:ea typeface="+mn-ea"/>
                <a:cs typeface="+mn-cs"/>
              </a:rPr>
              <a:t>İstek</a:t>
            </a:r>
          </a:p>
        </p:txBody>
      </p:sp>
      <p:sp>
        <p:nvSpPr>
          <p:cNvPr id="20" name="Ok: Yukarı Bükülü 19">
            <a:extLst>
              <a:ext uri="{FF2B5EF4-FFF2-40B4-BE49-F238E27FC236}">
                <a16:creationId xmlns:a16="http://schemas.microsoft.com/office/drawing/2014/main" id="{8FE6FB8A-BF1F-1F99-4F3D-7CA80A17132F}"/>
              </a:ext>
            </a:extLst>
          </p:cNvPr>
          <p:cNvSpPr>
            <a:spLocks noGrp="1" noRot="1" noMove="1" noResize="1" noEditPoints="1" noAdjustHandles="1" noChangeArrowheads="1" noChangeShapeType="1"/>
          </p:cNvSpPr>
          <p:nvPr/>
        </p:nvSpPr>
        <p:spPr>
          <a:xfrm>
            <a:off x="4997461" y="6064045"/>
            <a:ext cx="3746489" cy="1157287"/>
          </a:xfrm>
          <a:prstGeom prst="curvedUp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2" name="Metin kutusu 21">
            <a:extLst>
              <a:ext uri="{FF2B5EF4-FFF2-40B4-BE49-F238E27FC236}">
                <a16:creationId xmlns:a16="http://schemas.microsoft.com/office/drawing/2014/main" id="{29DF9190-CFBC-ADAD-6130-B1799DB742B5}"/>
              </a:ext>
            </a:extLst>
          </p:cNvPr>
          <p:cNvSpPr txBox="1">
            <a:spLocks noGrp="1" noRot="1" noMove="1" noResize="1" noEditPoints="1" noAdjustHandles="1" noChangeArrowheads="1" noChangeShapeType="1"/>
          </p:cNvSpPr>
          <p:nvPr/>
        </p:nvSpPr>
        <p:spPr>
          <a:xfrm>
            <a:off x="6030653" y="7322717"/>
            <a:ext cx="169166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Html Dosyası</a:t>
            </a:r>
          </a:p>
        </p:txBody>
      </p:sp>
      <p:pic>
        <p:nvPicPr>
          <p:cNvPr id="24" name="Resim 23" descr="simge, sembol, yazı tipi, tasarım içeren bir resim&#10;&#10;Yapay zeka tarafından oluşturulmuş içerik yanlış olabilir.">
            <a:extLst>
              <a:ext uri="{FF2B5EF4-FFF2-40B4-BE49-F238E27FC236}">
                <a16:creationId xmlns:a16="http://schemas.microsoft.com/office/drawing/2014/main" id="{48DA2D1A-021B-3C68-017D-2B75C9AED0B0}"/>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7677149" y="7224077"/>
            <a:ext cx="611695" cy="611695"/>
          </a:xfrm>
          <a:prstGeom prst="rect">
            <a:avLst/>
          </a:prstGeom>
        </p:spPr>
      </p:pic>
      <p:pic>
        <p:nvPicPr>
          <p:cNvPr id="25" name="Resim 24" descr="simge, sembol, yazı tipi, tasarım içeren bir resim&#10;&#10;Yapay zeka tarafından oluşturulmuş içerik yanlış olabilir.">
            <a:extLst>
              <a:ext uri="{FF2B5EF4-FFF2-40B4-BE49-F238E27FC236}">
                <a16:creationId xmlns:a16="http://schemas.microsoft.com/office/drawing/2014/main" id="{1B04A26C-EE3C-6139-11AC-48F61861523D}"/>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5424357" y="7221332"/>
            <a:ext cx="611695" cy="611695"/>
          </a:xfrm>
          <a:prstGeom prst="rect">
            <a:avLst/>
          </a:prstGeom>
        </p:spPr>
      </p:pic>
    </p:spTree>
    <p:extLst>
      <p:ext uri="{BB962C8B-B14F-4D97-AF65-F5344CB8AC3E}">
        <p14:creationId xmlns:p14="http://schemas.microsoft.com/office/powerpoint/2010/main" val="2864311586"/>
      </p:ext>
    </p:extLst>
  </p:cSld>
  <p:clrMapOvr>
    <a:masterClrMapping/>
  </p:clrMapOvr>
  <p:transition spd="slow">
    <p:wipe/>
  </p:transition>
</p:sld>
</file>

<file path=ppt/slides/slide20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9C6E7531-A259-A9B6-545F-AF5640109DC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530BDDF-060B-74E9-D50A-DF0D2AEA5CA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CCBFDAC-DA81-5E9C-12D9-463577546A2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F4AE579-6661-30DA-AB59-4105C8A5888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B5C6BFA5-73BB-7762-F3BA-EEFBB176085A}"/>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8F928CD5-A498-4882-055B-9B7F0943ACD5}"/>
              </a:ext>
            </a:extLst>
          </p:cNvPr>
          <p:cNvSpPr txBox="1"/>
          <p:nvPr/>
        </p:nvSpPr>
        <p:spPr>
          <a:xfrm>
            <a:off x="3116401" y="1886277"/>
            <a:ext cx="6975195" cy="39703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Deneyap Kart ile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wifi’ye</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bağlanmak: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Deneyap Kartındaki Dahili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modülünü kullanarak herhangi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cihazına bağlanabiliriz. Bunu yapabilmek için öncelikle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#include&lt;WiFi.h&gt;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ile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kütüphanesini dahil etmemiz gerekmektedir.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Daha sonra </a:t>
            </a: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const char* </a:t>
            </a:r>
            <a:r>
              <a:rPr kumimoji="0" lang="en-US" sz="1800" b="0" i="0" u="none" strike="noStrike" kern="1200" cap="none" spc="0" normalizeH="0" baseline="0" noProof="0" dirty="0" err="1">
                <a:ln>
                  <a:noFill/>
                </a:ln>
                <a:solidFill>
                  <a:srgbClr val="FF0000"/>
                </a:solidFill>
                <a:effectLst/>
                <a:uLnTx/>
                <a:uFillTx/>
                <a:latin typeface="Aptos" panose="02110004020202020204"/>
                <a:ea typeface="+mn-ea"/>
                <a:cs typeface="+mn-cs"/>
              </a:rPr>
              <a:t>ssid</a:t>
            </a: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ad</a:t>
            </a: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ile bağlanmak istediğimiz wifi cihazının ismini giriyoruz.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const char* password =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sifre</a:t>
            </a: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ile ise bağlanmak istediğimiz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-Fi cihazının şifresini giriyoruz.</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WiFiServer</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server(80);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kullanarak Deneyap Kartına: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Wifi’yi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tarayıcı üzerinden bağlanabileceğimiz bir site kurmak için kullanacağımızı belirtiyoruz.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pic>
        <p:nvPicPr>
          <p:cNvPr id="13" name="Resim 12">
            <a:extLst>
              <a:ext uri="{FF2B5EF4-FFF2-40B4-BE49-F238E27FC236}">
                <a16:creationId xmlns:a16="http://schemas.microsoft.com/office/drawing/2014/main" id="{D9C3DF11-7175-6A68-6124-1E8E03757735}"/>
              </a:ext>
            </a:extLst>
          </p:cNvPr>
          <p:cNvPicPr>
            <a:picLocks noChangeAspect="1"/>
          </p:cNvPicPr>
          <p:nvPr/>
        </p:nvPicPr>
        <p:blipFill>
          <a:blip r:embed="rId4"/>
          <a:stretch>
            <a:fillRect/>
          </a:stretch>
        </p:blipFill>
        <p:spPr>
          <a:xfrm>
            <a:off x="4257707" y="5856595"/>
            <a:ext cx="4534293" cy="1958510"/>
          </a:xfrm>
          <a:prstGeom prst="rect">
            <a:avLst/>
          </a:prstGeom>
        </p:spPr>
      </p:pic>
    </p:spTree>
    <p:extLst>
      <p:ext uri="{BB962C8B-B14F-4D97-AF65-F5344CB8AC3E}">
        <p14:creationId xmlns:p14="http://schemas.microsoft.com/office/powerpoint/2010/main" val="916479938"/>
      </p:ext>
    </p:extLst>
  </p:cSld>
  <p:clrMapOvr>
    <a:masterClrMapping/>
  </p:clrMapOvr>
  <p:transition spd="slow">
    <p:wipe/>
  </p:transition>
</p:sld>
</file>

<file path=ppt/slides/slide20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27159EB-6AE9-1130-712C-2CBBF99ACFF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0908894-DFF6-9BF2-4DFE-29D8047B615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D34E01C-423B-2980-CB14-EB6BD09AC92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3526542-922F-C4DE-5419-3D790056AE3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2" name="Metin kutusu 1">
            <a:extLst>
              <a:ext uri="{FF2B5EF4-FFF2-40B4-BE49-F238E27FC236}">
                <a16:creationId xmlns:a16="http://schemas.microsoft.com/office/drawing/2014/main" id="{46F8EA83-F705-CD20-3AFD-B5A6AF2C5F21}"/>
              </a:ext>
            </a:extLst>
          </p:cNvPr>
          <p:cNvSpPr txBox="1"/>
          <p:nvPr/>
        </p:nvSpPr>
        <p:spPr>
          <a:xfrm>
            <a:off x="3116402" y="1536680"/>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Deneyap Kart ile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wifi’ye</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bağlanmak:</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setup(){}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kısmında ise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modülünün başlatma ve bağlanma komutlarını giriyoruz.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WiFi.begin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ssid,password</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sayesinde istenilen wifi adresine bağlanıyoruz.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Wifi’ye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bağlanma sürecini bitirdikten sonra bize atanan ip adresini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WiFi.localIP</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sayesinde</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öğreniyoruz.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Daha sonra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server.begin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komutuyla Deneyap Kartımızı sunucuya dönüştürüyoruz.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Önemli Not: </a:t>
            </a:r>
            <a:r>
              <a:rPr kumimoji="0" lang="tr-TR" sz="1800" b="0" i="0" u="none" strike="noStrike" kern="1200" cap="none" spc="0" normalizeH="0" baseline="0" noProof="0" dirty="0" err="1">
                <a:ln>
                  <a:noFill/>
                </a:ln>
                <a:solidFill>
                  <a:srgbClr val="D07C00"/>
                </a:solidFill>
                <a:effectLst/>
                <a:uLnTx/>
                <a:uFillTx/>
                <a:latin typeface="Aptos" panose="02110004020202020204"/>
                <a:ea typeface="+mn-ea"/>
                <a:cs typeface="+mn-cs"/>
              </a:rPr>
              <a:t>server.begin</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komutundan sonra Deneyap Kartımız artık bir sunucuya dönüşmektedir. Bize atanan ip adresini: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Telefonumzdaki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tarayıcımızın arama kısmına yazarsak eğer; sunucumuza bağlanmış oluruz.</a:t>
            </a:r>
          </a:p>
        </p:txBody>
      </p:sp>
      <p:pic>
        <p:nvPicPr>
          <p:cNvPr id="6" name="Resim 5">
            <a:extLst>
              <a:ext uri="{FF2B5EF4-FFF2-40B4-BE49-F238E27FC236}">
                <a16:creationId xmlns:a16="http://schemas.microsoft.com/office/drawing/2014/main" id="{A53F5D8C-2430-CE68-3580-83AE30D660FE}"/>
              </a:ext>
            </a:extLst>
          </p:cNvPr>
          <p:cNvPicPr>
            <a:picLocks noChangeAspect="1"/>
          </p:cNvPicPr>
          <p:nvPr/>
        </p:nvPicPr>
        <p:blipFill>
          <a:blip r:embed="rId4"/>
          <a:stretch>
            <a:fillRect/>
          </a:stretch>
        </p:blipFill>
        <p:spPr>
          <a:xfrm>
            <a:off x="3479967" y="5160513"/>
            <a:ext cx="7624033" cy="4745488"/>
          </a:xfrm>
          <a:prstGeom prst="rect">
            <a:avLst/>
          </a:prstGeom>
        </p:spPr>
      </p:pic>
      <p:sp>
        <p:nvSpPr>
          <p:cNvPr id="7" name="Metin kutusu 6">
            <a:extLst>
              <a:ext uri="{FF2B5EF4-FFF2-40B4-BE49-F238E27FC236}">
                <a16:creationId xmlns:a16="http://schemas.microsoft.com/office/drawing/2014/main" id="{94735E5A-84B2-594D-3954-4B9B57E39DF2}"/>
              </a:ext>
            </a:extLst>
          </p:cNvPr>
          <p:cNvSpPr txBox="1"/>
          <p:nvPr/>
        </p:nvSpPr>
        <p:spPr>
          <a:xfrm>
            <a:off x="2779873" y="1103360"/>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Tree>
    <p:extLst>
      <p:ext uri="{BB962C8B-B14F-4D97-AF65-F5344CB8AC3E}">
        <p14:creationId xmlns:p14="http://schemas.microsoft.com/office/powerpoint/2010/main" val="1512813185"/>
      </p:ext>
    </p:extLst>
  </p:cSld>
  <p:clrMapOvr>
    <a:masterClrMapping/>
  </p:clrMapOvr>
  <p:transition spd="slow">
    <p:wipe/>
  </p:transition>
</p:sld>
</file>

<file path=ppt/slides/slide20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5E54CFA-4CBA-E178-6E79-1B34AC0F62C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93644FB-E996-A99E-6072-713948D13D4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6F181FE-39DC-6BD7-69DF-FF032D15D68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21B9AEB-265F-E38E-E6CC-6E3D3B6FA4C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4715C026-977C-0ADA-1F3B-8B0F7A32BF92}"/>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158A4648-CDDD-A1E8-F967-605E087CDA95}"/>
              </a:ext>
            </a:extLst>
          </p:cNvPr>
          <p:cNvSpPr txBox="1"/>
          <p:nvPr/>
        </p:nvSpPr>
        <p:spPr>
          <a:xfrm>
            <a:off x="3116401" y="1886277"/>
            <a:ext cx="6975195"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Deneyap Kart ile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wifi’ye</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bağlanmak: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Deneyap Kartındaki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setup(){}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 yazdığımız kodlar sayesinde sunucumuz kurduk fakat sunucumuz boş olduğu için ip adresi üzerinden sunucuya bağlanmaya çalıştığımızda bize hiçbir şey göstermeyecektir. Bu yüzden sunucumuza gelen tarayıcı isteklerine karşı gönderebilmemiz için html kodları yazmamız gerekmektedir.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Tarayıcıdan gelen istekleri okumak ve bu isteklere karşı html kodları göndermek için gerekli kodları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loop</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fonksiyonunda yazacağız: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51032340"/>
      </p:ext>
    </p:extLst>
  </p:cSld>
  <p:clrMapOvr>
    <a:masterClrMapping/>
  </p:clrMapOvr>
  <p:transition spd="slow">
    <p:wipe/>
  </p:transition>
</p:sld>
</file>

<file path=ppt/slides/slide20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40500CB-9315-4E93-1771-5BCDC083ED8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FBD3BB9-4BD7-7679-4B03-EF4BACA00A5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2A59A88-32FA-B5CE-03B9-03B1DD81E68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DA329B9-1E73-F142-3F50-4514E600209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29C8614D-D6DA-BED0-217A-C4626BB90FFA}"/>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AFC15C01-5C6D-2A6F-CD3D-A9F621CC9D62}"/>
              </a:ext>
            </a:extLst>
          </p:cNvPr>
          <p:cNvSpPr txBox="1"/>
          <p:nvPr/>
        </p:nvSpPr>
        <p:spPr>
          <a:xfrm>
            <a:off x="3116401" y="1886277"/>
            <a:ext cx="697519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Deneyap Kart ile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wifi’ye</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bağlanmak: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Tarayıcıdan gelen istekleri okumak ve bu isteklere karşı html kodları göndermek için gerekli kodları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loop</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fonksiyonunda yazacağız: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275AA699-A608-44B8-69D3-8CF5A2E9A370}"/>
              </a:ext>
            </a:extLst>
          </p:cNvPr>
          <p:cNvPicPr>
            <a:picLocks noChangeAspect="1"/>
          </p:cNvPicPr>
          <p:nvPr/>
        </p:nvPicPr>
        <p:blipFill>
          <a:blip r:embed="rId4"/>
          <a:stretch>
            <a:fillRect/>
          </a:stretch>
        </p:blipFill>
        <p:spPr>
          <a:xfrm>
            <a:off x="5975296" y="3775205"/>
            <a:ext cx="5128704" cy="5883150"/>
          </a:xfrm>
          <a:prstGeom prst="rect">
            <a:avLst/>
          </a:prstGeom>
        </p:spPr>
      </p:pic>
    </p:spTree>
    <p:extLst>
      <p:ext uri="{BB962C8B-B14F-4D97-AF65-F5344CB8AC3E}">
        <p14:creationId xmlns:p14="http://schemas.microsoft.com/office/powerpoint/2010/main" val="216256921"/>
      </p:ext>
    </p:extLst>
  </p:cSld>
  <p:clrMapOvr>
    <a:masterClrMapping/>
  </p:clrMapOvr>
  <p:transition spd="slow">
    <p:wipe/>
  </p:transition>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216A2C9C-7C46-4607-3CB8-A7E34A03813A}"/>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F025977B-D1DB-69E0-EE49-9C9B893755B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9809D0F-77D9-187B-3C4B-D1D48425646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ECEA41C7-16CE-4097-C9D8-4CA15346F7A7}"/>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Wi</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-fi haberleşmesi)</a:t>
            </a:r>
          </a:p>
        </p:txBody>
      </p:sp>
      <p:sp>
        <p:nvSpPr>
          <p:cNvPr id="2" name="Metin kutusu 1">
            <a:extLst>
              <a:ext uri="{FF2B5EF4-FFF2-40B4-BE49-F238E27FC236}">
                <a16:creationId xmlns:a16="http://schemas.microsoft.com/office/drawing/2014/main" id="{B8AABB6F-9459-DDA9-C461-402C79D71921}"/>
              </a:ext>
            </a:extLst>
          </p:cNvPr>
          <p:cNvSpPr txBox="1"/>
          <p:nvPr/>
        </p:nvSpPr>
        <p:spPr>
          <a:xfrm>
            <a:off x="3116401" y="1886277"/>
            <a:ext cx="697519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Deneyap Kart ile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wifi’ye</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bağlanmak: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Tüm komutlar:</a:t>
            </a:r>
          </a:p>
        </p:txBody>
      </p:sp>
      <p:pic>
        <p:nvPicPr>
          <p:cNvPr id="4" name="Resim 3">
            <a:extLst>
              <a:ext uri="{FF2B5EF4-FFF2-40B4-BE49-F238E27FC236}">
                <a16:creationId xmlns:a16="http://schemas.microsoft.com/office/drawing/2014/main" id="{B0276D65-4A37-2F0F-6F49-53D76DE96B09}"/>
              </a:ext>
            </a:extLst>
          </p:cNvPr>
          <p:cNvPicPr>
            <a:picLocks noChangeAspect="1"/>
          </p:cNvPicPr>
          <p:nvPr/>
        </p:nvPicPr>
        <p:blipFill>
          <a:blip r:embed="rId3"/>
          <a:stretch>
            <a:fillRect/>
          </a:stretch>
        </p:blipFill>
        <p:spPr>
          <a:xfrm>
            <a:off x="7396547" y="3180154"/>
            <a:ext cx="5799802" cy="6652968"/>
          </a:xfrm>
          <a:prstGeom prst="rect">
            <a:avLst/>
          </a:prstGeom>
          <a:ln w="38100">
            <a:solidFill>
              <a:srgbClr val="FF0000"/>
            </a:solidFill>
          </a:ln>
        </p:spPr>
      </p:pic>
      <p:pic>
        <p:nvPicPr>
          <p:cNvPr id="6" name="Resim 5">
            <a:extLst>
              <a:ext uri="{FF2B5EF4-FFF2-40B4-BE49-F238E27FC236}">
                <a16:creationId xmlns:a16="http://schemas.microsoft.com/office/drawing/2014/main" id="{2A076C34-800B-4DAA-A083-B689B47D0B56}"/>
              </a:ext>
            </a:extLst>
          </p:cNvPr>
          <p:cNvPicPr>
            <a:picLocks noChangeAspect="1"/>
          </p:cNvPicPr>
          <p:nvPr/>
        </p:nvPicPr>
        <p:blipFill>
          <a:blip r:embed="rId4"/>
          <a:stretch>
            <a:fillRect/>
          </a:stretch>
        </p:blipFill>
        <p:spPr>
          <a:xfrm>
            <a:off x="11652" y="3180154"/>
            <a:ext cx="7240496" cy="4625872"/>
          </a:xfrm>
          <a:prstGeom prst="rect">
            <a:avLst/>
          </a:prstGeom>
          <a:ln w="38100">
            <a:solidFill>
              <a:srgbClr val="FF0000"/>
            </a:solidFill>
          </a:ln>
        </p:spPr>
      </p:pic>
    </p:spTree>
    <p:extLst>
      <p:ext uri="{BB962C8B-B14F-4D97-AF65-F5344CB8AC3E}">
        <p14:creationId xmlns:p14="http://schemas.microsoft.com/office/powerpoint/2010/main" val="2036383422"/>
      </p:ext>
    </p:extLst>
  </p:cSld>
  <p:clrMapOvr>
    <a:masterClrMapping/>
  </p:clrMapOvr>
  <p:transition spd="slow">
    <p:wipe/>
  </p:transition>
</p:sld>
</file>

<file path=ppt/slides/slide20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9B235FF1-B898-FBA0-CCF5-A5AD1DD35D5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6B31A68-5C19-E9CF-BAB6-152AB9638EE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878AC505-37B7-5B80-EC65-AEC7CA66900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3AB27CD-D86A-2D41-2673-FD6AD260A15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C56D0B3D-0B3D-B42A-F502-278B506600A3}"/>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(Nesnelerin İnterneti)</a:t>
            </a:r>
          </a:p>
        </p:txBody>
      </p:sp>
      <p:sp>
        <p:nvSpPr>
          <p:cNvPr id="2" name="Metin kutusu 1">
            <a:extLst>
              <a:ext uri="{FF2B5EF4-FFF2-40B4-BE49-F238E27FC236}">
                <a16:creationId xmlns:a16="http://schemas.microsoft.com/office/drawing/2014/main" id="{9ECDC427-E0BE-C6B2-5914-8532DEDDF4F4}"/>
              </a:ext>
            </a:extLst>
          </p:cNvPr>
          <p:cNvSpPr txBox="1"/>
          <p:nvPr/>
        </p:nvSpPr>
        <p:spPr>
          <a:xfrm>
            <a:off x="3116401" y="1886277"/>
            <a:ext cx="6975195" cy="45243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Tarayıcıdan Buton İle Komut Alma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Tarayıcıdaki html sayfamızda buton oluşturmak için iki adet html etiketi kullanmalıyız: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Buton’u oluşturmak için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button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Tıkla</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button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etiketi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Buton’a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link veya komut bağlamak için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&lt;a-</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href</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=‘’link’’&gt;&lt;/a&gt;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etiketi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Örneğin: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rPr>
              <a:t>&lt;a – </a:t>
            </a:r>
            <a:r>
              <a:rPr kumimoji="0" lang="tr-TR" sz="1800" b="0" i="0" u="none" strike="noStrike" kern="1200" cap="none" spc="0" normalizeH="0" baseline="0" noProof="0" dirty="0" err="1">
                <a:ln>
                  <a:noFill/>
                </a:ln>
                <a:solidFill>
                  <a:srgbClr val="00B050"/>
                </a:solidFill>
                <a:effectLst/>
                <a:uLnTx/>
                <a:uFillTx/>
                <a:latin typeface="Aptos" panose="02110004020202020204"/>
                <a:ea typeface="+mn-ea"/>
                <a:cs typeface="+mn-cs"/>
              </a:rPr>
              <a:t>href</a:t>
            </a:r>
            <a:r>
              <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rPr>
              <a:t> = ‘‘/ON’’&gt;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button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LED AC</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button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a:t>
            </a:r>
            <a:r>
              <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rPr>
              <a:t>&lt;/a&gt;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Yukarıdaki komut sayesinde tarayıcımızda LED AC adında bir buton oluşmaktadır. Biz bu butona tıklarsak eğer tarayıcımız; Deneyap Kartına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/ON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emri gönderecektir. Deneyap Kartımız ise bu emri aldığında Ledimizi yakacaktır.</a:t>
            </a:r>
          </a:p>
        </p:txBody>
      </p:sp>
    </p:spTree>
    <p:extLst>
      <p:ext uri="{BB962C8B-B14F-4D97-AF65-F5344CB8AC3E}">
        <p14:creationId xmlns:p14="http://schemas.microsoft.com/office/powerpoint/2010/main" val="21541990"/>
      </p:ext>
    </p:extLst>
  </p:cSld>
  <p:clrMapOvr>
    <a:masterClrMapping/>
  </p:clrMapOvr>
  <p:transition spd="slow">
    <p:wipe/>
  </p:transition>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7B871998-E89A-91F7-077C-9FAEAE75F313}"/>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45357E7B-EADD-73C2-8057-F2E3A1A3919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F2E4A3C-8182-216D-197E-5203DC12CE3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B568A2E8-1FEB-E5E4-141D-1630E0F6DC26}"/>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(Nesnelerin İnterneti)</a:t>
            </a:r>
          </a:p>
        </p:txBody>
      </p:sp>
      <p:sp>
        <p:nvSpPr>
          <p:cNvPr id="2" name="Metin kutusu 1">
            <a:extLst>
              <a:ext uri="{FF2B5EF4-FFF2-40B4-BE49-F238E27FC236}">
                <a16:creationId xmlns:a16="http://schemas.microsoft.com/office/drawing/2014/main" id="{617B1555-1A7E-C773-5723-A2382EA07217}"/>
              </a:ext>
            </a:extLst>
          </p:cNvPr>
          <p:cNvSpPr txBox="1"/>
          <p:nvPr/>
        </p:nvSpPr>
        <p:spPr>
          <a:xfrm>
            <a:off x="3116401" y="188627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Tarayıcıdan Buton İle Komut Alma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Deneyap Kartında yazmamız gereken kodlar ise şu şekildedir: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D3982F79-05BB-1218-4CAB-8D2FD747E04E}"/>
              </a:ext>
            </a:extLst>
          </p:cNvPr>
          <p:cNvPicPr>
            <a:picLocks noChangeAspect="1"/>
          </p:cNvPicPr>
          <p:nvPr/>
        </p:nvPicPr>
        <p:blipFill>
          <a:blip r:embed="rId3"/>
          <a:stretch>
            <a:fillRect/>
          </a:stretch>
        </p:blipFill>
        <p:spPr>
          <a:xfrm>
            <a:off x="109384" y="3221983"/>
            <a:ext cx="6177116" cy="5394782"/>
          </a:xfrm>
          <a:prstGeom prst="rect">
            <a:avLst/>
          </a:prstGeom>
          <a:ln w="38100">
            <a:solidFill>
              <a:srgbClr val="FF0000"/>
            </a:solidFill>
          </a:ln>
        </p:spPr>
      </p:pic>
      <p:pic>
        <p:nvPicPr>
          <p:cNvPr id="6" name="Resim 5">
            <a:extLst>
              <a:ext uri="{FF2B5EF4-FFF2-40B4-BE49-F238E27FC236}">
                <a16:creationId xmlns:a16="http://schemas.microsoft.com/office/drawing/2014/main" id="{E35FDA8F-BBDE-F4E5-5D5D-32B9E5ADB0B9}"/>
              </a:ext>
            </a:extLst>
          </p:cNvPr>
          <p:cNvPicPr>
            <a:picLocks noChangeAspect="1"/>
          </p:cNvPicPr>
          <p:nvPr/>
        </p:nvPicPr>
        <p:blipFill>
          <a:blip r:embed="rId4"/>
          <a:stretch>
            <a:fillRect/>
          </a:stretch>
        </p:blipFill>
        <p:spPr>
          <a:xfrm>
            <a:off x="6286500" y="3877820"/>
            <a:ext cx="6820491" cy="5883150"/>
          </a:xfrm>
          <a:prstGeom prst="rect">
            <a:avLst/>
          </a:prstGeom>
          <a:ln w="38100">
            <a:solidFill>
              <a:srgbClr val="FF0000"/>
            </a:solidFill>
          </a:ln>
        </p:spPr>
      </p:pic>
    </p:spTree>
    <p:extLst>
      <p:ext uri="{BB962C8B-B14F-4D97-AF65-F5344CB8AC3E}">
        <p14:creationId xmlns:p14="http://schemas.microsoft.com/office/powerpoint/2010/main" val="4065817555"/>
      </p:ext>
    </p:extLst>
  </p:cSld>
  <p:clrMapOvr>
    <a:masterClrMapping/>
  </p:clrMapOvr>
  <p:transition spd="slow">
    <p:wipe/>
  </p:transition>
</p:sld>
</file>

<file path=ppt/slides/slide20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6702740-EDEF-4248-34E4-91E682B6978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3F028FF-B90D-3548-03F5-B5DE21A8B74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D1B2A45-778C-4E6F-D732-8C571ADBD48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C1497DE-5B04-E13C-6762-1F750F8532C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1A74FD1E-2585-ABE4-DB46-3597C6376F8F}"/>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(Nesnelerin İnterneti)</a:t>
            </a:r>
          </a:p>
        </p:txBody>
      </p:sp>
      <p:sp>
        <p:nvSpPr>
          <p:cNvPr id="2" name="Metin kutusu 1">
            <a:extLst>
              <a:ext uri="{FF2B5EF4-FFF2-40B4-BE49-F238E27FC236}">
                <a16:creationId xmlns:a16="http://schemas.microsoft.com/office/drawing/2014/main" id="{D62AC1BD-CAD6-F31E-DCE8-7808EA0373FF}"/>
              </a:ext>
            </a:extLst>
          </p:cNvPr>
          <p:cNvSpPr txBox="1"/>
          <p:nvPr/>
        </p:nvSpPr>
        <p:spPr>
          <a:xfrm>
            <a:off x="3116401" y="1886277"/>
            <a:ext cx="6975195" cy="59093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Önceki sayfada: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client.print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R"rawliteral</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&lt;!DOCTYPE html&gt;&lt;html&gt;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head</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title</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&gt;LED Kontrol&lt;/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title</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head</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&lt;body&gt;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&lt;h1&gt;LED KONTROL&lt;/h1&gt;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&lt;a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href</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="/ON"&gt;&lt;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button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&gt;LED AC&lt;/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button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&gt;&lt;/a&gt;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&lt;a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href</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="/OFF"&gt;&lt;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button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&gt;LED KAPA&lt;/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button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&gt;&lt;/a&gt;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&lt;/body&gt;&lt;/html&gt;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rawliteral</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Html kodlarımızı(yani tarayıcıdaki sayfamızı) meydana getirmektedir. Dikkat ederseniz eğer geçen hafta her bir satır için ayrı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client.println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satır’’); komutu yazıyorduk. Fakat şimdi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client.print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R’’</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rawliteral</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rawliteral</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sayesinde tüm komutlarımızı tek bir parantez içerisinde yazabilmekteyiz.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92002813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84613969-087B-4AD8-E1B8-9D46AF34A78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5C24FD3-88B6-669A-9C1E-5E1EDA80B55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9A18B9E-433D-090E-CA54-03A984376BB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9099640-4805-A978-223A-9A2B01D7A3F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C227FA72-EDB3-71DE-5478-1B892EDEBA75}"/>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80A72771-3C74-5AAB-1D31-2F07BACDDC3F}"/>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8D1E9291-4B04-821F-534F-1A8BBBC3EDD4}"/>
              </a:ext>
            </a:extLst>
          </p:cNvPr>
          <p:cNvSpPr txBox="1"/>
          <p:nvPr/>
        </p:nvSpPr>
        <p:spPr>
          <a:xfrm>
            <a:off x="5776977" y="6658676"/>
            <a:ext cx="172666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Kondansatörler</a:t>
            </a:r>
          </a:p>
        </p:txBody>
      </p:sp>
      <p:pic>
        <p:nvPicPr>
          <p:cNvPr id="6" name="Resim 5" descr="devre bileşeni, pasif devre bileşeni, diyot, elektronik mühendisliği içeren bir resim&#10;&#10;Yapay zeka tarafından oluşturulan içerik yanlış olabilir.">
            <a:extLst>
              <a:ext uri="{FF2B5EF4-FFF2-40B4-BE49-F238E27FC236}">
                <a16:creationId xmlns:a16="http://schemas.microsoft.com/office/drawing/2014/main" id="{FD3D93F5-B060-0A03-D81F-D5D8227B1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447" y="2811451"/>
            <a:ext cx="5363106" cy="3574007"/>
          </a:xfrm>
          <a:prstGeom prst="rect">
            <a:avLst/>
          </a:prstGeom>
        </p:spPr>
      </p:pic>
    </p:spTree>
    <p:extLst>
      <p:ext uri="{BB962C8B-B14F-4D97-AF65-F5344CB8AC3E}">
        <p14:creationId xmlns:p14="http://schemas.microsoft.com/office/powerpoint/2010/main" val="179697989"/>
      </p:ext>
    </p:extLst>
  </p:cSld>
  <p:clrMapOvr>
    <a:masterClrMapping/>
  </p:clrMapOvr>
  <p:transition spd="slow">
    <p:wipe/>
  </p:transition>
</p:sld>
</file>

<file path=ppt/slides/slide2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91FDA35E-7C11-AFE9-5B3C-F32ECA6FA49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526849A-3EF0-42B9-4B50-7AE490C1A27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165FD57-5F53-713E-AD79-277C4B67012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2E5ED26-2958-B126-EE70-50C2F30DBAA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4C69E7FF-56DD-604A-4D4B-728FFC884D75}"/>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(Nesnelerin İnterneti)</a:t>
            </a:r>
          </a:p>
        </p:txBody>
      </p:sp>
      <p:sp>
        <p:nvSpPr>
          <p:cNvPr id="2" name="Metin kutusu 1">
            <a:extLst>
              <a:ext uri="{FF2B5EF4-FFF2-40B4-BE49-F238E27FC236}">
                <a16:creationId xmlns:a16="http://schemas.microsoft.com/office/drawing/2014/main" id="{2EB049FE-5046-3FF4-F340-69F5D155498A}"/>
              </a:ext>
            </a:extLst>
          </p:cNvPr>
          <p:cNvSpPr txBox="1"/>
          <p:nvPr/>
        </p:nvSpPr>
        <p:spPr>
          <a:xfrm>
            <a:off x="3116401" y="1886277"/>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Chatgpt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kullanarak komutlarımızı oluşturma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Chatgpt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programını çalıştırarak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chatgpt’ye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şunu yazmasını isteyin: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002060"/>
                </a:solidFill>
                <a:effectLst/>
                <a:uLnTx/>
                <a:uFillTx/>
                <a:latin typeface="Aptos" panose="02110004020202020204"/>
                <a:ea typeface="+mn-ea"/>
                <a:cs typeface="+mn-cs"/>
              </a:rPr>
              <a:t>Chatgpt</a:t>
            </a:r>
            <a:r>
              <a:rPr kumimoji="0" lang="tr-TR" sz="1800" b="0" i="0" u="none" strike="noStrike" kern="1200" cap="none" spc="0" normalizeH="0" baseline="0" noProof="0" dirty="0">
                <a:ln>
                  <a:noFill/>
                </a:ln>
                <a:solidFill>
                  <a:srgbClr val="002060"/>
                </a:solidFill>
                <a:effectLst/>
                <a:uLnTx/>
                <a:uFillTx/>
                <a:latin typeface="Aptos" panose="02110004020202020204"/>
                <a:ea typeface="+mn-ea"/>
                <a:cs typeface="+mn-cs"/>
              </a:rPr>
              <a:t> bana bir Arduino </a:t>
            </a:r>
            <a:r>
              <a:rPr kumimoji="0" lang="tr-TR" sz="1800" b="0" i="0" u="none" strike="noStrike" kern="1200" cap="none" spc="0" normalizeH="0" baseline="0" noProof="0" dirty="0" err="1">
                <a:ln>
                  <a:noFill/>
                </a:ln>
                <a:solidFill>
                  <a:srgbClr val="002060"/>
                </a:solidFill>
                <a:effectLst/>
                <a:uLnTx/>
                <a:uFillTx/>
                <a:latin typeface="Aptos" panose="02110004020202020204"/>
                <a:ea typeface="+mn-ea"/>
                <a:cs typeface="+mn-cs"/>
              </a:rPr>
              <a:t>ide’de</a:t>
            </a:r>
            <a:r>
              <a:rPr kumimoji="0" lang="tr-TR" sz="1800" b="0" i="0" u="none" strike="noStrike" kern="1200" cap="none" spc="0" normalizeH="0" baseline="0" noProof="0" dirty="0">
                <a:ln>
                  <a:noFill/>
                </a:ln>
                <a:solidFill>
                  <a:srgbClr val="002060"/>
                </a:solidFill>
                <a:effectLst/>
                <a:uLnTx/>
                <a:uFillTx/>
                <a:latin typeface="Aptos" panose="02110004020202020204"/>
                <a:ea typeface="+mn-ea"/>
                <a:cs typeface="+mn-cs"/>
              </a:rPr>
              <a:t> derlemem için kod yazmanı istiyorum. Kod Deneyap Kartı için olacak. Deneyap Kartının D12 pinine bir led bağlayacağız. </a:t>
            </a:r>
            <a:r>
              <a:rPr kumimoji="0" lang="tr-TR" sz="1800" b="0" i="0" u="none" strike="noStrike" kern="1200" cap="none" spc="0" normalizeH="0" baseline="0" noProof="0" dirty="0" err="1">
                <a:ln>
                  <a:noFill/>
                </a:ln>
                <a:solidFill>
                  <a:srgbClr val="002060"/>
                </a:solidFill>
                <a:effectLst/>
                <a:uLnTx/>
                <a:uFillTx/>
                <a:latin typeface="Aptos" panose="02110004020202020204"/>
                <a:ea typeface="+mn-ea"/>
                <a:cs typeface="+mn-cs"/>
              </a:rPr>
              <a:t>cahit</a:t>
            </a:r>
            <a:r>
              <a:rPr kumimoji="0" lang="tr-TR" sz="1800" b="0" i="0" u="none" strike="noStrike" kern="1200" cap="none" spc="0" normalizeH="0" baseline="0" noProof="0" dirty="0">
                <a:ln>
                  <a:noFill/>
                </a:ln>
                <a:solidFill>
                  <a:srgbClr val="002060"/>
                </a:solidFill>
                <a:effectLst/>
                <a:uLnTx/>
                <a:uFillTx/>
                <a:latin typeface="Aptos" panose="02110004020202020204"/>
                <a:ea typeface="+mn-ea"/>
                <a:cs typeface="+mn-cs"/>
              </a:rPr>
              <a:t> isimli ve 1122334455667 şifreli wifi bağlantısına bağlanacak ve tarayıcı ile haberleşecek. Tarayıcıda led açıp kapatmak için buton bulunacak. Ayrıca butonlar güzel renk ve şeklide olsunlar. Tarayıcımızın </a:t>
            </a:r>
            <a:r>
              <a:rPr kumimoji="0" lang="tr-TR" sz="1800" b="0" i="0" u="none" strike="noStrike" kern="1200" cap="none" spc="0" normalizeH="0" baseline="0" noProof="0" dirty="0" err="1">
                <a:ln>
                  <a:noFill/>
                </a:ln>
                <a:solidFill>
                  <a:srgbClr val="002060"/>
                </a:solidFill>
                <a:effectLst/>
                <a:uLnTx/>
                <a:uFillTx/>
                <a:latin typeface="Aptos" panose="02110004020202020204"/>
                <a:ea typeface="+mn-ea"/>
                <a:cs typeface="+mn-cs"/>
              </a:rPr>
              <a:t>arkaplanı</a:t>
            </a:r>
            <a:r>
              <a:rPr kumimoji="0" lang="tr-TR" sz="1800" b="0" i="0" u="none" strike="noStrike" kern="1200" cap="none" spc="0" normalizeH="0" baseline="0" noProof="0" dirty="0">
                <a:ln>
                  <a:noFill/>
                </a:ln>
                <a:solidFill>
                  <a:srgbClr val="002060"/>
                </a:solidFill>
                <a:effectLst/>
                <a:uLnTx/>
                <a:uFillTx/>
                <a:latin typeface="Aptos" panose="02110004020202020204"/>
                <a:ea typeface="+mn-ea"/>
                <a:cs typeface="+mn-cs"/>
              </a:rPr>
              <a:t> da estetik dursun. </a:t>
            </a:r>
          </a:p>
        </p:txBody>
      </p:sp>
    </p:spTree>
    <p:extLst>
      <p:ext uri="{BB962C8B-B14F-4D97-AF65-F5344CB8AC3E}">
        <p14:creationId xmlns:p14="http://schemas.microsoft.com/office/powerpoint/2010/main" val="2298411373"/>
      </p:ext>
    </p:extLst>
  </p:cSld>
  <p:clrMapOvr>
    <a:masterClrMapping/>
  </p:clrMapOvr>
  <p:transition spd="slow">
    <p:wipe/>
  </p:transition>
</p:sld>
</file>

<file path=ppt/slides/slide2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06A7DE1-03D0-7785-D1BB-1B6A8B73188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9E0A533-DF8D-8A11-7EE3-088A4DB899D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870AD96-84AB-5060-08B3-6674A5933BA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E52D79F-7D1A-C7FC-4F75-8F25471AD6D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9C8D6A3E-30C3-AC5B-8E5A-E1A05E04CE05}"/>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(Nesnelerin İnterneti)</a:t>
            </a:r>
          </a:p>
        </p:txBody>
      </p:sp>
      <p:sp>
        <p:nvSpPr>
          <p:cNvPr id="2" name="Metin kutusu 1">
            <a:extLst>
              <a:ext uri="{FF2B5EF4-FFF2-40B4-BE49-F238E27FC236}">
                <a16:creationId xmlns:a16="http://schemas.microsoft.com/office/drawing/2014/main" id="{6270EADE-7CCB-41B1-A8A7-3F90B52A8FCA}"/>
              </a:ext>
            </a:extLst>
          </p:cNvPr>
          <p:cNvSpPr txBox="1"/>
          <p:nvPr/>
        </p:nvSpPr>
        <p:spPr>
          <a:xfrm>
            <a:off x="3116401" y="188627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Chatgpt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kullanarak komutlarımızı oluşturma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Chatgpt’nin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cevabı: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002060"/>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9C7D24EE-2FCE-2FD3-A8FC-4B7FC7D5C356}"/>
              </a:ext>
            </a:extLst>
          </p:cNvPr>
          <p:cNvPicPr>
            <a:picLocks noGrp="1" noRot="1" noChangeAspect="1" noMove="1" noResize="1" noEditPoints="1" noAdjustHandles="1" noChangeArrowheads="1" noChangeShapeType="1" noCrop="1"/>
          </p:cNvPicPr>
          <p:nvPr/>
        </p:nvPicPr>
        <p:blipFill>
          <a:blip r:embed="rId4"/>
          <a:stretch>
            <a:fillRect/>
          </a:stretch>
        </p:blipFill>
        <p:spPr>
          <a:xfrm>
            <a:off x="3116401" y="3221983"/>
            <a:ext cx="6254191" cy="5676124"/>
          </a:xfrm>
          <a:prstGeom prst="rect">
            <a:avLst/>
          </a:prstGeom>
        </p:spPr>
      </p:pic>
      <p:sp>
        <p:nvSpPr>
          <p:cNvPr id="5" name="Oval 4">
            <a:extLst>
              <a:ext uri="{FF2B5EF4-FFF2-40B4-BE49-F238E27FC236}">
                <a16:creationId xmlns:a16="http://schemas.microsoft.com/office/drawing/2014/main" id="{A31A7025-DC32-B04F-22AA-64E58837EAD5}"/>
              </a:ext>
            </a:extLst>
          </p:cNvPr>
          <p:cNvSpPr>
            <a:spLocks noGrp="1" noRot="1" noMove="1" noResize="1" noEditPoints="1" noAdjustHandles="1" noChangeArrowheads="1" noChangeShapeType="1"/>
          </p:cNvSpPr>
          <p:nvPr/>
        </p:nvSpPr>
        <p:spPr>
          <a:xfrm>
            <a:off x="4414520" y="7112000"/>
            <a:ext cx="198120" cy="208280"/>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7" name="Düz Ok Bağlayıcısı 6">
            <a:extLst>
              <a:ext uri="{FF2B5EF4-FFF2-40B4-BE49-F238E27FC236}">
                <a16:creationId xmlns:a16="http://schemas.microsoft.com/office/drawing/2014/main" id="{C09B56E1-E4DA-7B8F-2E2C-C031852E8930}"/>
              </a:ext>
            </a:extLst>
          </p:cNvPr>
          <p:cNvCxnSpPr>
            <a:cxnSpLocks/>
          </p:cNvCxnSpPr>
          <p:nvPr/>
        </p:nvCxnSpPr>
        <p:spPr>
          <a:xfrm flipH="1">
            <a:off x="4693920" y="4826000"/>
            <a:ext cx="4104640" cy="228600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Metin kutusu 9">
            <a:extLst>
              <a:ext uri="{FF2B5EF4-FFF2-40B4-BE49-F238E27FC236}">
                <a16:creationId xmlns:a16="http://schemas.microsoft.com/office/drawing/2014/main" id="{DC52982E-CF11-2347-0BEF-BF879AC69774}"/>
              </a:ext>
            </a:extLst>
          </p:cNvPr>
          <p:cNvSpPr txBox="1">
            <a:spLocks noGrp="1" noRot="1" noMove="1" noResize="1" noEditPoints="1" noAdjustHandles="1" noChangeArrowheads="1" noChangeShapeType="1"/>
          </p:cNvSpPr>
          <p:nvPr/>
        </p:nvSpPr>
        <p:spPr>
          <a:xfrm>
            <a:off x="8446032" y="4241225"/>
            <a:ext cx="184912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12 değil D12 olarak değiştirilmeli.</a:t>
            </a:r>
          </a:p>
        </p:txBody>
      </p:sp>
    </p:spTree>
    <p:extLst>
      <p:ext uri="{BB962C8B-B14F-4D97-AF65-F5344CB8AC3E}">
        <p14:creationId xmlns:p14="http://schemas.microsoft.com/office/powerpoint/2010/main" val="4084141092"/>
      </p:ext>
    </p:extLst>
  </p:cSld>
  <p:clrMapOvr>
    <a:masterClrMapping/>
  </p:clrMapOvr>
  <p:transition spd="slow">
    <p:wipe/>
  </p:transition>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633F0AB9-CBAE-33ED-DB4D-5C14593FF059}"/>
            </a:ext>
          </a:extLst>
        </p:cNvPr>
        <p:cNvGrpSpPr/>
        <p:nvPr/>
      </p:nvGrpSpPr>
      <p:grpSpPr>
        <a:xfrm>
          <a:off x="0" y="0"/>
          <a:ext cx="0" cy="0"/>
          <a:chOff x="0" y="0"/>
          <a:chExt cx="0" cy="0"/>
        </a:xfrm>
      </p:grpSpPr>
      <p:sp>
        <p:nvSpPr>
          <p:cNvPr id="4" name="Metin kutusu 3">
            <a:extLst>
              <a:ext uri="{FF2B5EF4-FFF2-40B4-BE49-F238E27FC236}">
                <a16:creationId xmlns:a16="http://schemas.microsoft.com/office/drawing/2014/main" id="{B9E96230-2882-1509-0464-791AAB434361}"/>
              </a:ext>
            </a:extLst>
          </p:cNvPr>
          <p:cNvSpPr txBox="1">
            <a:spLocks noGrp="1" noRot="1" noMove="1" noResize="1" noEditPoints="1" noAdjustHandles="1" noChangeArrowheads="1" noChangeShapeType="1"/>
          </p:cNvSpPr>
          <p:nvPr/>
        </p:nvSpPr>
        <p:spPr>
          <a:xfrm>
            <a:off x="0" y="0"/>
            <a:ext cx="4443413" cy="963340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#include &lt;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WiFi.h</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#include &lt;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WebServer.h</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const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char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ssid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cahit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const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char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password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 "1122334455667";</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WebServer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server(80);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const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int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ledPin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 12;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bool</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ledState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false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String</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generateHTML</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String</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html =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R"rawliteral</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&lt;!DOCTYPE html&gt;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&lt;html&gt;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head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title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&gt;LED Kontrol&lt;/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title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&lt;meta name="</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viewport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content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width</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device-width</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initial-scale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=1"&gt;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style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body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background: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linear-gradient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to</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right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#1e3c72, #2a5298);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color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white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font-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family</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Arial</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sans-serif</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text-align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center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padding</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-top: 50px;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h1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margin-bottom</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40px;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font-size: 2.5em;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btn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background-</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color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#00c853;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border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none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color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white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padding</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20px 40px;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font-size: 20px;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margin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10px;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border-radius</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12px;</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cursor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pointer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transition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0.3s;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5" name="Metin kutusu 4">
            <a:extLst>
              <a:ext uri="{FF2B5EF4-FFF2-40B4-BE49-F238E27FC236}">
                <a16:creationId xmlns:a16="http://schemas.microsoft.com/office/drawing/2014/main" id="{6CB4AA95-0ADC-F8F4-D8E5-5CC4394DFC31}"/>
              </a:ext>
            </a:extLst>
          </p:cNvPr>
          <p:cNvSpPr txBox="1">
            <a:spLocks noGrp="1" noRot="1" noMove="1" noResize="1" noEditPoints="1" noAdjustHandles="1" noChangeArrowheads="1" noChangeShapeType="1"/>
          </p:cNvSpPr>
          <p:nvPr/>
        </p:nvSpPr>
        <p:spPr>
          <a:xfrm>
            <a:off x="4443413" y="59352"/>
            <a:ext cx="4972050" cy="806374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btn:hover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background-</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color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#64dd17;</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off</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background-</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color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#d50000;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off:hover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background-</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color</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#ff1744;</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style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head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&lt;body&gt;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&lt;h1&gt;LED Kontrol Paneli&lt;/h1&gt;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&lt;a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href</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="/led/on"&gt;&lt;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button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class</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btn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"&gt;LED AÇ&lt;/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button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&gt;&lt;/a&gt;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&lt;a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href</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="/led/</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off</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button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class</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btn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off</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"&gt;LED KAPAT&lt;/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button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&gt;&lt;/a&gt;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&lt;/body&gt;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&lt;/html&gt;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rawliteral</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return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html;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handleRoot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server.send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(200,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text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/html",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generateHTML</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handleLedOn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digitalWrite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ledPin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HIGH);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ledState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true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server.send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(200,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text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/html",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generateHTML</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handleLedOff</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digitalWrite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ledPin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LOW);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ledState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false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server.send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(200,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text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/html",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generateHTML</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7" name="Metin kutusu 6">
            <a:extLst>
              <a:ext uri="{FF2B5EF4-FFF2-40B4-BE49-F238E27FC236}">
                <a16:creationId xmlns:a16="http://schemas.microsoft.com/office/drawing/2014/main" id="{C4812F9C-7A63-0FDA-5219-11E63AF262ED}"/>
              </a:ext>
            </a:extLst>
          </p:cNvPr>
          <p:cNvSpPr txBox="1">
            <a:spLocks noGrp="1" noRot="1" noMove="1" noResize="1" noEditPoints="1" noAdjustHandles="1" noChangeArrowheads="1" noChangeShapeType="1"/>
          </p:cNvSpPr>
          <p:nvPr/>
        </p:nvSpPr>
        <p:spPr>
          <a:xfrm>
            <a:off x="8572501" y="59352"/>
            <a:ext cx="4635500" cy="65248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setup()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Serial.begin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(115200);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pinMode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ledPin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OUTPUT);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digitalWrite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ledPin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LOW);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WiFi.begin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ssid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password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Serial.print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Wi</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-Fi bağlanıyor");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while</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WiFi.status</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 WL_CONNECTED)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delay</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(500);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Serial.print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Serial.println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nWi</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-Fi bağlı!");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Serial.println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WiFi.localIP</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server.on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handleRoot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server.on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("/led/on",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handleLedOn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server.on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("/led/</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off</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handleLedOff</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server.begin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Serial.println</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("Web sunucusu başladı.");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void</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loop</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400" b="0" i="0" u="none" strike="noStrike" kern="1200" cap="none" spc="0" normalizeH="0" baseline="0" noProof="0" dirty="0" err="1">
                <a:ln>
                  <a:noFill/>
                </a:ln>
                <a:solidFill>
                  <a:prstClr val="black"/>
                </a:solidFill>
                <a:effectLst/>
                <a:uLnTx/>
                <a:uFillTx/>
                <a:latin typeface="Aptos" panose="02110004020202020204"/>
                <a:ea typeface="+mn-ea"/>
                <a:cs typeface="+mn-cs"/>
              </a:rPr>
              <a:t>server.handleClient</a:t>
            </a: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Metin kutusu 8">
            <a:extLst>
              <a:ext uri="{FF2B5EF4-FFF2-40B4-BE49-F238E27FC236}">
                <a16:creationId xmlns:a16="http://schemas.microsoft.com/office/drawing/2014/main" id="{191A36D8-4E6F-41D7-3F7A-4F33FAB8AB6D}"/>
              </a:ext>
            </a:extLst>
          </p:cNvPr>
          <p:cNvSpPr txBox="1"/>
          <p:nvPr/>
        </p:nvSpPr>
        <p:spPr>
          <a:xfrm>
            <a:off x="10115551" y="9433351"/>
            <a:ext cx="2978150"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err="1">
                <a:ln>
                  <a:noFill/>
                </a:ln>
                <a:solidFill>
                  <a:srgbClr val="FF0000"/>
                </a:solidFill>
                <a:effectLst/>
                <a:uLnTx/>
                <a:uFillTx/>
                <a:latin typeface="Aptos" panose="02110004020202020204"/>
                <a:ea typeface="+mn-ea"/>
                <a:cs typeface="+mn-cs"/>
              </a:rPr>
              <a:t>ChatGPT’nin</a:t>
            </a:r>
            <a:r>
              <a:rPr kumimoji="0" lang="tr-TR" sz="2000" b="0" i="0" u="none" strike="noStrike" kern="1200" cap="none" spc="0" normalizeH="0" baseline="0" noProof="0" dirty="0">
                <a:ln>
                  <a:noFill/>
                </a:ln>
                <a:solidFill>
                  <a:srgbClr val="FF0000"/>
                </a:solidFill>
                <a:effectLst/>
                <a:uLnTx/>
                <a:uFillTx/>
                <a:latin typeface="Aptos" panose="02110004020202020204"/>
                <a:ea typeface="+mn-ea"/>
                <a:cs typeface="+mn-cs"/>
              </a:rPr>
              <a:t> yazdığı kod</a:t>
            </a:r>
          </a:p>
        </p:txBody>
      </p:sp>
    </p:spTree>
    <p:extLst>
      <p:ext uri="{BB962C8B-B14F-4D97-AF65-F5344CB8AC3E}">
        <p14:creationId xmlns:p14="http://schemas.microsoft.com/office/powerpoint/2010/main" val="1529507443"/>
      </p:ext>
    </p:extLst>
  </p:cSld>
  <p:clrMapOvr>
    <a:masterClrMapping/>
  </p:clrMapOvr>
  <p:transition spd="slow">
    <p:wipe/>
  </p:transition>
</p:sld>
</file>

<file path=ppt/slides/slide2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4B31D93-09F0-6AE6-9508-D00D05E9C6F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054931F-3968-78E7-4324-B96F62C2F7A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E7509BE-459F-951C-F430-E06D113A779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AF60B67-99A1-153B-01CE-C1EBD6C7429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806EC76C-DA49-173E-D3B4-FFFF9D6B8C0A}"/>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(Nesnelerin İnterneti)</a:t>
            </a:r>
          </a:p>
        </p:txBody>
      </p:sp>
      <p:sp>
        <p:nvSpPr>
          <p:cNvPr id="2" name="Metin kutusu 1">
            <a:extLst>
              <a:ext uri="{FF2B5EF4-FFF2-40B4-BE49-F238E27FC236}">
                <a16:creationId xmlns:a16="http://schemas.microsoft.com/office/drawing/2014/main" id="{D668EAA3-762F-0D73-3F31-E34B6484A631}"/>
              </a:ext>
            </a:extLst>
          </p:cNvPr>
          <p:cNvSpPr txBox="1"/>
          <p:nvPr/>
        </p:nvSpPr>
        <p:spPr>
          <a:xfrm>
            <a:off x="3116401" y="1886277"/>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Chatgpt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kullanarak komutlarımızı oluşturma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Önceki sayfalarda gördüğünüz gibi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Chatgpt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daha mükemmel kodlar yazar ama düzeltilmesi gereken bazı satırları her zaman bulunacaktır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yüzden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chatgpt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üzerinden kendi kodlarınızı oluşturabilmek için temel düzeyde kodlama bilmeniz şarttır.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Chatgpt’ye</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Geliştirme kartları nedir? Ne işe yararlar?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diye sorun. Daha sonra şu soruyu da sorun: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Deneyap Kartı nedir? Özellikleri nelerdir? Bu kartı diğer kartlardan farklı kılan yanları nelerdir?</a:t>
            </a:r>
          </a:p>
        </p:txBody>
      </p:sp>
    </p:spTree>
    <p:extLst>
      <p:ext uri="{BB962C8B-B14F-4D97-AF65-F5344CB8AC3E}">
        <p14:creationId xmlns:p14="http://schemas.microsoft.com/office/powerpoint/2010/main" val="3158104522"/>
      </p:ext>
    </p:extLst>
  </p:cSld>
  <p:clrMapOvr>
    <a:masterClrMapping/>
  </p:clrMapOvr>
  <p:transition spd="slow">
    <p:wipe/>
  </p:transition>
</p:sld>
</file>

<file path=ppt/slides/slide2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1A200BE-5F15-6D85-F673-783AA782DEB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EBA6A87-D355-D6CD-2536-C060A65984B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1FD6C08-5435-6C52-8397-A8F1E46A802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C10B5FE-1C30-3528-F3E9-AFBA9893759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E443D5AB-3A10-7C64-CA94-BF00864EE865}"/>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(Ek Konu-</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Joystick’ler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D02F465B-18A1-F556-79F1-5DDF170AA269}"/>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Joystick Kullanımı: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Joysticklerin kullanımını öğrenmenin projelerinizde size fayda sağlayacağını düşündüğümden ek olarak joystick kullanımını da anlatacağız: </a:t>
            </a:r>
            <a:endPar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42095217"/>
      </p:ext>
    </p:extLst>
  </p:cSld>
  <p:clrMapOvr>
    <a:masterClrMapping/>
  </p:clrMapOvr>
  <p:transition spd="slow">
    <p:wipe/>
  </p:transition>
</p:sld>
</file>

<file path=ppt/slides/slide21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007C5286-A647-20A2-8F37-8E7E1EE7964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513CD47-7E1F-6E0B-0339-C4E7ACF9F69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D9C59D6-4B84-C8E7-72B8-5E275383A70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15E1122-3C87-450C-602E-03D7A75DAEC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015F24F7-6230-ADA5-AE71-FD9FE165FDA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(Ek Konu-</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Joystick’ler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1ECD8AD7-09D0-E484-82A0-88C846E72A64}"/>
              </a:ext>
            </a:extLst>
          </p:cNvPr>
          <p:cNvSpPr txBox="1"/>
          <p:nvPr/>
        </p:nvSpPr>
        <p:spPr>
          <a:xfrm>
            <a:off x="3116401" y="1886277"/>
            <a:ext cx="6975195"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Joystick Nedir?: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Joystickler; X ve Y eksenli hareket kabiliyetine sahip olan modüllerdir.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Üzerindeki siyah çubuğu başparmağınız vasıtasıyla;</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Sağ-Sol(</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X Ekseni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Yukarı-Aşağı(</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Y Ekseni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yönlerinde hareket ettirebilirsiniz. </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Hatta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aynı anda hem X ekseninde hem de Y ekseninde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Harekette de bulunabilirsiniz. </a:t>
            </a:r>
            <a:endPar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endParaRPr>
          </a:p>
        </p:txBody>
      </p:sp>
      <p:pic>
        <p:nvPicPr>
          <p:cNvPr id="6" name="Resim 5">
            <a:extLst>
              <a:ext uri="{FF2B5EF4-FFF2-40B4-BE49-F238E27FC236}">
                <a16:creationId xmlns:a16="http://schemas.microsoft.com/office/drawing/2014/main" id="{98B95AB6-287A-A406-44D9-AE4E7BB9B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8062" y="5595765"/>
            <a:ext cx="3571875" cy="3571875"/>
          </a:xfrm>
          <a:prstGeom prst="rect">
            <a:avLst/>
          </a:prstGeom>
        </p:spPr>
      </p:pic>
    </p:spTree>
    <p:extLst>
      <p:ext uri="{BB962C8B-B14F-4D97-AF65-F5344CB8AC3E}">
        <p14:creationId xmlns:p14="http://schemas.microsoft.com/office/powerpoint/2010/main" val="2073978078"/>
      </p:ext>
    </p:extLst>
  </p:cSld>
  <p:clrMapOvr>
    <a:masterClrMapping/>
  </p:clrMapOvr>
  <p:transition spd="slow">
    <p:wipe/>
  </p:transition>
</p:sld>
</file>

<file path=ppt/slides/slide21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57A5B93-78C7-9D1C-C23F-BDFDA5FEB12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EC3158D-BA85-1027-FD4B-D80474A8D05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1B98105-9BFB-54BE-AFC4-1498AE4B68F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2428BC8-1512-94B5-5156-8DDEF41A40E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446C96A7-18B0-FC88-BD9A-DDC110BE6DCD}"/>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(Ek Konu-</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Joystick’ler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125C2A32-B31F-28B7-15BB-926092F25FC5}"/>
              </a:ext>
            </a:extLst>
          </p:cNvPr>
          <p:cNvSpPr txBox="1"/>
          <p:nvPr/>
        </p:nvSpPr>
        <p:spPr>
          <a:xfrm>
            <a:off x="3116401" y="1886277"/>
            <a:ext cx="6975195"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Joystick Nasıl Çalışır?: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Çubuğumuz; üzerinde herhangi bir kuvvet yokken orta pozisyonda bulunmaktadır.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Orta pozisyon; X ekseni için ve Y ekseni için 2048 değerine sahiptir.(4096/2)</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Çubuk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en sağdayken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X pinindeki değer 4096’dır.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Çubuk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en soldayken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X pinindeki değer 0’dır.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Çubuk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en yukarıdayken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Y pinindeki değer 4096’dır.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Çubuk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en aşağıdayken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Y pinindeki değer 0’dır.</a:t>
            </a:r>
          </a:p>
        </p:txBody>
      </p:sp>
      <p:pic>
        <p:nvPicPr>
          <p:cNvPr id="4" name="Resim 3" descr="metin, ekran görüntüsü, elektronik donanım, daire içeren bir resim&#10;&#10;Yapay zeka tarafından oluşturulmuş içerik yanlış olabilir.">
            <a:extLst>
              <a:ext uri="{FF2B5EF4-FFF2-40B4-BE49-F238E27FC236}">
                <a16:creationId xmlns:a16="http://schemas.microsoft.com/office/drawing/2014/main" id="{BDA9187E-C502-08DF-10AE-D0F9B70FD943}"/>
              </a:ext>
            </a:extLst>
          </p:cNvPr>
          <p:cNvPicPr>
            <a:picLocks noChangeAspect="1"/>
          </p:cNvPicPr>
          <p:nvPr/>
        </p:nvPicPr>
        <p:blipFill>
          <a:blip r:embed="rId4">
            <a:extLst>
              <a:ext uri="{28A0092B-C50C-407E-A947-70E740481C1C}">
                <a14:useLocalDpi xmlns:a14="http://schemas.microsoft.com/office/drawing/2010/main" val="0"/>
              </a:ext>
            </a:extLst>
          </a:blip>
          <a:srcRect b="11576"/>
          <a:stretch>
            <a:fillRect/>
          </a:stretch>
        </p:blipFill>
        <p:spPr>
          <a:xfrm>
            <a:off x="4896643" y="5809063"/>
            <a:ext cx="3414713" cy="3358577"/>
          </a:xfrm>
          <a:prstGeom prst="rect">
            <a:avLst/>
          </a:prstGeom>
        </p:spPr>
      </p:pic>
    </p:spTree>
    <p:extLst>
      <p:ext uri="{BB962C8B-B14F-4D97-AF65-F5344CB8AC3E}">
        <p14:creationId xmlns:p14="http://schemas.microsoft.com/office/powerpoint/2010/main" val="606204941"/>
      </p:ext>
    </p:extLst>
  </p:cSld>
  <p:clrMapOvr>
    <a:masterClrMapping/>
  </p:clrMapOvr>
  <p:transition spd="slow">
    <p:wipe/>
  </p:transition>
</p:sld>
</file>

<file path=ppt/slides/slide21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6D9EE0F-A5E3-72C4-0806-A149038DB20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D1CA819-55B9-3582-978B-B6CC29ED496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2EAC19B-3CDC-9C31-83EB-B00595204E2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81F8D65-AC30-09C2-AC11-787A9F01049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79968413-4F08-55EE-CEFE-5DE59D1BACFE}"/>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(Ek Konu-</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Joystick’ler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BF20AA19-AE10-4087-5031-FE465A5F647A}"/>
              </a:ext>
            </a:extLst>
          </p:cNvPr>
          <p:cNvSpPr txBox="1"/>
          <p:nvPr/>
        </p:nvSpPr>
        <p:spPr>
          <a:xfrm>
            <a:off x="3116401" y="188627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Joystick Nasıl Kullanılır?: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modül’ü</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analogRead</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(pin);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komutuyla her bir eksen için ayrı bir analog değer okuması ile kullanabilirsiniz. </a:t>
            </a:r>
            <a:endPar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endParaRPr>
          </a:p>
        </p:txBody>
      </p:sp>
      <p:pic>
        <p:nvPicPr>
          <p:cNvPr id="4" name="Resim 3" descr="metin, ekran görüntüsü, elektronik donanım, daire içeren bir resim&#10;&#10;Yapay zeka tarafından oluşturulmuş içerik yanlış olabilir.">
            <a:extLst>
              <a:ext uri="{FF2B5EF4-FFF2-40B4-BE49-F238E27FC236}">
                <a16:creationId xmlns:a16="http://schemas.microsoft.com/office/drawing/2014/main" id="{B121F039-B867-041B-EE16-6431BAB78A47}"/>
              </a:ext>
            </a:extLst>
          </p:cNvPr>
          <p:cNvPicPr>
            <a:picLocks noChangeAspect="1"/>
          </p:cNvPicPr>
          <p:nvPr/>
        </p:nvPicPr>
        <p:blipFill>
          <a:blip r:embed="rId4">
            <a:extLst>
              <a:ext uri="{28A0092B-C50C-407E-A947-70E740481C1C}">
                <a14:useLocalDpi xmlns:a14="http://schemas.microsoft.com/office/drawing/2010/main" val="0"/>
              </a:ext>
            </a:extLst>
          </a:blip>
          <a:srcRect b="11576"/>
          <a:stretch>
            <a:fillRect/>
          </a:stretch>
        </p:blipFill>
        <p:spPr>
          <a:xfrm>
            <a:off x="4014312" y="3800533"/>
            <a:ext cx="5021084" cy="4938540"/>
          </a:xfrm>
          <a:prstGeom prst="rect">
            <a:avLst/>
          </a:prstGeom>
        </p:spPr>
      </p:pic>
    </p:spTree>
    <p:extLst>
      <p:ext uri="{BB962C8B-B14F-4D97-AF65-F5344CB8AC3E}">
        <p14:creationId xmlns:p14="http://schemas.microsoft.com/office/powerpoint/2010/main" val="1540218515"/>
      </p:ext>
    </p:extLst>
  </p:cSld>
  <p:clrMapOvr>
    <a:masterClrMapping/>
  </p:clrMapOvr>
  <p:transition spd="slow">
    <p:wipe/>
  </p:transition>
</p:sld>
</file>

<file path=ppt/slides/slide2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30C271A-FD64-1BEB-9584-9D24B23B84E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46B879E-6DC6-1391-90DA-AD331704FC6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B343888-7046-259B-8909-CE19500732C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7000A53-8D46-DA05-2601-E58FE063194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14CCF2FB-44FB-496C-82BA-3690C686656D}"/>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(Ek Konu-</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Joystick’ler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1AC4D161-E54E-9673-A881-2F7A1763AE0F}"/>
              </a:ext>
            </a:extLst>
          </p:cNvPr>
          <p:cNvSpPr txBox="1"/>
          <p:nvPr/>
        </p:nvSpPr>
        <p:spPr>
          <a:xfrm>
            <a:off x="3116401" y="188627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Joystick Pinleri: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modül; </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X ekseni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VRx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sahiptir.</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Y ekseni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VRy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sahiptir.</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Bir adet butona sahiptir. Buton için ise SW pinine sahiptir.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endPar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endParaRPr>
          </a:p>
        </p:txBody>
      </p:sp>
      <p:pic>
        <p:nvPicPr>
          <p:cNvPr id="4" name="Resim 3" descr="metin, ekran görüntüsü, elektronik donanım, daire içeren bir resim&#10;&#10;Yapay zeka tarafından oluşturulmuş içerik yanlış olabilir.">
            <a:extLst>
              <a:ext uri="{FF2B5EF4-FFF2-40B4-BE49-F238E27FC236}">
                <a16:creationId xmlns:a16="http://schemas.microsoft.com/office/drawing/2014/main" id="{3FD5A7C6-B998-9A49-66F7-59335274F2D6}"/>
              </a:ext>
            </a:extLst>
          </p:cNvPr>
          <p:cNvPicPr>
            <a:picLocks noChangeAspect="1"/>
          </p:cNvPicPr>
          <p:nvPr/>
        </p:nvPicPr>
        <p:blipFill>
          <a:blip r:embed="rId4">
            <a:extLst>
              <a:ext uri="{28A0092B-C50C-407E-A947-70E740481C1C}">
                <a14:useLocalDpi xmlns:a14="http://schemas.microsoft.com/office/drawing/2010/main" val="0"/>
              </a:ext>
            </a:extLst>
          </a:blip>
          <a:srcRect b="11576"/>
          <a:stretch>
            <a:fillRect/>
          </a:stretch>
        </p:blipFill>
        <p:spPr>
          <a:xfrm>
            <a:off x="4896643" y="5809063"/>
            <a:ext cx="3414713" cy="3358577"/>
          </a:xfrm>
          <a:prstGeom prst="rect">
            <a:avLst/>
          </a:prstGeom>
        </p:spPr>
      </p:pic>
    </p:spTree>
    <p:extLst>
      <p:ext uri="{BB962C8B-B14F-4D97-AF65-F5344CB8AC3E}">
        <p14:creationId xmlns:p14="http://schemas.microsoft.com/office/powerpoint/2010/main" val="895992868"/>
      </p:ext>
    </p:extLst>
  </p:cSld>
  <p:clrMapOvr>
    <a:masterClrMapping/>
  </p:clrMapOvr>
  <p:transition spd="slow">
    <p:wipe/>
  </p:transition>
</p:sld>
</file>

<file path=ppt/slides/slide21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960DACFB-92AF-DA68-C9F7-C767495AB88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B5CAF2A-B04E-F1B2-1ACE-F7B0519277F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1A2416F-D16A-0AFD-0E45-F83184D896D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E71305E-D121-E23A-8EEE-BFCF8170451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7228A461-FF7B-CA7C-A682-4D9D17DE2908}"/>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(Ek Konu-</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Joystick’ler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3C271471-AEB6-65AF-4E38-1AF2AC0455EE}"/>
              </a:ext>
            </a:extLst>
          </p:cNvPr>
          <p:cNvSpPr txBox="1"/>
          <p:nvPr/>
        </p:nvSpPr>
        <p:spPr>
          <a:xfrm>
            <a:off x="3116401" y="1886277"/>
            <a:ext cx="697519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Joystick Pin Bağlantıları:</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modülün;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Vcc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pinini Deneyap Kartının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3V3</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bağlamalısınız.</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GND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pinini Deneyap Kartın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GND</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’sine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bağlamalısınız.</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VRx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pinini Deneyap Kartın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A0</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bağlayabilirsiniz.</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VRy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pinini ise Deneyap Kartın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A1</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bağlayabilirsiniz.</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SW</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boşta kalabilir.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7" name="Resim 6" descr="metin, mikrofon içeren bir resim&#10;&#10;Yapay zeka tarafından oluşturulmuş içerik yanlış olabilir.">
            <a:extLst>
              <a:ext uri="{FF2B5EF4-FFF2-40B4-BE49-F238E27FC236}">
                <a16:creationId xmlns:a16="http://schemas.microsoft.com/office/drawing/2014/main" id="{88C61EA0-2A68-164D-B5E3-C657BB5D116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27398" y="5767656"/>
            <a:ext cx="6553200" cy="2657475"/>
          </a:xfrm>
          <a:prstGeom prst="rect">
            <a:avLst/>
          </a:prstGeom>
        </p:spPr>
      </p:pic>
      <p:sp>
        <p:nvSpPr>
          <p:cNvPr id="3" name="Dikdörtgen 2">
            <a:extLst>
              <a:ext uri="{FF2B5EF4-FFF2-40B4-BE49-F238E27FC236}">
                <a16:creationId xmlns:a16="http://schemas.microsoft.com/office/drawing/2014/main" id="{C70FC5BE-1A0A-C7BA-B609-294BCA49767B}"/>
              </a:ext>
            </a:extLst>
          </p:cNvPr>
          <p:cNvSpPr>
            <a:spLocks noGrp="1" noRot="1" noMove="1" noResize="1" noEditPoints="1" noAdjustHandles="1" noChangeArrowheads="1" noChangeShapeType="1"/>
          </p:cNvSpPr>
          <p:nvPr/>
        </p:nvSpPr>
        <p:spPr>
          <a:xfrm>
            <a:off x="4300538" y="7529513"/>
            <a:ext cx="1514475" cy="2571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Metin kutusu 4">
            <a:extLst>
              <a:ext uri="{FF2B5EF4-FFF2-40B4-BE49-F238E27FC236}">
                <a16:creationId xmlns:a16="http://schemas.microsoft.com/office/drawing/2014/main" id="{FE38546A-3FC0-DF1B-DF64-61AB2B5DBFC1}"/>
              </a:ext>
            </a:extLst>
          </p:cNvPr>
          <p:cNvSpPr txBox="1">
            <a:spLocks noGrp="1" noRot="1" noMove="1" noResize="1" noEditPoints="1" noAdjustHandles="1" noChangeArrowheads="1" noChangeShapeType="1"/>
          </p:cNvSpPr>
          <p:nvPr/>
        </p:nvSpPr>
        <p:spPr>
          <a:xfrm>
            <a:off x="4769364" y="7488823"/>
            <a:ext cx="15314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600" b="1" i="0" u="none" strike="noStrike" kern="1200" cap="none" spc="0" normalizeH="0" baseline="0" noProof="0" dirty="0">
                <a:ln>
                  <a:noFill/>
                </a:ln>
                <a:solidFill>
                  <a:prstClr val="black"/>
                </a:solidFill>
                <a:effectLst/>
                <a:uLnTx/>
                <a:uFillTx/>
                <a:latin typeface="Aptos" panose="02110004020202020204"/>
                <a:ea typeface="+mn-ea"/>
                <a:cs typeface="+mn-cs"/>
              </a:rPr>
              <a:t>Buton Pini</a:t>
            </a:r>
          </a:p>
        </p:txBody>
      </p:sp>
    </p:spTree>
    <p:extLst>
      <p:ext uri="{BB962C8B-B14F-4D97-AF65-F5344CB8AC3E}">
        <p14:creationId xmlns:p14="http://schemas.microsoft.com/office/powerpoint/2010/main" val="52991764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6402C3A-0F23-C494-B6E4-E133671FB95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C09BDAD-8E81-1CD6-9D75-3B51C6F23A1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A576E2C-EE2F-C0C7-81A8-60120FBA05A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5455A33-130E-4646-F4CD-CDF5496096F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3FE8D426-EA81-2DDC-D4B3-6058703EE003}"/>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B59E90C2-A341-260C-D2BC-DAD9244B35F0}"/>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3" name="Metin kutusu 2">
            <a:extLst>
              <a:ext uri="{FF2B5EF4-FFF2-40B4-BE49-F238E27FC236}">
                <a16:creationId xmlns:a16="http://schemas.microsoft.com/office/drawing/2014/main" id="{7C82AD2C-2525-F5BE-F2A9-A5F9A2B4C184}"/>
              </a:ext>
            </a:extLst>
          </p:cNvPr>
          <p:cNvSpPr txBox="1"/>
          <p:nvPr/>
        </p:nvSpPr>
        <p:spPr>
          <a:xfrm>
            <a:off x="3197505" y="3142999"/>
            <a:ext cx="681299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srgbClr val="E1952F"/>
                </a:solidFill>
                <a:effectLst/>
                <a:uLnTx/>
                <a:uFillTx/>
                <a:latin typeface="Aptos" panose="02110004020202020204"/>
                <a:ea typeface="+mn-ea"/>
                <a:cs typeface="+mn-cs"/>
              </a:rPr>
              <a:t>Kondsansatör</a:t>
            </a: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Kondansatör’ler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elektriği kısa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sürel</a:t>
            </a:r>
            <a:r>
              <a:rPr lang="tr-TR" dirty="0">
                <a:solidFill>
                  <a:prstClr val="black"/>
                </a:solidFill>
                <a:latin typeface="Aptos" panose="02110004020202020204"/>
              </a:rPr>
              <a:t>iğine depolayan devre elemanlarıdır.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solidFill>
                <a:prstClr val="black"/>
              </a:solidFill>
              <a:latin typeface="Aptos" panose="021100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Yüzeyi mümkün olduğunca geniş tutulan iki iletken plaka ve bu plakaların üstleri ile aralarına yalıtkan bir madde konularak üretilirler. Bu plakalar ve arasındaki yalıtkan madde rulo şeklinde sarılarak bir muhafazanın içerisine yerleştirilir. Amaç yüzey alanını arttırmak ve plakalın birbirlerine temas etmelerini engellemektir.</a:t>
            </a:r>
          </a:p>
        </p:txBody>
      </p:sp>
    </p:spTree>
    <p:extLst>
      <p:ext uri="{BB962C8B-B14F-4D97-AF65-F5344CB8AC3E}">
        <p14:creationId xmlns:p14="http://schemas.microsoft.com/office/powerpoint/2010/main" val="3468821959"/>
      </p:ext>
    </p:extLst>
  </p:cSld>
  <p:clrMapOvr>
    <a:masterClrMapping/>
  </p:clrMapOvr>
  <p:transition spd="slow">
    <p:wipe/>
  </p:transition>
</p:sld>
</file>

<file path=ppt/slides/slide22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EC59CD0-4E91-A8F9-753D-92A650986BC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400C9C7-FF09-9128-08AB-9E46023096C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3A429C8-8C94-D698-5C13-1E79B9C2BAC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4EE852D-3643-0CC7-6488-EF9879DC4ED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0F6673AE-2A82-CF39-8B76-0B9F36D9D4B1}"/>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(Ek Konu-</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Joystick’ler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0960913E-B8BC-EFF9-DDEC-C62659AC18DF}"/>
              </a:ext>
            </a:extLst>
          </p:cNvPr>
          <p:cNvSpPr txBox="1"/>
          <p:nvPr/>
        </p:nvSpPr>
        <p:spPr>
          <a:xfrm>
            <a:off x="3116401" y="1886277"/>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Joystick Kod yazımı: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modülün X pinindeki ve Y pinindeki analog değeri Deneyap Kartını kullanarak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Serial.print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Serial.println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komutlarını kullanarak bilgisayar ekranında gösteriniz.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(Hızlı okumasını engellemek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(1000); komutunu kullanmayı ihmal etmeyin.)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Yazmanız beklenen kod diğer sayfada mevcuttur.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sym typeface="Wingdings" panose="05000000000000000000" pitchFamily="2" charset="2"/>
              </a:rPr>
              <a:t></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pic>
        <p:nvPicPr>
          <p:cNvPr id="7" name="Resim 6" descr="metin, mikrofon içeren bir resim&#10;&#10;Yapay zeka tarafından oluşturulmuş içerik yanlış olabilir.">
            <a:extLst>
              <a:ext uri="{FF2B5EF4-FFF2-40B4-BE49-F238E27FC236}">
                <a16:creationId xmlns:a16="http://schemas.microsoft.com/office/drawing/2014/main" id="{B98AA661-AA53-48AC-9300-92DC8DCDB58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27398" y="5767656"/>
            <a:ext cx="6553200" cy="2657475"/>
          </a:xfrm>
          <a:prstGeom prst="rect">
            <a:avLst/>
          </a:prstGeom>
        </p:spPr>
      </p:pic>
      <p:sp>
        <p:nvSpPr>
          <p:cNvPr id="3" name="Dikdörtgen 2">
            <a:extLst>
              <a:ext uri="{FF2B5EF4-FFF2-40B4-BE49-F238E27FC236}">
                <a16:creationId xmlns:a16="http://schemas.microsoft.com/office/drawing/2014/main" id="{42773C6C-C40E-6F09-B86B-1E3079727CFB}"/>
              </a:ext>
            </a:extLst>
          </p:cNvPr>
          <p:cNvSpPr>
            <a:spLocks noGrp="1" noRot="1" noMove="1" noResize="1" noEditPoints="1" noAdjustHandles="1" noChangeArrowheads="1" noChangeShapeType="1"/>
          </p:cNvSpPr>
          <p:nvPr/>
        </p:nvSpPr>
        <p:spPr>
          <a:xfrm>
            <a:off x="4300538" y="7529513"/>
            <a:ext cx="1514475" cy="2571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Metin kutusu 4">
            <a:extLst>
              <a:ext uri="{FF2B5EF4-FFF2-40B4-BE49-F238E27FC236}">
                <a16:creationId xmlns:a16="http://schemas.microsoft.com/office/drawing/2014/main" id="{C6251EA5-137C-2724-D7B6-9A684E6AB470}"/>
              </a:ext>
            </a:extLst>
          </p:cNvPr>
          <p:cNvSpPr txBox="1">
            <a:spLocks noGrp="1" noRot="1" noMove="1" noResize="1" noEditPoints="1" noAdjustHandles="1" noChangeArrowheads="1" noChangeShapeType="1"/>
          </p:cNvSpPr>
          <p:nvPr/>
        </p:nvSpPr>
        <p:spPr>
          <a:xfrm>
            <a:off x="4769364" y="7488823"/>
            <a:ext cx="15314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600" b="1" i="0" u="none" strike="noStrike" kern="1200" cap="none" spc="0" normalizeH="0" baseline="0" noProof="0" dirty="0">
                <a:ln>
                  <a:noFill/>
                </a:ln>
                <a:solidFill>
                  <a:prstClr val="black"/>
                </a:solidFill>
                <a:effectLst/>
                <a:uLnTx/>
                <a:uFillTx/>
                <a:latin typeface="Aptos" panose="02110004020202020204"/>
                <a:ea typeface="+mn-ea"/>
                <a:cs typeface="+mn-cs"/>
              </a:rPr>
              <a:t>Buton Pini</a:t>
            </a:r>
          </a:p>
        </p:txBody>
      </p:sp>
    </p:spTree>
    <p:extLst>
      <p:ext uri="{BB962C8B-B14F-4D97-AF65-F5344CB8AC3E}">
        <p14:creationId xmlns:p14="http://schemas.microsoft.com/office/powerpoint/2010/main" val="2585328882"/>
      </p:ext>
    </p:extLst>
  </p:cSld>
  <p:clrMapOvr>
    <a:masterClrMapping/>
  </p:clrMapOvr>
  <p:transition spd="slow">
    <p:wipe/>
  </p:transition>
</p:sld>
</file>

<file path=ppt/slides/slide22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76F525EA-3345-91DA-4AF8-036AC4003B0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84B317A-3D4D-4731-9EFB-99ECF132CCD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3224F86-0F19-9121-4670-52595D15381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40B76F0-7CD9-A821-4ADE-F7C14A59AA2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3.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NESNELERİN İNTERNETİNE GİRİŞ</a:t>
            </a:r>
          </a:p>
        </p:txBody>
      </p:sp>
      <p:sp>
        <p:nvSpPr>
          <p:cNvPr id="16" name="Metin kutusu 15">
            <a:extLst>
              <a:ext uri="{FF2B5EF4-FFF2-40B4-BE49-F238E27FC236}">
                <a16:creationId xmlns:a16="http://schemas.microsoft.com/office/drawing/2014/main" id="{C4E8532C-51EE-F438-6B6C-919E87E711AE}"/>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(Ek Konu-</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Joystick’ler</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C4AE1B39-DC4F-85C3-46CA-AD0D1523F931}"/>
              </a:ext>
            </a:extLst>
          </p:cNvPr>
          <p:cNvSpPr txBox="1"/>
          <p:nvPr/>
        </p:nvSpPr>
        <p:spPr>
          <a:xfrm>
            <a:off x="3116401" y="1886277"/>
            <a:ext cx="697519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Joystick Kodu:</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pic>
        <p:nvPicPr>
          <p:cNvPr id="10" name="Resim 9">
            <a:extLst>
              <a:ext uri="{FF2B5EF4-FFF2-40B4-BE49-F238E27FC236}">
                <a16:creationId xmlns:a16="http://schemas.microsoft.com/office/drawing/2014/main" id="{13395351-05A1-107D-77FA-2E287E3991AE}"/>
              </a:ext>
            </a:extLst>
          </p:cNvPr>
          <p:cNvPicPr>
            <a:picLocks noChangeAspect="1"/>
          </p:cNvPicPr>
          <p:nvPr/>
        </p:nvPicPr>
        <p:blipFill>
          <a:blip r:embed="rId4"/>
          <a:stretch>
            <a:fillRect/>
          </a:stretch>
        </p:blipFill>
        <p:spPr>
          <a:xfrm>
            <a:off x="4554913" y="3011798"/>
            <a:ext cx="3939881" cy="5685013"/>
          </a:xfrm>
          <a:prstGeom prst="rect">
            <a:avLst/>
          </a:prstGeom>
        </p:spPr>
      </p:pic>
    </p:spTree>
    <p:extLst>
      <p:ext uri="{BB962C8B-B14F-4D97-AF65-F5344CB8AC3E}">
        <p14:creationId xmlns:p14="http://schemas.microsoft.com/office/powerpoint/2010/main" val="2047286919"/>
      </p:ext>
    </p:extLst>
  </p:cSld>
  <p:clrMapOvr>
    <a:masterClrMapping/>
  </p:clrMapOvr>
  <p:transition spd="slow">
    <p:wipe/>
  </p:transition>
</p:sld>
</file>

<file path=ppt/slides/slide22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9AF0FC4-8AEE-01D4-3C02-155CA6779B2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8298EEB-F1DC-9A89-E513-6AE343B7F12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C5C8EAF-E528-1718-6920-FF19D8186E7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A3DE97B-4915-2C2D-2F61-753274EBEE9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AEFCE34-D9F2-4077-B134-C7A0B8D308A9}"/>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4B08CDF9-C5DB-8E06-7F2C-113E2CBA1C52}"/>
              </a:ext>
            </a:extLst>
          </p:cNvPr>
          <p:cNvSpPr txBox="1"/>
          <p:nvPr/>
        </p:nvSpPr>
        <p:spPr>
          <a:xfrm>
            <a:off x="3116401" y="188627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(Türkçe çevrimiyle Nokta Dizileri anlamına gelmektedir.) Her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led’i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nokta şeklinde olduğu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8x8’lik çok boyutlu bir dizi halinde olduğu için de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denmiştir. Bu modül üzerindeki ledler sayesinde şekil, harf, sayı gibi şekiller üretebilmekteyiz. 	</a:t>
            </a:r>
          </a:p>
        </p:txBody>
      </p:sp>
      <p:pic>
        <p:nvPicPr>
          <p:cNvPr id="5" name="Resim 4" descr="elektronik donanım, devre bileşeni, elektronik mühendisliği, elektronik bileşen içeren bir resim&#10;&#10;Yapay zeka tarafından oluşturulmuş içerik yanlış olabilir.">
            <a:extLst>
              <a:ext uri="{FF2B5EF4-FFF2-40B4-BE49-F238E27FC236}">
                <a16:creationId xmlns:a16="http://schemas.microsoft.com/office/drawing/2014/main" id="{64C33A30-8F10-570F-2CEE-E9F4496D5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273" y="4841875"/>
            <a:ext cx="4445000" cy="4445000"/>
          </a:xfrm>
          <a:prstGeom prst="rect">
            <a:avLst/>
          </a:prstGeom>
        </p:spPr>
      </p:pic>
    </p:spTree>
    <p:extLst>
      <p:ext uri="{BB962C8B-B14F-4D97-AF65-F5344CB8AC3E}">
        <p14:creationId xmlns:p14="http://schemas.microsoft.com/office/powerpoint/2010/main" val="705445038"/>
      </p:ext>
    </p:extLst>
  </p:cSld>
  <p:clrMapOvr>
    <a:masterClrMapping/>
  </p:clrMapOvr>
  <p:transition spd="slow">
    <p:wipe/>
  </p:transition>
</p:sld>
</file>

<file path=ppt/slides/slide22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149BDA19-F303-A17D-F4F1-BE2D53C0CEC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1A5AB33-00CC-3383-16C5-BC2274F5156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1E67E32-BFD8-BAF1-75EB-77B7A8520A0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BBF1F92-847E-D295-30A5-7E848C538DE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1468A97-3CD0-E8E3-F47F-9F299C8021AD}"/>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EEEEC4C0-45E4-BED5-69AE-C19B6ADE7F49}"/>
              </a:ext>
            </a:extLst>
          </p:cNvPr>
          <p:cNvSpPr txBox="1"/>
          <p:nvPr/>
        </p:nvSpPr>
        <p:spPr>
          <a:xfrm>
            <a:off x="3116401" y="1886277"/>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modül üzerinde; ledlerin sırasını bizim yerimize kontrol eden </a:t>
            </a: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MAX7219</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adında bir entegre bulunmaktadır. Bu entegre sayesinde Deneyap kartının sadece 5 adet pini ile tam 64 adet ledi  kontrol edebilmekteyiz.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Fakat bu entegreyi kullanabilmek için entegre ile haberleşebilmemiz gerekmektedir. Bu haberleşme gereksinimini ise kullanacağımız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LedControl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adındaki kütüphane bizim yerimize arkaplanda halletmektedir.</a:t>
            </a:r>
          </a:p>
        </p:txBody>
      </p:sp>
      <p:pic>
        <p:nvPicPr>
          <p:cNvPr id="5" name="Resim 4" descr="elektronik donanım, devre bileşeni, elektronik mühendisliği, elektronik bileşen içeren bir resim&#10;&#10;Yapay zeka tarafından oluşturulmuş içerik yanlış olabilir.">
            <a:extLst>
              <a:ext uri="{FF2B5EF4-FFF2-40B4-BE49-F238E27FC236}">
                <a16:creationId xmlns:a16="http://schemas.microsoft.com/office/drawing/2014/main" id="{04C5EDA5-6174-457F-A79C-A9D1CB155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9854" y="5075689"/>
            <a:ext cx="4445000" cy="4445000"/>
          </a:xfrm>
          <a:prstGeom prst="rect">
            <a:avLst/>
          </a:prstGeom>
        </p:spPr>
      </p:pic>
      <p:pic>
        <p:nvPicPr>
          <p:cNvPr id="4" name="Resim 3" descr="devre bileşeni içeren bir resim&#10;&#10;Yapay zeka tarafından oluşturulmuş içerik yanlış olabilir.">
            <a:extLst>
              <a:ext uri="{FF2B5EF4-FFF2-40B4-BE49-F238E27FC236}">
                <a16:creationId xmlns:a16="http://schemas.microsoft.com/office/drawing/2014/main" id="{1B88A626-EB04-7DC9-8A7F-F5EDDBA37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0877" y="5566142"/>
            <a:ext cx="4767100" cy="3464093"/>
          </a:xfrm>
          <a:prstGeom prst="rect">
            <a:avLst/>
          </a:prstGeom>
        </p:spPr>
      </p:pic>
    </p:spTree>
    <p:extLst>
      <p:ext uri="{BB962C8B-B14F-4D97-AF65-F5344CB8AC3E}">
        <p14:creationId xmlns:p14="http://schemas.microsoft.com/office/powerpoint/2010/main" val="2823768455"/>
      </p:ext>
    </p:extLst>
  </p:cSld>
  <p:clrMapOvr>
    <a:masterClrMapping/>
  </p:clrMapOvr>
  <p:transition spd="slow">
    <p:wipe/>
  </p:transition>
</p:sld>
</file>

<file path=ppt/slides/slide2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F339904-7A55-8ABA-CEB2-359D0B9D026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D0102C9-3B10-0BE0-6074-F65BEFE33C4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B2CDD32-B98C-FA8E-B2BB-BB6DECCB3F2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CAD090D-467E-BB17-1563-19577EE0574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D51DCBC-4DEE-9700-9BEE-822F75B9B715}"/>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43A630AB-66EC-7669-4874-102529B103AB}"/>
              </a:ext>
            </a:extLst>
          </p:cNvPr>
          <p:cNvSpPr txBox="1"/>
          <p:nvPr/>
        </p:nvSpPr>
        <p:spPr>
          <a:xfrm>
            <a:off x="3116401" y="188627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modülün her iki kısmında da pinler bulunmaktadır. Birinci kısımdaki pinler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VCC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GND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DIN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CS</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CLK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olmak üzere 5 adettir. Bu pinleri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DeneyapKartına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kontrol edebilirsiniz. Veya isterseniz eğer bu pinleri başka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ikincil pinlerine bağlayarak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dotMatrix’leri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birleştirebilirsiniz. </a:t>
            </a:r>
          </a:p>
        </p:txBody>
      </p:sp>
      <p:pic>
        <p:nvPicPr>
          <p:cNvPr id="9" name="Resim 8" descr="metin, ekran görüntüsü, tasarım içeren bir resim&#10;&#10;Yapay zeka tarafından oluşturulmuş içerik yanlış olabilir.">
            <a:extLst>
              <a:ext uri="{FF2B5EF4-FFF2-40B4-BE49-F238E27FC236}">
                <a16:creationId xmlns:a16="http://schemas.microsoft.com/office/drawing/2014/main" id="{94E24635-98C0-238D-1558-AA455E90A185}"/>
              </a:ext>
            </a:extLst>
          </p:cNvPr>
          <p:cNvPicPr>
            <a:picLocks noChangeAspect="1"/>
          </p:cNvPicPr>
          <p:nvPr/>
        </p:nvPicPr>
        <p:blipFill>
          <a:blip r:embed="rId4">
            <a:extLst>
              <a:ext uri="{28A0092B-C50C-407E-A947-70E740481C1C}">
                <a14:useLocalDpi xmlns:a14="http://schemas.microsoft.com/office/drawing/2010/main" val="0"/>
              </a:ext>
            </a:extLst>
          </a:blip>
          <a:srcRect b="9249"/>
          <a:stretch>
            <a:fillRect/>
          </a:stretch>
        </p:blipFill>
        <p:spPr>
          <a:xfrm>
            <a:off x="3348167" y="4664598"/>
            <a:ext cx="5758226" cy="3739603"/>
          </a:xfrm>
          <a:prstGeom prst="rect">
            <a:avLst/>
          </a:prstGeom>
          <a:ln w="38100">
            <a:solidFill>
              <a:srgbClr val="FF0000"/>
            </a:solidFill>
          </a:ln>
        </p:spPr>
      </p:pic>
    </p:spTree>
    <p:extLst>
      <p:ext uri="{BB962C8B-B14F-4D97-AF65-F5344CB8AC3E}">
        <p14:creationId xmlns:p14="http://schemas.microsoft.com/office/powerpoint/2010/main" val="3019003420"/>
      </p:ext>
    </p:extLst>
  </p:cSld>
  <p:clrMapOvr>
    <a:masterClrMapping/>
  </p:clrMapOvr>
  <p:transition spd="slow">
    <p:wipe/>
  </p:transition>
</p:sld>
</file>

<file path=ppt/slides/slide2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F0A342C-CC92-016A-D806-87D5591BD35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21B9B51-F5BD-807E-7A85-214C1118324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3964565-53D7-3BEE-F0B4-662F0240D0D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6C66D03-FB3B-24A2-9636-7B74CCE8F6EB}"/>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E925ECD9-0146-E5E2-D6ED-7CF81A3D4F00}"/>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2B637B91-18D6-6B86-1BB0-338146A8DD3D}"/>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İkinci tarafta bulunan pinleri başka bir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modülüne bağlayıp birden fazla modülü sade 5 adet pin vasıtasıyla kodlayabilmekteyiz.</a:t>
            </a:r>
          </a:p>
        </p:txBody>
      </p:sp>
      <p:pic>
        <p:nvPicPr>
          <p:cNvPr id="9" name="Resim 8" descr="metin, ekran görüntüsü, tasarım içeren bir resim&#10;&#10;Yapay zeka tarafından oluşturulmuş içerik yanlış olabilir.">
            <a:extLst>
              <a:ext uri="{FF2B5EF4-FFF2-40B4-BE49-F238E27FC236}">
                <a16:creationId xmlns:a16="http://schemas.microsoft.com/office/drawing/2014/main" id="{46536683-EE84-87F3-AE2F-53C58B175296}"/>
              </a:ext>
            </a:extLst>
          </p:cNvPr>
          <p:cNvPicPr>
            <a:picLocks noChangeAspect="1"/>
          </p:cNvPicPr>
          <p:nvPr/>
        </p:nvPicPr>
        <p:blipFill>
          <a:blip r:embed="rId4">
            <a:extLst>
              <a:ext uri="{28A0092B-C50C-407E-A947-70E740481C1C}">
                <a14:useLocalDpi xmlns:a14="http://schemas.microsoft.com/office/drawing/2010/main" val="0"/>
              </a:ext>
            </a:extLst>
          </a:blip>
          <a:srcRect b="9249"/>
          <a:stretch>
            <a:fillRect/>
          </a:stretch>
        </p:blipFill>
        <p:spPr>
          <a:xfrm>
            <a:off x="2190698" y="3483201"/>
            <a:ext cx="3544446" cy="2301893"/>
          </a:xfrm>
          <a:prstGeom prst="rect">
            <a:avLst/>
          </a:prstGeom>
          <a:ln w="38100">
            <a:solidFill>
              <a:srgbClr val="FF0000"/>
            </a:solidFill>
          </a:ln>
        </p:spPr>
      </p:pic>
      <p:pic>
        <p:nvPicPr>
          <p:cNvPr id="12" name="Resim 11" descr="metin, elektronik mühendisliği, elektronik donanım, devre içeren bir resim&#10;&#10;Yapay zeka tarafından oluşturulmuş içerik yanlış olabilir.">
            <a:extLst>
              <a:ext uri="{FF2B5EF4-FFF2-40B4-BE49-F238E27FC236}">
                <a16:creationId xmlns:a16="http://schemas.microsoft.com/office/drawing/2014/main" id="{3B5C2A82-75C4-33B1-1E22-93822ED09F97}"/>
              </a:ext>
            </a:extLst>
          </p:cNvPr>
          <p:cNvPicPr>
            <a:picLocks noChangeAspect="1"/>
          </p:cNvPicPr>
          <p:nvPr/>
        </p:nvPicPr>
        <p:blipFill>
          <a:blip r:embed="rId5">
            <a:extLst>
              <a:ext uri="{28A0092B-C50C-407E-A947-70E740481C1C}">
                <a14:useLocalDpi xmlns:a14="http://schemas.microsoft.com/office/drawing/2010/main" val="0"/>
              </a:ext>
            </a:extLst>
          </a:blip>
          <a:srcRect b="10462"/>
          <a:stretch>
            <a:fillRect/>
          </a:stretch>
        </p:blipFill>
        <p:spPr>
          <a:xfrm>
            <a:off x="2356513" y="5950858"/>
            <a:ext cx="8747488" cy="3787502"/>
          </a:xfrm>
          <a:prstGeom prst="rect">
            <a:avLst/>
          </a:prstGeom>
          <a:ln w="38100">
            <a:solidFill>
              <a:srgbClr val="FF0000"/>
            </a:solidFill>
          </a:ln>
        </p:spPr>
      </p:pic>
    </p:spTree>
    <p:extLst>
      <p:ext uri="{BB962C8B-B14F-4D97-AF65-F5344CB8AC3E}">
        <p14:creationId xmlns:p14="http://schemas.microsoft.com/office/powerpoint/2010/main" val="4262665375"/>
      </p:ext>
    </p:extLst>
  </p:cSld>
  <p:clrMapOvr>
    <a:masterClrMapping/>
  </p:clrMapOvr>
  <p:transition spd="slow">
    <p:wipe/>
  </p:transition>
</p:sld>
</file>

<file path=ppt/slides/slide22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273D746A-9866-B738-165C-062886CD6D1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6BD8D7D-045E-D30F-9C6B-6342B611428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C6F069C-1C03-791D-AA8C-3A28E33D90F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B48D273-2C47-EE81-4588-39D01F94B38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530C4B4-9643-74D0-71A5-F1D2DBD7AC0F}"/>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DACF4913-5A58-B0D3-4677-0BC8B8486FCF}"/>
              </a:ext>
            </a:extLst>
          </p:cNvPr>
          <p:cNvSpPr txBox="1"/>
          <p:nvPr/>
        </p:nvSpPr>
        <p:spPr>
          <a:xfrm>
            <a:off x="3116401" y="1886277"/>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modülü kullanmak için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#include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LedControl.h</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komutuyla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LedControl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adındaki kütüphaneyi kodumuza dahil etmemiz gerekmektedir.  Daha sonra;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LedControl</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lc</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LedControl</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(MOSI,SCK,D1,1);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komutuyla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adını verdiğimiz modülümüzün haberleşme pinleri bağlantılarını aktif ediyoruz</a:t>
            </a:r>
            <a:r>
              <a:rPr kumimoji="0" lang="tr-TR" sz="1800" b="0" i="0" u="none" strike="noStrike" kern="1200" cap="none" spc="0" normalizeH="0" baseline="0" noProof="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a:ln>
                  <a:noFill/>
                </a:ln>
                <a:solidFill>
                  <a:srgbClr val="FF0000"/>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MOSI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SCK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Deneyap kartı üzerinde bulunan iki pindir.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MOSI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modülünün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DİN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bağlanmalıdır. </a:t>
            </a: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SCK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ise modülün </a:t>
            </a: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CLK</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bağlanmalıdır.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DeneyapKartının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rPr>
              <a:t>D1</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ise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rPr>
              <a:t>CS</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pinine bağlanmalıdır. </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pic>
        <p:nvPicPr>
          <p:cNvPr id="6" name="Resim 5">
            <a:extLst>
              <a:ext uri="{FF2B5EF4-FFF2-40B4-BE49-F238E27FC236}">
                <a16:creationId xmlns:a16="http://schemas.microsoft.com/office/drawing/2014/main" id="{4319993E-BDB0-A1BF-6FD8-0595EB80445E}"/>
              </a:ext>
            </a:extLst>
          </p:cNvPr>
          <p:cNvPicPr>
            <a:picLocks noGrp="1" noRot="1" noChangeAspect="1" noMove="1" noResize="1" noEditPoints="1" noAdjustHandles="1" noChangeArrowheads="1" noChangeShapeType="1" noCrop="1"/>
          </p:cNvPicPr>
          <p:nvPr/>
        </p:nvPicPr>
        <p:blipFill>
          <a:blip r:embed="rId4"/>
          <a:stretch>
            <a:fillRect/>
          </a:stretch>
        </p:blipFill>
        <p:spPr>
          <a:xfrm>
            <a:off x="2104000" y="6222321"/>
            <a:ext cx="9000000" cy="1797402"/>
          </a:xfrm>
          <a:prstGeom prst="rect">
            <a:avLst/>
          </a:prstGeom>
        </p:spPr>
      </p:pic>
      <p:cxnSp>
        <p:nvCxnSpPr>
          <p:cNvPr id="9" name="Düz Ok Bağlayıcısı 8">
            <a:extLst>
              <a:ext uri="{FF2B5EF4-FFF2-40B4-BE49-F238E27FC236}">
                <a16:creationId xmlns:a16="http://schemas.microsoft.com/office/drawing/2014/main" id="{B1877AE0-E281-860D-35F3-456A6877ADDC}"/>
              </a:ext>
            </a:extLst>
          </p:cNvPr>
          <p:cNvCxnSpPr>
            <a:cxnSpLocks noGrp="1" noRot="1" noMove="1" noResize="1" noEditPoints="1" noAdjustHandles="1" noChangeArrowheads="1" noChangeShapeType="1"/>
          </p:cNvCxnSpPr>
          <p:nvPr/>
        </p:nvCxnSpPr>
        <p:spPr>
          <a:xfrm flipH="1">
            <a:off x="9758363" y="5437974"/>
            <a:ext cx="1087115" cy="2105826"/>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CD58ADD5-B762-951E-7847-DBE233134975}"/>
              </a:ext>
            </a:extLst>
          </p:cNvPr>
          <p:cNvSpPr>
            <a:spLocks noGrp="1" noRot="1" noMove="1" noResize="1" noEditPoints="1" noAdjustHandles="1" noChangeArrowheads="1" noChangeShapeType="1"/>
          </p:cNvSpPr>
          <p:nvPr/>
        </p:nvSpPr>
        <p:spPr>
          <a:xfrm>
            <a:off x="9585960" y="7512561"/>
            <a:ext cx="223520" cy="50716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etin kutusu 12">
            <a:extLst>
              <a:ext uri="{FF2B5EF4-FFF2-40B4-BE49-F238E27FC236}">
                <a16:creationId xmlns:a16="http://schemas.microsoft.com/office/drawing/2014/main" id="{F36EF23E-A99E-5A38-7A30-F21A0B2A9EE1}"/>
              </a:ext>
            </a:extLst>
          </p:cNvPr>
          <p:cNvSpPr txBox="1">
            <a:spLocks noGrp="1" noRot="1" noMove="1" noResize="1" noEditPoints="1" noAdjustHandles="1" noChangeArrowheads="1" noChangeShapeType="1"/>
          </p:cNvSpPr>
          <p:nvPr/>
        </p:nvSpPr>
        <p:spPr>
          <a:xfrm>
            <a:off x="10845478" y="4051138"/>
            <a:ext cx="1412113"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Buradaki 1’den kasıt: Sadece 1 adet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dotMatrix</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modülü bağlı olacağını belirtmektedir.</a:t>
            </a:r>
          </a:p>
        </p:txBody>
      </p:sp>
    </p:spTree>
    <p:extLst>
      <p:ext uri="{BB962C8B-B14F-4D97-AF65-F5344CB8AC3E}">
        <p14:creationId xmlns:p14="http://schemas.microsoft.com/office/powerpoint/2010/main" val="2262865283"/>
      </p:ext>
    </p:extLst>
  </p:cSld>
  <p:clrMapOvr>
    <a:masterClrMapping/>
  </p:clrMapOvr>
  <p:transition spd="slow">
    <p:wipe/>
  </p:transition>
</p:sld>
</file>

<file path=ppt/slides/slide22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896BAEC-AB09-EAE8-C305-F67A4B4F714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A346F5D-A692-637B-0E5F-EDA160C57D0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F616C62-FCA5-EDE0-95DD-042757B94E95}"/>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F2805C9-7E8B-61E2-6924-BF24F09EF9A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C19D2A0-71D8-3FF4-9634-69317CF6B919}"/>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BD8486C0-F5CA-A18B-C546-E0B0D12ACE98}"/>
              </a:ext>
            </a:extLst>
          </p:cNvPr>
          <p:cNvSpPr txBox="1"/>
          <p:nvPr/>
        </p:nvSpPr>
        <p:spPr>
          <a:xfrm>
            <a:off x="3116401" y="1886277"/>
            <a:ext cx="6975195" cy="2308324"/>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Daha sonra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setup(){}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içerisine modülün kurulumları için gerekli olan: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lc.shutdown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(0,false);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modülü uyku modundan çıkarır.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lc.setIntensity</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(0,8);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modülün parlaklığını ayarlar.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lc.clearDisplay</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(0);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ise modülün açık ledlerini kapatır.</a:t>
            </a:r>
          </a:p>
        </p:txBody>
      </p:sp>
      <p:pic>
        <p:nvPicPr>
          <p:cNvPr id="4" name="Resim 3">
            <a:extLst>
              <a:ext uri="{FF2B5EF4-FFF2-40B4-BE49-F238E27FC236}">
                <a16:creationId xmlns:a16="http://schemas.microsoft.com/office/drawing/2014/main" id="{5BD33508-4315-87A4-E319-6DCE0DDEECAB}"/>
              </a:ext>
            </a:extLst>
          </p:cNvPr>
          <p:cNvPicPr>
            <a:picLocks noGrp="1" noRot="1" noChangeAspect="1" noMove="1" noResize="1" noEditPoints="1" noAdjustHandles="1" noChangeArrowheads="1" noChangeShapeType="1" noCrop="1"/>
          </p:cNvPicPr>
          <p:nvPr/>
        </p:nvPicPr>
        <p:blipFill>
          <a:blip r:embed="rId4"/>
          <a:stretch>
            <a:fillRect/>
          </a:stretch>
        </p:blipFill>
        <p:spPr>
          <a:xfrm>
            <a:off x="3256986" y="4329978"/>
            <a:ext cx="6424218" cy="4524655"/>
          </a:xfrm>
          <a:prstGeom prst="rect">
            <a:avLst/>
          </a:prstGeom>
          <a:ln w="38100">
            <a:solidFill>
              <a:srgbClr val="FF0000"/>
            </a:solidFill>
          </a:ln>
        </p:spPr>
      </p:pic>
      <p:sp>
        <p:nvSpPr>
          <p:cNvPr id="5" name="Dikdörtgen 4">
            <a:extLst>
              <a:ext uri="{FF2B5EF4-FFF2-40B4-BE49-F238E27FC236}">
                <a16:creationId xmlns:a16="http://schemas.microsoft.com/office/drawing/2014/main" id="{B65DE67A-C26A-18E3-95A5-007D3481D039}"/>
              </a:ext>
            </a:extLst>
          </p:cNvPr>
          <p:cNvSpPr>
            <a:spLocks noGrp="1" noRot="1" noMove="1" noResize="1" noEditPoints="1" noAdjustHandles="1" noChangeArrowheads="1" noChangeShapeType="1"/>
          </p:cNvSpPr>
          <p:nvPr/>
        </p:nvSpPr>
        <p:spPr>
          <a:xfrm>
            <a:off x="6594773" y="5868365"/>
            <a:ext cx="477359" cy="4514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8719787"/>
      </p:ext>
    </p:extLst>
  </p:cSld>
  <p:clrMapOvr>
    <a:masterClrMapping/>
  </p:clrMapOvr>
  <p:transition spd="slow">
    <p:wipe/>
  </p:transition>
</p:sld>
</file>

<file path=ppt/slides/slide22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9189768-A7A6-55C3-3C17-CECC7A4913F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248562F-6D1A-ADD4-E7C1-56707DAE965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3BF8B79-2D92-7155-9B43-F683878D4CC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3FDE2BE-73E4-E460-BB11-D1D1777628F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89F1AB0-FC90-317C-FAF7-EA53AFD67589}"/>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76BBDD33-9EB5-FF1B-1517-FC42BFDF0760}"/>
              </a:ext>
            </a:extLst>
          </p:cNvPr>
          <p:cNvSpPr txBox="1"/>
          <p:nvPr/>
        </p:nvSpPr>
        <p:spPr>
          <a:xfrm>
            <a:off x="3116401" y="1886277"/>
            <a:ext cx="6975195" cy="2862322"/>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En son kısımda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loop</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içerisine modülümüzün istediğimiz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led’leri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yakmamızı sağlayan </a:t>
            </a:r>
            <a:r>
              <a:rPr kumimoji="0" lang="en-US" sz="1800" b="0" i="0" u="none" strike="noStrike" kern="1200" cap="none" spc="0" normalizeH="0" baseline="0" noProof="0" dirty="0" err="1">
                <a:ln>
                  <a:noFill/>
                </a:ln>
                <a:solidFill>
                  <a:srgbClr val="FF0000"/>
                </a:solidFill>
                <a:effectLst/>
                <a:uLnTx/>
                <a:uFillTx/>
                <a:latin typeface="Aptos" panose="02110004020202020204"/>
                <a:ea typeface="+mn-ea"/>
                <a:cs typeface="+mn-cs"/>
              </a:rPr>
              <a:t>lc.setLed</a:t>
            </a: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0,satir,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sutun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true</a:t>
            </a: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giriyoruz.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Komuttaki ilk değerimiz </a:t>
            </a: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0</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yani 0.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çalışsın diyoruz.</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İkinci değerimiz </a:t>
            </a: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satir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yani kaçıncı satırdaki ledi yakmak istiyoruz?</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Üçüncü değerimiz </a:t>
            </a:r>
            <a:r>
              <a:rPr kumimoji="0" lang="tr-TR" sz="1800" b="0" i="0" u="none" strike="noStrike" kern="1200" cap="none" spc="0" normalizeH="0" baseline="0" noProof="0" dirty="0" err="1">
                <a:ln>
                  <a:noFill/>
                </a:ln>
                <a:solidFill>
                  <a:srgbClr val="0070C0"/>
                </a:solidFill>
                <a:effectLst/>
                <a:uLnTx/>
                <a:uFillTx/>
                <a:latin typeface="Aptos" panose="02110004020202020204"/>
                <a:ea typeface="+mn-ea"/>
                <a:cs typeface="+mn-cs"/>
              </a:rPr>
              <a:t>sutun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yani kaçıncı sütundaki led yakılsın?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Dördüncü değerimiz </a:t>
            </a:r>
            <a:r>
              <a:rPr kumimoji="0" lang="tr-TR" sz="1800" b="0" i="0" u="none" strike="noStrike" kern="1200" cap="none" spc="0" normalizeH="0" baseline="0" noProof="0" dirty="0" err="1">
                <a:ln>
                  <a:noFill/>
                </a:ln>
                <a:solidFill>
                  <a:srgbClr val="0070C0"/>
                </a:solidFill>
                <a:effectLst/>
                <a:uLnTx/>
                <a:uFillTx/>
                <a:latin typeface="Aptos" panose="02110004020202020204"/>
                <a:ea typeface="+mn-ea"/>
                <a:cs typeface="+mn-cs"/>
              </a:rPr>
              <a:t>true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yani led yakılsın. </a:t>
            </a:r>
            <a:r>
              <a:rPr kumimoji="0" lang="tr-TR" sz="1800" b="0" i="0" u="none" strike="noStrike" kern="1200" cap="none" spc="0" normalizeH="0" baseline="0" noProof="0" dirty="0" err="1">
                <a:ln>
                  <a:noFill/>
                </a:ln>
                <a:solidFill>
                  <a:srgbClr val="0070C0"/>
                </a:solidFill>
                <a:effectLst/>
                <a:uLnTx/>
                <a:uFillTx/>
                <a:latin typeface="Aptos" panose="02110004020202020204"/>
                <a:ea typeface="+mn-ea"/>
                <a:cs typeface="+mn-cs"/>
              </a:rPr>
              <a:t>false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ise led sönsün anlamına gelmektedir. </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2" name="Resim 11">
            <a:extLst>
              <a:ext uri="{FF2B5EF4-FFF2-40B4-BE49-F238E27FC236}">
                <a16:creationId xmlns:a16="http://schemas.microsoft.com/office/drawing/2014/main" id="{6EB4B6FC-81FC-AE14-98F5-C48FABC154CE}"/>
              </a:ext>
            </a:extLst>
          </p:cNvPr>
          <p:cNvPicPr>
            <a:picLocks noChangeAspect="1"/>
          </p:cNvPicPr>
          <p:nvPr/>
        </p:nvPicPr>
        <p:blipFill>
          <a:blip r:embed="rId4"/>
          <a:stretch>
            <a:fillRect/>
          </a:stretch>
        </p:blipFill>
        <p:spPr>
          <a:xfrm>
            <a:off x="2104000" y="4796100"/>
            <a:ext cx="4587638" cy="4747671"/>
          </a:xfrm>
          <a:prstGeom prst="rect">
            <a:avLst/>
          </a:prstGeom>
          <a:ln w="38100">
            <a:solidFill>
              <a:srgbClr val="FF0000"/>
            </a:solidFill>
          </a:ln>
        </p:spPr>
      </p:pic>
    </p:spTree>
    <p:extLst>
      <p:ext uri="{BB962C8B-B14F-4D97-AF65-F5344CB8AC3E}">
        <p14:creationId xmlns:p14="http://schemas.microsoft.com/office/powerpoint/2010/main" val="776123168"/>
      </p:ext>
    </p:extLst>
  </p:cSld>
  <p:clrMapOvr>
    <a:masterClrMapping/>
  </p:clrMapOvr>
  <p:transition spd="slow">
    <p:wipe/>
  </p:transition>
</p:sld>
</file>

<file path=ppt/slides/slide22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EFF8C4E-0BBD-FF21-4547-A4A2B656680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EF1D6E2-62FA-E82B-1441-C5E27247E4C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316C3E0-789F-3F3F-0687-B5462C0FE9D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9124D0F-9A80-074E-FF4B-7F2586DBD37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354345F-DF6A-7D7C-EBB7-CF7555796955}"/>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B9C51044-3B3A-10AB-E8D3-C5B1E4BFB52C}"/>
              </a:ext>
            </a:extLst>
          </p:cNvPr>
          <p:cNvSpPr txBox="1"/>
          <p:nvPr/>
        </p:nvSpPr>
        <p:spPr>
          <a:xfrm>
            <a:off x="3116401" y="1886277"/>
            <a:ext cx="6975195" cy="120032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6. satır 4. sütundaki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led’i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yakın</a:t>
            </a:r>
          </a:p>
        </p:txBody>
      </p:sp>
    </p:spTree>
    <p:extLst>
      <p:ext uri="{BB962C8B-B14F-4D97-AF65-F5344CB8AC3E}">
        <p14:creationId xmlns:p14="http://schemas.microsoft.com/office/powerpoint/2010/main" val="31269992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EBA9355-8B64-601C-453F-445C07E7BD0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482E20B-97D8-D5F9-127E-25BA05463EC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E0ED91A-EE49-1379-DED0-2D4E051EF37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D75D183-CE8A-B9E3-20D5-49ABC852B57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3CA8FE3B-A080-874A-7F91-F72E56EEFA1E}"/>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F761A452-2FFF-A614-1023-2AEB99005817}"/>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3" name="Metin kutusu 2">
            <a:extLst>
              <a:ext uri="{FF2B5EF4-FFF2-40B4-BE49-F238E27FC236}">
                <a16:creationId xmlns:a16="http://schemas.microsoft.com/office/drawing/2014/main" id="{C98A4006-ADEB-0E38-53E1-96D6F252D0F5}"/>
              </a:ext>
            </a:extLst>
          </p:cNvPr>
          <p:cNvSpPr txBox="1"/>
          <p:nvPr/>
        </p:nvSpPr>
        <p:spPr>
          <a:xfrm>
            <a:off x="3197505" y="3142999"/>
            <a:ext cx="6812990"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srgbClr val="E1952F"/>
                </a:solidFill>
                <a:effectLst/>
                <a:uLnTx/>
                <a:uFillTx/>
                <a:latin typeface="Aptos" panose="02110004020202020204"/>
                <a:ea typeface="+mn-ea"/>
                <a:cs typeface="+mn-cs"/>
              </a:rPr>
              <a:t>Kondsansatör</a:t>
            </a: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73194"/>
                </a:solidFill>
                <a:effectLst/>
                <a:uLnTx/>
                <a:uFillTx/>
                <a:latin typeface="Aptos" panose="02110004020202020204"/>
                <a:ea typeface="+mn-ea"/>
                <a:cs typeface="+mn-cs"/>
              </a:rPr>
              <a:t>Not: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Kondansatörler: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srgbClr val="348BC3"/>
                </a:solidFill>
                <a:effectLst/>
                <a:uLnTx/>
                <a:uFillTx/>
                <a:latin typeface="Aptos" panose="02110004020202020204"/>
                <a:ea typeface="+mn-ea"/>
                <a:cs typeface="+mn-cs"/>
              </a:rPr>
              <a:t>DC akımda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tam şarj olana kadar sıfır dirençlidirler. Tam şarj olduklarında ise sonsuz dirence sahip olup üzerlerinden akım geçirmemeye başlarlar.</a:t>
            </a:r>
          </a:p>
          <a:p>
            <a:pPr marR="0" lvl="0" algn="l" defTabSz="457200" rtl="0" eaLnBrk="1" fontAlgn="auto" latinLnBrk="0" hangingPunct="1">
              <a:lnSpc>
                <a:spcPct val="100000"/>
              </a:lnSpc>
              <a:spcBef>
                <a:spcPts val="0"/>
              </a:spcBef>
              <a:spcAft>
                <a:spcPts val="0"/>
              </a:spcAft>
              <a:buClrTx/>
              <a:buSzTx/>
              <a:tabLst/>
              <a:defRPr/>
            </a:pPr>
            <a:endParaRPr lang="tr-TR" dirty="0">
              <a:solidFill>
                <a:prstClr val="black"/>
              </a:solidFill>
              <a:latin typeface="Aptos" panose="02110004020202020204"/>
            </a:endParaRPr>
          </a:p>
          <a:p>
            <a:pPr marR="0" lvl="0" algn="l" defTabSz="457200" rtl="0" eaLnBrk="1" fontAlgn="auto" latinLnBrk="0" hangingPunct="1">
              <a:lnSpc>
                <a:spcPct val="100000"/>
              </a:lnSpc>
              <a:spcBef>
                <a:spcPts val="0"/>
              </a:spcBef>
              <a:spcAft>
                <a:spcPts val="0"/>
              </a:spcAft>
              <a:buClrTx/>
              <a:buSzTx/>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srgbClr val="348BC3"/>
                </a:solidFill>
                <a:effectLst/>
                <a:uLnTx/>
                <a:uFillTx/>
                <a:latin typeface="Aptos" panose="02110004020202020204"/>
                <a:ea typeface="+mn-ea"/>
                <a:cs typeface="+mn-cs"/>
              </a:rPr>
              <a:t>AC akımda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ise (akım yönü sürekli değiştiği için) hiçbir zaman tam şarj olmazlar. Bu özellikleri sayesinde DC devrelerde: </a:t>
            </a:r>
            <a:r>
              <a:rPr lang="tr-TR" dirty="0">
                <a:solidFill>
                  <a:prstClr val="black"/>
                </a:solidFill>
                <a:latin typeface="Aptos" panose="02110004020202020204"/>
              </a:rPr>
              <a:t>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evreye paralel bağlanarak AC akımlı parazitleri sönümlerler.</a:t>
            </a:r>
          </a:p>
        </p:txBody>
      </p:sp>
    </p:spTree>
    <p:extLst>
      <p:ext uri="{BB962C8B-B14F-4D97-AF65-F5344CB8AC3E}">
        <p14:creationId xmlns:p14="http://schemas.microsoft.com/office/powerpoint/2010/main" val="2673036001"/>
      </p:ext>
    </p:extLst>
  </p:cSld>
  <p:clrMapOvr>
    <a:masterClrMapping/>
  </p:clrMapOvr>
  <p:transition spd="slow">
    <p:wipe/>
  </p:transition>
</p:sld>
</file>

<file path=ppt/slides/slide23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10CBE80B-1583-8720-0B05-2C834D41AF1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E433C6A-3821-63DD-0ECC-F6055D9A6A71}"/>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E1796B9-9E2C-3792-1BC4-70AC1FDDA6E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5F200F4-FF64-4576-0F7A-0D859013FFE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E7C90C2D-2B76-339D-8185-5055A68E6B2B}"/>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F48AEB2F-182B-725B-DD3E-6C511B935187}"/>
              </a:ext>
            </a:extLst>
          </p:cNvPr>
          <p:cNvSpPr txBox="1"/>
          <p:nvPr/>
        </p:nvSpPr>
        <p:spPr>
          <a:xfrm>
            <a:off x="3116401" y="1886277"/>
            <a:ext cx="6975195" cy="120032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6. satır 4. sütundaki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led’i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yakın</a:t>
            </a:r>
          </a:p>
        </p:txBody>
      </p:sp>
      <p:pic>
        <p:nvPicPr>
          <p:cNvPr id="3" name="Resim 2">
            <a:extLst>
              <a:ext uri="{FF2B5EF4-FFF2-40B4-BE49-F238E27FC236}">
                <a16:creationId xmlns:a16="http://schemas.microsoft.com/office/drawing/2014/main" id="{259D2957-583C-1853-F8CD-7D49DE3E2184}"/>
              </a:ext>
            </a:extLst>
          </p:cNvPr>
          <p:cNvPicPr>
            <a:picLocks noChangeAspect="1"/>
          </p:cNvPicPr>
          <p:nvPr/>
        </p:nvPicPr>
        <p:blipFill>
          <a:blip r:embed="rId4"/>
          <a:stretch>
            <a:fillRect/>
          </a:stretch>
        </p:blipFill>
        <p:spPr>
          <a:xfrm>
            <a:off x="2104000" y="4796100"/>
            <a:ext cx="4587638" cy="4747671"/>
          </a:xfrm>
          <a:prstGeom prst="rect">
            <a:avLst/>
          </a:prstGeom>
          <a:ln w="38100">
            <a:solidFill>
              <a:srgbClr val="FF0000"/>
            </a:solidFill>
          </a:ln>
        </p:spPr>
      </p:pic>
    </p:spTree>
    <p:extLst>
      <p:ext uri="{BB962C8B-B14F-4D97-AF65-F5344CB8AC3E}">
        <p14:creationId xmlns:p14="http://schemas.microsoft.com/office/powerpoint/2010/main" val="1444800614"/>
      </p:ext>
    </p:extLst>
  </p:cSld>
  <p:clrMapOvr>
    <a:masterClrMapping/>
  </p:clrMapOvr>
  <p:transition spd="slow">
    <p:wipe/>
  </p:transition>
</p:sld>
</file>

<file path=ppt/slides/slide23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0EBEFC1-5B55-E2DE-8C33-84F2184E726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0B3F71B-1AFD-FD9F-1187-66CE12D5DF6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24C78F4-957E-9F63-CBD8-C224D8600C0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4AFBAA2-D9C9-6FF7-E76F-E9E892957B5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7F8ED86-1E21-FAE9-5EB3-4197C69D1B3F}"/>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1CFC7DD1-CE8E-DEDB-B72F-4D7D02D801BF}"/>
              </a:ext>
            </a:extLst>
          </p:cNvPr>
          <p:cNvSpPr txBox="1"/>
          <p:nvPr/>
        </p:nvSpPr>
        <p:spPr>
          <a:xfrm>
            <a:off x="3116401" y="1886277"/>
            <a:ext cx="6975195" cy="120032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«X» işaretini ekranda yazdırın.</a:t>
            </a:r>
          </a:p>
        </p:txBody>
      </p:sp>
    </p:spTree>
    <p:extLst>
      <p:ext uri="{BB962C8B-B14F-4D97-AF65-F5344CB8AC3E}">
        <p14:creationId xmlns:p14="http://schemas.microsoft.com/office/powerpoint/2010/main" val="3047591874"/>
      </p:ext>
    </p:extLst>
  </p:cSld>
  <p:clrMapOvr>
    <a:masterClrMapping/>
  </p:clrMapOvr>
  <p:transition spd="slow">
    <p:wipe/>
  </p:transition>
</p:sld>
</file>

<file path=ppt/slides/slide23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B99DC2D-9ADD-4000-63D4-752986DC362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5121E4F-B3AA-E345-9BA9-4D2DCB93F0A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B9D0352-FCED-7E3C-1B62-F1F61ADE40C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EC4F172-280B-1345-CBA7-057D42ADA9B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1AE12B9-AC5F-9E64-580F-5E419222A037}"/>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7B55190A-E948-AB5B-4432-A261E7B5A82C}"/>
              </a:ext>
            </a:extLst>
          </p:cNvPr>
          <p:cNvSpPr txBox="1"/>
          <p:nvPr/>
        </p:nvSpPr>
        <p:spPr>
          <a:xfrm>
            <a:off x="3116401" y="1886277"/>
            <a:ext cx="6975195" cy="1200329"/>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«X» işaretini ekranda yazdırın.</a:t>
            </a:r>
          </a:p>
        </p:txBody>
      </p:sp>
      <p:pic>
        <p:nvPicPr>
          <p:cNvPr id="4" name="Resim 3">
            <a:extLst>
              <a:ext uri="{FF2B5EF4-FFF2-40B4-BE49-F238E27FC236}">
                <a16:creationId xmlns:a16="http://schemas.microsoft.com/office/drawing/2014/main" id="{E25F92FE-302B-2A6B-1971-EAD24B7331EC}"/>
              </a:ext>
            </a:extLst>
          </p:cNvPr>
          <p:cNvPicPr>
            <a:picLocks noChangeAspect="1"/>
          </p:cNvPicPr>
          <p:nvPr/>
        </p:nvPicPr>
        <p:blipFill>
          <a:blip r:embed="rId4"/>
          <a:stretch>
            <a:fillRect/>
          </a:stretch>
        </p:blipFill>
        <p:spPr>
          <a:xfrm>
            <a:off x="4223747" y="3366331"/>
            <a:ext cx="4760502" cy="5806943"/>
          </a:xfrm>
          <a:prstGeom prst="rect">
            <a:avLst/>
          </a:prstGeom>
          <a:ln w="38100">
            <a:solidFill>
              <a:srgbClr val="FF0000"/>
            </a:solidFill>
          </a:ln>
        </p:spPr>
      </p:pic>
    </p:spTree>
    <p:extLst>
      <p:ext uri="{BB962C8B-B14F-4D97-AF65-F5344CB8AC3E}">
        <p14:creationId xmlns:p14="http://schemas.microsoft.com/office/powerpoint/2010/main" val="208292976"/>
      </p:ext>
    </p:extLst>
  </p:cSld>
  <p:clrMapOvr>
    <a:masterClrMapping/>
  </p:clrMapOvr>
  <p:transition spd="slow">
    <p:wipe/>
  </p:transition>
</p:sld>
</file>

<file path=ppt/slides/slide2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93365D9C-2FFB-C2E3-C010-35FB5E36123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487803E-E746-D458-1F4B-469D98393CE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BB2CB52-870B-40E0-D994-1B4FE8EF69C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3EF68A8-07C0-8D88-7EED-AB91D4F4D46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9C937091-5051-DC04-5956-E98669AF20F0}"/>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8EAD5EF3-F545-B725-8AA9-5D9C27D77D4A}"/>
              </a:ext>
            </a:extLst>
          </p:cNvPr>
          <p:cNvSpPr txBox="1"/>
          <p:nvPr/>
        </p:nvSpPr>
        <p:spPr>
          <a:xfrm>
            <a:off x="3116401" y="1886277"/>
            <a:ext cx="6975195" cy="1477328"/>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carpi</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adında bir fonksiyon oluşturun. «X» işaretini yazdıran komutlarınızı o fonksiyona taşıyın.</a:t>
            </a:r>
          </a:p>
        </p:txBody>
      </p:sp>
    </p:spTree>
    <p:extLst>
      <p:ext uri="{BB962C8B-B14F-4D97-AF65-F5344CB8AC3E}">
        <p14:creationId xmlns:p14="http://schemas.microsoft.com/office/powerpoint/2010/main" val="50819333"/>
      </p:ext>
    </p:extLst>
  </p:cSld>
  <p:clrMapOvr>
    <a:masterClrMapping/>
  </p:clrMapOvr>
  <p:transition spd="slow">
    <p:wipe/>
  </p:transition>
</p:sld>
</file>

<file path=ppt/slides/slide23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270CB7F6-1B51-9CA0-9A92-25703C1AB4B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C06B642-06B8-DA75-7BD4-75EA56F45DE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3B624B7-DFCC-1F31-E98E-68A11D234B5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2B62F01-435C-CB3E-0C28-685608AF589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3467DD6-8C0F-1D1D-0A64-21D098292243}"/>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4A175067-FB40-8848-1E34-5B5DAF7628BC}"/>
              </a:ext>
            </a:extLst>
          </p:cNvPr>
          <p:cNvSpPr txBox="1"/>
          <p:nvPr/>
        </p:nvSpPr>
        <p:spPr>
          <a:xfrm>
            <a:off x="3116401" y="1886277"/>
            <a:ext cx="6975195" cy="1477328"/>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carpi</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adında bir fonksiyon oluşturun. «X» işaretini yazdıran komutlarınızı o fonksiyona taşıyın.</a:t>
            </a:r>
          </a:p>
        </p:txBody>
      </p:sp>
      <p:pic>
        <p:nvPicPr>
          <p:cNvPr id="4" name="Resim 3">
            <a:extLst>
              <a:ext uri="{FF2B5EF4-FFF2-40B4-BE49-F238E27FC236}">
                <a16:creationId xmlns:a16="http://schemas.microsoft.com/office/drawing/2014/main" id="{A7713E8B-483F-52AF-7037-3C8DB466FBCE}"/>
              </a:ext>
            </a:extLst>
          </p:cNvPr>
          <p:cNvPicPr>
            <a:picLocks noChangeAspect="1"/>
          </p:cNvPicPr>
          <p:nvPr/>
        </p:nvPicPr>
        <p:blipFill>
          <a:blip r:embed="rId4"/>
          <a:stretch>
            <a:fillRect/>
          </a:stretch>
        </p:blipFill>
        <p:spPr>
          <a:xfrm>
            <a:off x="4235117" y="3409572"/>
            <a:ext cx="4579474" cy="5997460"/>
          </a:xfrm>
          <a:prstGeom prst="rect">
            <a:avLst/>
          </a:prstGeom>
          <a:ln w="38100">
            <a:solidFill>
              <a:srgbClr val="FF0000"/>
            </a:solidFill>
          </a:ln>
        </p:spPr>
      </p:pic>
    </p:spTree>
    <p:extLst>
      <p:ext uri="{BB962C8B-B14F-4D97-AF65-F5344CB8AC3E}">
        <p14:creationId xmlns:p14="http://schemas.microsoft.com/office/powerpoint/2010/main" val="2117971688"/>
      </p:ext>
    </p:extLst>
  </p:cSld>
  <p:clrMapOvr>
    <a:masterClrMapping/>
  </p:clrMapOvr>
  <p:transition spd="slow">
    <p:wipe/>
  </p:transition>
</p:sld>
</file>

<file path=ppt/slides/slide23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E87F57D-0C53-8D1C-19BA-0036D48E250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95A0AB08-8355-BCF6-3013-A5C2FB357C3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24025C7-5BC0-BACA-84EA-A5A3F37306B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92BBDA3-B8C6-20D2-73C6-A67BFF10678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CA51556-5C71-EF61-8C76-523DF00F39A8}"/>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25B18F55-801A-B565-5648-A86C5759A65B}"/>
              </a:ext>
            </a:extLst>
          </p:cNvPr>
          <p:cNvSpPr txBox="1"/>
          <p:nvPr/>
        </p:nvSpPr>
        <p:spPr>
          <a:xfrm>
            <a:off x="3116401" y="1886277"/>
            <a:ext cx="6975195" cy="3416320"/>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carpi</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arti</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eksi()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adında fonksiyonlar oluşturun. İ</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şaretleri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yazdıran komutlarınızı ilgili fonksiyonlara kodlayın ve fonksiyonları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loop</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 çalıştırın.(d</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(bekleme); kullanmayı unutmayın ve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loop</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 girdiğiniz her bir desen komutunun arasına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lc.clearDisplay</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(0);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da giriniz.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 </a:t>
            </a:r>
            <a:r>
              <a:rPr kumimoji="0" lang="tr-TR" sz="1800" b="0" i="1" u="none" strike="noStrike" kern="1200" cap="none" spc="0" normalizeH="0" baseline="0" noProof="0" dirty="0">
                <a:ln>
                  <a:noFill/>
                </a:ln>
                <a:solidFill>
                  <a:prstClr val="white">
                    <a:lumMod val="50000"/>
                  </a:prstClr>
                </a:solidFill>
                <a:effectLst/>
                <a:uLnTx/>
                <a:uFillTx/>
                <a:latin typeface="Aptos" panose="02110004020202020204"/>
                <a:ea typeface="+mn-ea"/>
                <a:cs typeface="+mn-cs"/>
              </a:rPr>
              <a:t>Bu kısmı örnek olarak verdim. Öğrencilere yaptırma çünkü yazması uzun sürüyor. Örnek olarak kodları göstermen yeterli. Kodlar diğer sayfada--&gt;</a:t>
            </a:r>
          </a:p>
        </p:txBody>
      </p:sp>
    </p:spTree>
    <p:extLst>
      <p:ext uri="{BB962C8B-B14F-4D97-AF65-F5344CB8AC3E}">
        <p14:creationId xmlns:p14="http://schemas.microsoft.com/office/powerpoint/2010/main" val="4238825058"/>
      </p:ext>
    </p:extLst>
  </p:cSld>
  <p:clrMapOvr>
    <a:masterClrMapping/>
  </p:clrMapOvr>
  <p:transition spd="slow">
    <p:wipe/>
  </p:transition>
</p:sld>
</file>

<file path=ppt/slides/slide23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D619854-4314-F7A0-E42A-97A2E84ED1C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1D34335-ED48-3297-223F-D55F0E3A5C8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Metin kutusu 1">
            <a:extLst>
              <a:ext uri="{FF2B5EF4-FFF2-40B4-BE49-F238E27FC236}">
                <a16:creationId xmlns:a16="http://schemas.microsoft.com/office/drawing/2014/main" id="{B55F7C00-0615-13FA-90E2-449DEBC71575}"/>
              </a:ext>
            </a:extLst>
          </p:cNvPr>
          <p:cNvSpPr txBox="1"/>
          <p:nvPr/>
        </p:nvSpPr>
        <p:spPr>
          <a:xfrm>
            <a:off x="2308682" y="590877"/>
            <a:ext cx="6975195" cy="2308324"/>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carpi</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arti</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eksi()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adında fonksiyonlar oluşturun. İ</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şaretleri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yazdıran komutlarınızı ilgili fonksiyonlara kodlayın ve fonksiyonları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loop</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 çalıştırın.(d</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(bekleme); kullanmayı unutmayın ve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loop</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 girdiğiniz her bir desen komutunun arasına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lc.clearDisplay</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(0);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da giriniz. )</a:t>
            </a:r>
            <a:endPar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endParaRPr>
          </a:p>
        </p:txBody>
      </p:sp>
      <p:pic>
        <p:nvPicPr>
          <p:cNvPr id="4" name="Resim 3">
            <a:extLst>
              <a:ext uri="{FF2B5EF4-FFF2-40B4-BE49-F238E27FC236}">
                <a16:creationId xmlns:a16="http://schemas.microsoft.com/office/drawing/2014/main" id="{2FF0F2C5-3207-DF89-6105-547EBB5B7275}"/>
              </a:ext>
            </a:extLst>
          </p:cNvPr>
          <p:cNvPicPr>
            <a:picLocks noGrp="1" noRot="1" noChangeAspect="1" noMove="1" noResize="1" noEditPoints="1" noAdjustHandles="1" noChangeArrowheads="1" noChangeShapeType="1" noCrop="1"/>
          </p:cNvPicPr>
          <p:nvPr/>
        </p:nvPicPr>
        <p:blipFill>
          <a:blip r:embed="rId4"/>
          <a:stretch>
            <a:fillRect/>
          </a:stretch>
        </p:blipFill>
        <p:spPr>
          <a:xfrm>
            <a:off x="2104000" y="3238721"/>
            <a:ext cx="3246401" cy="4252328"/>
          </a:xfrm>
          <a:prstGeom prst="rect">
            <a:avLst/>
          </a:prstGeom>
        </p:spPr>
      </p:pic>
      <p:pic>
        <p:nvPicPr>
          <p:cNvPr id="9" name="Resim 8">
            <a:extLst>
              <a:ext uri="{FF2B5EF4-FFF2-40B4-BE49-F238E27FC236}">
                <a16:creationId xmlns:a16="http://schemas.microsoft.com/office/drawing/2014/main" id="{3D347513-5D78-9B60-08F2-18309B4A8779}"/>
              </a:ext>
            </a:extLst>
          </p:cNvPr>
          <p:cNvPicPr>
            <a:picLocks noGrp="1" noRot="1" noChangeAspect="1" noMove="1" noResize="1" noEditPoints="1" noAdjustHandles="1" noChangeArrowheads="1" noChangeShapeType="1" noCrop="1"/>
          </p:cNvPicPr>
          <p:nvPr/>
        </p:nvPicPr>
        <p:blipFill>
          <a:blip r:embed="rId5"/>
          <a:stretch>
            <a:fillRect/>
          </a:stretch>
        </p:blipFill>
        <p:spPr>
          <a:xfrm>
            <a:off x="5350401" y="3089749"/>
            <a:ext cx="2179509" cy="6363251"/>
          </a:xfrm>
          <a:prstGeom prst="rect">
            <a:avLst/>
          </a:prstGeom>
        </p:spPr>
      </p:pic>
      <p:pic>
        <p:nvPicPr>
          <p:cNvPr id="12" name="Resim 11">
            <a:extLst>
              <a:ext uri="{FF2B5EF4-FFF2-40B4-BE49-F238E27FC236}">
                <a16:creationId xmlns:a16="http://schemas.microsoft.com/office/drawing/2014/main" id="{4E8A0BDA-7206-2569-D545-0415F54E521A}"/>
              </a:ext>
            </a:extLst>
          </p:cNvPr>
          <p:cNvPicPr>
            <a:picLocks noGrp="1" noRot="1" noChangeAspect="1" noMove="1" noResize="1" noEditPoints="1" noAdjustHandles="1" noChangeArrowheads="1" noChangeShapeType="1" noCrop="1"/>
          </p:cNvPicPr>
          <p:nvPr/>
        </p:nvPicPr>
        <p:blipFill>
          <a:blip r:embed="rId6"/>
          <a:stretch>
            <a:fillRect/>
          </a:stretch>
        </p:blipFill>
        <p:spPr>
          <a:xfrm>
            <a:off x="7545151" y="2853481"/>
            <a:ext cx="2103302" cy="3292125"/>
          </a:xfrm>
          <a:prstGeom prst="rect">
            <a:avLst/>
          </a:prstGeom>
        </p:spPr>
      </p:pic>
      <p:pic>
        <p:nvPicPr>
          <p:cNvPr id="18" name="Resim 17">
            <a:extLst>
              <a:ext uri="{FF2B5EF4-FFF2-40B4-BE49-F238E27FC236}">
                <a16:creationId xmlns:a16="http://schemas.microsoft.com/office/drawing/2014/main" id="{EBEED060-2E80-9476-5F04-B640DA710EC9}"/>
              </a:ext>
            </a:extLst>
          </p:cNvPr>
          <p:cNvPicPr>
            <a:picLocks noGrp="1" noRot="1" noChangeAspect="1" noMove="1" noResize="1" noEditPoints="1" noAdjustHandles="1" noChangeArrowheads="1" noChangeShapeType="1" noCrop="1"/>
          </p:cNvPicPr>
          <p:nvPr/>
        </p:nvPicPr>
        <p:blipFill>
          <a:blip r:embed="rId7"/>
          <a:stretch>
            <a:fillRect/>
          </a:stretch>
        </p:blipFill>
        <p:spPr>
          <a:xfrm>
            <a:off x="7545151" y="6145606"/>
            <a:ext cx="2453853" cy="3604572"/>
          </a:xfrm>
          <a:prstGeom prst="rect">
            <a:avLst/>
          </a:prstGeom>
        </p:spPr>
      </p:pic>
    </p:spTree>
    <p:extLst>
      <p:ext uri="{BB962C8B-B14F-4D97-AF65-F5344CB8AC3E}">
        <p14:creationId xmlns:p14="http://schemas.microsoft.com/office/powerpoint/2010/main" val="1191590112"/>
      </p:ext>
    </p:extLst>
  </p:cSld>
  <p:clrMapOvr>
    <a:masterClrMapping/>
  </p:clrMapOvr>
  <p:transition spd="slow">
    <p:wipe/>
  </p:transition>
</p:sld>
</file>

<file path=ppt/slides/slide23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ACB27CA-A1FF-02E4-CEA8-DD466A366F5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5332E54-9620-B0B8-A175-901A145A286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8A82253-D1F4-84BF-D033-09CDBD50A3A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AC6D9A8-FA38-4C07-FC28-6543D65697D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4C55F3E-F825-1D94-6B27-56EC674BC189}"/>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2AE65BC1-7606-0CEE-6B7E-ADE33649F756}"/>
              </a:ext>
            </a:extLst>
          </p:cNvPr>
          <p:cNvSpPr txBox="1"/>
          <p:nvPr/>
        </p:nvSpPr>
        <p:spPr>
          <a:xfrm>
            <a:off x="3116401" y="1886277"/>
            <a:ext cx="6975195" cy="923330"/>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İki adet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a:t>
            </a:r>
          </a:p>
        </p:txBody>
      </p:sp>
    </p:spTree>
    <p:extLst>
      <p:ext uri="{BB962C8B-B14F-4D97-AF65-F5344CB8AC3E}">
        <p14:creationId xmlns:p14="http://schemas.microsoft.com/office/powerpoint/2010/main" val="1653015754"/>
      </p:ext>
    </p:extLst>
  </p:cSld>
  <p:clrMapOvr>
    <a:masterClrMapping/>
  </p:clrMapOvr>
  <p:transition spd="slow">
    <p:wipe/>
  </p:transition>
</p:sld>
</file>

<file path=ppt/slides/slide23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6F5E848-3726-FBD0-1DF1-2F1BA25169E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4B6943D-1898-A79D-0B5F-39E2D2213D6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357D504-0A98-1581-D77E-EDD08CC78E2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B1A7DA1-5E21-6E5A-94D1-F7A0EC768EB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7EB4E17-111F-ADBC-9965-0005554FE62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sp>
        <p:nvSpPr>
          <p:cNvPr id="2" name="Metin kutusu 1">
            <a:extLst>
              <a:ext uri="{FF2B5EF4-FFF2-40B4-BE49-F238E27FC236}">
                <a16:creationId xmlns:a16="http://schemas.microsoft.com/office/drawing/2014/main" id="{FC325D18-791C-7FC5-10CF-97EBB5E9CC8D}"/>
              </a:ext>
            </a:extLst>
          </p:cNvPr>
          <p:cNvSpPr txBox="1"/>
          <p:nvPr/>
        </p:nvSpPr>
        <p:spPr>
          <a:xfrm>
            <a:off x="3116401" y="1886277"/>
            <a:ext cx="6975195" cy="923330"/>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Dot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Matrix</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Kullanımı:</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İki adet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dotMatrix’i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bağlayıp Deneyap kartı ile kontrol edin. </a:t>
            </a:r>
          </a:p>
        </p:txBody>
      </p:sp>
      <p:pic>
        <p:nvPicPr>
          <p:cNvPr id="4" name="Resim 3">
            <a:extLst>
              <a:ext uri="{FF2B5EF4-FFF2-40B4-BE49-F238E27FC236}">
                <a16:creationId xmlns:a16="http://schemas.microsoft.com/office/drawing/2014/main" id="{02250C87-8952-9D1F-15E1-0A231740BA10}"/>
              </a:ext>
            </a:extLst>
          </p:cNvPr>
          <p:cNvPicPr>
            <a:picLocks noGrp="1" noRot="1" noChangeAspect="1" noMove="1" noResize="1" noEditPoints="1" noAdjustHandles="1" noChangeArrowheads="1" noChangeShapeType="1" noCrop="1"/>
          </p:cNvPicPr>
          <p:nvPr/>
        </p:nvPicPr>
        <p:blipFill>
          <a:blip r:embed="rId4"/>
          <a:stretch>
            <a:fillRect/>
          </a:stretch>
        </p:blipFill>
        <p:spPr>
          <a:xfrm>
            <a:off x="2849792" y="3154515"/>
            <a:ext cx="7260367" cy="4660748"/>
          </a:xfrm>
          <a:prstGeom prst="rect">
            <a:avLst/>
          </a:prstGeom>
          <a:ln w="38100">
            <a:solidFill>
              <a:srgbClr val="FF0000"/>
            </a:solidFill>
          </a:ln>
        </p:spPr>
      </p:pic>
      <p:cxnSp>
        <p:nvCxnSpPr>
          <p:cNvPr id="5" name="Düz Ok Bağlayıcısı 4">
            <a:extLst>
              <a:ext uri="{FF2B5EF4-FFF2-40B4-BE49-F238E27FC236}">
                <a16:creationId xmlns:a16="http://schemas.microsoft.com/office/drawing/2014/main" id="{B4D5028C-0C5E-4645-3825-866A6E753D30}"/>
              </a:ext>
            </a:extLst>
          </p:cNvPr>
          <p:cNvCxnSpPr>
            <a:cxnSpLocks noGrp="1" noRot="1" noMove="1" noResize="1" noEditPoints="1" noAdjustHandles="1" noChangeArrowheads="1" noChangeShapeType="1"/>
          </p:cNvCxnSpPr>
          <p:nvPr/>
        </p:nvCxnSpPr>
        <p:spPr>
          <a:xfrm flipH="1" flipV="1">
            <a:off x="6416040" y="4013200"/>
            <a:ext cx="3845560" cy="235712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Metin kutusu 5">
            <a:extLst>
              <a:ext uri="{FF2B5EF4-FFF2-40B4-BE49-F238E27FC236}">
                <a16:creationId xmlns:a16="http://schemas.microsoft.com/office/drawing/2014/main" id="{0B0F44A7-036D-73BD-5F8D-549CE80EAA0C}"/>
              </a:ext>
            </a:extLst>
          </p:cNvPr>
          <p:cNvSpPr txBox="1">
            <a:spLocks noGrp="1" noRot="1" noMove="1" noResize="1" noEditPoints="1" noAdjustHandles="1" noChangeArrowheads="1" noChangeShapeType="1"/>
          </p:cNvSpPr>
          <p:nvPr/>
        </p:nvSpPr>
        <p:spPr>
          <a:xfrm>
            <a:off x="10261600" y="6157334"/>
            <a:ext cx="1829680"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Buradaki 2’den kasıt: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2 adet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dotMatrix</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modülünün bağlı olacağını belirtmektedir.</a:t>
            </a:r>
          </a:p>
        </p:txBody>
      </p:sp>
      <p:sp>
        <p:nvSpPr>
          <p:cNvPr id="18" name="Oval 17">
            <a:extLst>
              <a:ext uri="{FF2B5EF4-FFF2-40B4-BE49-F238E27FC236}">
                <a16:creationId xmlns:a16="http://schemas.microsoft.com/office/drawing/2014/main" id="{0888107B-7154-3A24-025C-87EC53A28FEA}"/>
              </a:ext>
            </a:extLst>
          </p:cNvPr>
          <p:cNvSpPr>
            <a:spLocks noGrp="1" noRot="1" noMove="1" noResize="1" noEditPoints="1" noAdjustHandles="1" noChangeArrowheads="1" noChangeShapeType="1"/>
          </p:cNvSpPr>
          <p:nvPr/>
        </p:nvSpPr>
        <p:spPr>
          <a:xfrm>
            <a:off x="6240780" y="3829685"/>
            <a:ext cx="142875" cy="199390"/>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7782028"/>
      </p:ext>
    </p:extLst>
  </p:cSld>
  <p:clrMapOvr>
    <a:masterClrMapping/>
  </p:clrMapOvr>
  <p:transition spd="slow">
    <p:wipe/>
  </p:transition>
</p:sld>
</file>

<file path=ppt/slides/slide23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7E7C733-E1E5-2EBC-020F-26C48E3D337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80A1620-E5A8-6406-08CD-72A59C8B900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41522D5-3EA8-F59D-CF7A-2C01505EE91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2EB29E2-8B1A-73FA-997A-2705339FDA3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D88B058-1B2C-53FA-1B3C-826C47F6036C}"/>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Dot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Matrix</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Kullanımı)</a:t>
            </a:r>
          </a:p>
        </p:txBody>
      </p:sp>
      <p:pic>
        <p:nvPicPr>
          <p:cNvPr id="4" name="Resim 3" descr="ekran görüntüsü, renklilik, kalıp, desen, düzen, sebze içeren bir resim&#10;&#10;Yapay zeka tarafından oluşturulmuş içerik yanlış olabilir.">
            <a:extLst>
              <a:ext uri="{FF2B5EF4-FFF2-40B4-BE49-F238E27FC236}">
                <a16:creationId xmlns:a16="http://schemas.microsoft.com/office/drawing/2014/main" id="{CDB4E3B4-F8B9-7786-229F-A34FF399B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001" y="2921497"/>
            <a:ext cx="1496492" cy="1500462"/>
          </a:xfrm>
          <a:prstGeom prst="rect">
            <a:avLst/>
          </a:prstGeom>
        </p:spPr>
      </p:pic>
      <p:pic>
        <p:nvPicPr>
          <p:cNvPr id="6" name="Resim 5" descr="kalıp, desen, düzen, ekran görüntüsü, renklilik, daire içeren bir resim&#10;&#10;Yapay zeka tarafından oluşturulmuş içerik yanlış olabilir.">
            <a:extLst>
              <a:ext uri="{FF2B5EF4-FFF2-40B4-BE49-F238E27FC236}">
                <a16:creationId xmlns:a16="http://schemas.microsoft.com/office/drawing/2014/main" id="{C2B70D4A-B203-77AE-D063-CFFEB1512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906" y="2917269"/>
            <a:ext cx="1500462" cy="1500462"/>
          </a:xfrm>
          <a:prstGeom prst="rect">
            <a:avLst/>
          </a:prstGeom>
        </p:spPr>
      </p:pic>
      <p:pic>
        <p:nvPicPr>
          <p:cNvPr id="9" name="Resim 8" descr="kalıp, desen, düzen, ekran görüntüsü, renklilik, daire içeren bir resim&#10;&#10;Yapay zeka tarafından oluşturulmuş içerik yanlış olabilir.">
            <a:extLst>
              <a:ext uri="{FF2B5EF4-FFF2-40B4-BE49-F238E27FC236}">
                <a16:creationId xmlns:a16="http://schemas.microsoft.com/office/drawing/2014/main" id="{122A56BF-B9BE-4166-D37E-3B5208644E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1416" y="2921496"/>
            <a:ext cx="1496493" cy="1496493"/>
          </a:xfrm>
          <a:prstGeom prst="rect">
            <a:avLst/>
          </a:prstGeom>
        </p:spPr>
      </p:pic>
      <p:pic>
        <p:nvPicPr>
          <p:cNvPr id="12" name="Resim 11" descr="kalıp, desen, düzen, ekran görüntüsü, renklilik, daire içeren bir resim&#10;&#10;Yapay zeka tarafından oluşturulmuş içerik yanlış olabilir.">
            <a:extLst>
              <a:ext uri="{FF2B5EF4-FFF2-40B4-BE49-F238E27FC236}">
                <a16:creationId xmlns:a16="http://schemas.microsoft.com/office/drawing/2014/main" id="{06249028-82B1-FBE9-0D92-1AECAFD53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3660" y="2917269"/>
            <a:ext cx="1496494" cy="1496494"/>
          </a:xfrm>
          <a:prstGeom prst="rect">
            <a:avLst/>
          </a:prstGeom>
        </p:spPr>
      </p:pic>
      <p:pic>
        <p:nvPicPr>
          <p:cNvPr id="14" name="Resim 13" descr="kalıp, desen, düzen, ekran görüntüsü, renklilik, daire içeren bir resim&#10;&#10;Yapay zeka tarafından oluşturulmuş içerik yanlış olabilir.">
            <a:extLst>
              <a:ext uri="{FF2B5EF4-FFF2-40B4-BE49-F238E27FC236}">
                <a16:creationId xmlns:a16="http://schemas.microsoft.com/office/drawing/2014/main" id="{DF37A8C4-9A4F-8BE4-20BF-DBA350E1D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8832" y="2925466"/>
            <a:ext cx="1496493" cy="1496493"/>
          </a:xfrm>
          <a:prstGeom prst="rect">
            <a:avLst/>
          </a:prstGeom>
        </p:spPr>
      </p:pic>
    </p:spTree>
    <p:extLst>
      <p:ext uri="{BB962C8B-B14F-4D97-AF65-F5344CB8AC3E}">
        <p14:creationId xmlns:p14="http://schemas.microsoft.com/office/powerpoint/2010/main" val="212669780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1CB8DF4-8880-027D-8F27-3C9CE7C097E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CAAFA77-A0A0-AF5C-6934-2B24D3BB051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7D54CB7-7E35-58A1-36F2-29109BD75A3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225E9B4-9B77-1B13-E95D-EF6E8D492B7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AC423FA1-3373-6E86-C47C-21CB34698D4C}"/>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F61E9D1B-CFF8-AA92-0AE5-B2259DEBBEA2}"/>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42F4D086-70AD-88A6-F439-5D4EB4E80364}"/>
              </a:ext>
            </a:extLst>
          </p:cNvPr>
          <p:cNvSpPr txBox="1"/>
          <p:nvPr/>
        </p:nvSpPr>
        <p:spPr>
          <a:xfrm>
            <a:off x="6167492" y="6591918"/>
            <a:ext cx="71472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Diyot</a:t>
            </a:r>
          </a:p>
        </p:txBody>
      </p:sp>
      <p:pic>
        <p:nvPicPr>
          <p:cNvPr id="4" name="Resim 3" descr="burmak, çekmek, ingiliz anahtarı, tasarım, alet içeren bir resim&#10;&#10;Yapay zeka tarafından oluşturulan içerik yanlış olabilir.">
            <a:extLst>
              <a:ext uri="{FF2B5EF4-FFF2-40B4-BE49-F238E27FC236}">
                <a16:creationId xmlns:a16="http://schemas.microsoft.com/office/drawing/2014/main" id="{5EABC173-FE31-A7C5-BC76-C782474A9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1247" y="2881942"/>
            <a:ext cx="6605505" cy="3366267"/>
          </a:xfrm>
          <a:prstGeom prst="rect">
            <a:avLst/>
          </a:prstGeom>
        </p:spPr>
      </p:pic>
    </p:spTree>
    <p:extLst>
      <p:ext uri="{BB962C8B-B14F-4D97-AF65-F5344CB8AC3E}">
        <p14:creationId xmlns:p14="http://schemas.microsoft.com/office/powerpoint/2010/main" val="1336696958"/>
      </p:ext>
    </p:extLst>
  </p:cSld>
  <p:clrMapOvr>
    <a:masterClrMapping/>
  </p:clrMapOvr>
  <p:transition spd="slow">
    <p:wipe/>
  </p:transition>
</p:sld>
</file>

<file path=ppt/slides/slide24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13853F6-34B8-722F-11F8-F719F29925E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4B486FA-C3B1-E095-E9FE-AD47FFFC8C31}"/>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7F069D5-0DEB-4F6B-3C71-63EFE305481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77A5250-168E-44CF-1CEE-D8173662034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0726527-AE69-94AD-2F24-DFACF4EF188C}"/>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99A40233-756D-8FEA-DB8F-41FFBEE11AF6}"/>
              </a:ext>
            </a:extLst>
          </p:cNvPr>
          <p:cNvSpPr txBox="1"/>
          <p:nvPr/>
        </p:nvSpPr>
        <p:spPr>
          <a:xfrm>
            <a:off x="3116401" y="188627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Gaz sensörleri bulunduğu ortamdaki çeşitli gazları ve gazın ortamdaki bulunma yoğunluğunu algılayan; gaza ve oranına bağlı dışa sinyal verebilen sensörlerdir. Bu sensörler çeşitli marka ve modellerde üretilebilmektedirler.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4" name="Resim 3" descr="elektronik donanım içeren bir resim&#10;&#10;Yapay zeka tarafından oluşturulmuş içerik yanlış olabilir.">
            <a:extLst>
              <a:ext uri="{FF2B5EF4-FFF2-40B4-BE49-F238E27FC236}">
                <a16:creationId xmlns:a16="http://schemas.microsoft.com/office/drawing/2014/main" id="{29A6191A-E39B-F0B8-8F56-3F38711D8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730" y="4052979"/>
            <a:ext cx="4938540" cy="4938540"/>
          </a:xfrm>
          <a:prstGeom prst="rect">
            <a:avLst/>
          </a:prstGeom>
        </p:spPr>
      </p:pic>
    </p:spTree>
    <p:extLst>
      <p:ext uri="{BB962C8B-B14F-4D97-AF65-F5344CB8AC3E}">
        <p14:creationId xmlns:p14="http://schemas.microsoft.com/office/powerpoint/2010/main" val="1284174729"/>
      </p:ext>
    </p:extLst>
  </p:cSld>
  <p:clrMapOvr>
    <a:masterClrMapping/>
  </p:clrMapOvr>
  <p:transition spd="slow">
    <p:wipe/>
  </p:transition>
</p:sld>
</file>

<file path=ppt/slides/slide24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7B08C598-D9C8-C5AD-E304-87FB864D4A1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60C5E8A-A726-52CB-858D-138C253AABD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65118F2-EE0F-2F1E-5403-3BD8565F41D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3D49691-B833-86B7-51B8-2F80249963A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5FBE259-A135-4DEE-F817-C04374781F1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B09A29EF-F594-54BF-9457-084C4354A8CF}"/>
              </a:ext>
            </a:extLst>
          </p:cNvPr>
          <p:cNvSpPr txBox="1"/>
          <p:nvPr/>
        </p:nvSpPr>
        <p:spPr>
          <a:xfrm>
            <a:off x="3116401" y="1886277"/>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Atölyemizdeki setlerde MQ-2 model gaz sensörleri bulunmaktadır. Bu model çeşitli gazları algılayıp sinyal verebilmektedir. Bu gazlar: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LPG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Propan</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Metan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Alkol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Hidrojen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Duman</a:t>
            </a:r>
          </a:p>
        </p:txBody>
      </p:sp>
      <p:pic>
        <p:nvPicPr>
          <p:cNvPr id="5" name="Resim 4">
            <a:extLst>
              <a:ext uri="{FF2B5EF4-FFF2-40B4-BE49-F238E27FC236}">
                <a16:creationId xmlns:a16="http://schemas.microsoft.com/office/drawing/2014/main" id="{87746543-61B9-5959-7648-2E3ED34D8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0966" y="5379865"/>
            <a:ext cx="3787775" cy="3787775"/>
          </a:xfrm>
          <a:prstGeom prst="rect">
            <a:avLst/>
          </a:prstGeom>
        </p:spPr>
      </p:pic>
    </p:spTree>
    <p:extLst>
      <p:ext uri="{BB962C8B-B14F-4D97-AF65-F5344CB8AC3E}">
        <p14:creationId xmlns:p14="http://schemas.microsoft.com/office/powerpoint/2010/main" val="1962047681"/>
      </p:ext>
    </p:extLst>
  </p:cSld>
  <p:clrMapOvr>
    <a:masterClrMapping/>
  </p:clrMapOvr>
  <p:transition spd="slow">
    <p:wipe/>
  </p:transition>
</p:sld>
</file>

<file path=ppt/slides/slide24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7E98D1B2-253D-81AD-D085-45F3E1E2C57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EDD83DA-11B7-4BBD-5381-F8CD7A15CBA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8A3E966-8401-1CB3-DE3A-03F2AF19082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3E554A2-6049-FA56-084B-237B71A3C11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327650A-F4B6-7757-6987-0E4366EB387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7C21B520-9CBC-3902-8493-087584C0E8A1}"/>
              </a:ext>
            </a:extLst>
          </p:cNvPr>
          <p:cNvSpPr txBox="1"/>
          <p:nvPr/>
        </p:nvSpPr>
        <p:spPr>
          <a:xfrm>
            <a:off x="3116401" y="1886277"/>
            <a:ext cx="697519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MQ-2 Gaz Sensörünün içerisindeki maddenin LPG gibi çeşitli gazlara maruz kaldığında; gaza maruz kalma oranına bağlı olarak direnci değişmektedir. Bizler ise bu direnç değişiminin büyüklüğünü okuyarak gazı ve gaz oranını algılayabilmekteyiz. </a:t>
            </a:r>
          </a:p>
        </p:txBody>
      </p:sp>
      <p:pic>
        <p:nvPicPr>
          <p:cNvPr id="5" name="Resim 4">
            <a:extLst>
              <a:ext uri="{FF2B5EF4-FFF2-40B4-BE49-F238E27FC236}">
                <a16:creationId xmlns:a16="http://schemas.microsoft.com/office/drawing/2014/main" id="{A03D74E0-4766-01B6-C180-F39D79739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0966" y="5379865"/>
            <a:ext cx="3787775" cy="3787775"/>
          </a:xfrm>
          <a:prstGeom prst="rect">
            <a:avLst/>
          </a:prstGeom>
        </p:spPr>
      </p:pic>
    </p:spTree>
    <p:extLst>
      <p:ext uri="{BB962C8B-B14F-4D97-AF65-F5344CB8AC3E}">
        <p14:creationId xmlns:p14="http://schemas.microsoft.com/office/powerpoint/2010/main" val="2189231814"/>
      </p:ext>
    </p:extLst>
  </p:cSld>
  <p:clrMapOvr>
    <a:masterClrMapping/>
  </p:clrMapOvr>
  <p:transition spd="slow">
    <p:wipe/>
  </p:transition>
</p:sld>
</file>

<file path=ppt/slides/slide24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8E0C20E-62B0-8E2A-0FB1-F19993CBD3E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1439887-BCA6-578B-421D-9B4EA9BB2FC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FA014D4-534F-7C4F-6DD4-0A56E19414A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63CF8F6-67B4-D5DB-6DA5-56B76A36CA2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87203D9-71FD-34CF-50B7-AE33D3E6507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BF227A6F-987B-D701-7D82-A5C26148AA7A}"/>
              </a:ext>
            </a:extLst>
          </p:cNvPr>
          <p:cNvSpPr txBox="1"/>
          <p:nvPr/>
        </p:nvSpPr>
        <p:spPr>
          <a:xfrm>
            <a:off x="3116401" y="1886277"/>
            <a:ext cx="6975195"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MQ-2 sensöründen veri okumanın iki yolu vardır: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Analog pininden hem gazı hem de gaz oranını tespit etmemiz mümkündür.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Analog pini kullanacaksak eğer Dijital Pini boşta kalabilir.</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Dijital pininden sadece gazı okuyabiliriz.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sng" strike="noStrike" kern="1200" cap="none" spc="0" normalizeH="0" baseline="0" noProof="0" dirty="0">
                <a:ln>
                  <a:noFill/>
                </a:ln>
                <a:solidFill>
                  <a:srgbClr val="FF0000"/>
                </a:solidFill>
                <a:effectLst/>
                <a:uLnTx/>
                <a:uFillTx/>
                <a:latin typeface="Aptos" panose="02110004020202020204"/>
                <a:ea typeface="+mn-ea"/>
                <a:cs typeface="+mn-cs"/>
              </a:rPr>
              <a:t>Not: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Dijital pinden sadece gazın var olup olmadığı tespit edilebilir. Gazın oranı yalnızca Analog pin tespit eder.</a:t>
            </a:r>
          </a:p>
        </p:txBody>
      </p:sp>
      <p:pic>
        <p:nvPicPr>
          <p:cNvPr id="4" name="Resim 3" descr="elektronik mühendisliği, elektronik donanım, devre bileşeni, elektronik bileşen içeren bir resim&#10;&#10;Yapay zeka tarafından oluşturulmuş içerik yanlış olabilir.">
            <a:extLst>
              <a:ext uri="{FF2B5EF4-FFF2-40B4-BE49-F238E27FC236}">
                <a16:creationId xmlns:a16="http://schemas.microsoft.com/office/drawing/2014/main" id="{53C0B181-0D7D-A8AE-A95C-E91333F16B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8766" y="5623950"/>
            <a:ext cx="5972175" cy="3829050"/>
          </a:xfrm>
          <a:prstGeom prst="rect">
            <a:avLst/>
          </a:prstGeom>
        </p:spPr>
      </p:pic>
    </p:spTree>
    <p:extLst>
      <p:ext uri="{BB962C8B-B14F-4D97-AF65-F5344CB8AC3E}">
        <p14:creationId xmlns:p14="http://schemas.microsoft.com/office/powerpoint/2010/main" val="524421543"/>
      </p:ext>
    </p:extLst>
  </p:cSld>
  <p:clrMapOvr>
    <a:masterClrMapping/>
  </p:clrMapOvr>
  <p:transition spd="slow">
    <p:wipe/>
  </p:transition>
</p:sld>
</file>

<file path=ppt/slides/slide24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0BD51CE6-6EED-A434-074D-309C1AC7977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9A7FA1E-6C33-9ED4-AA22-2BFF7156AD4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9B29E7F-87D0-A8E0-7AD4-5285A5C9AD9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9AF9919-E5EE-465A-131B-8059DEF4292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674A9E8-9A6B-96E6-54B1-37603D32CE5E}"/>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BFB92AF0-40C0-9AE8-985B-DA18725AD4E8}"/>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Dijital pin için kartın üzerinde hassasiyet ayar potu bulunmaktadır. Bu potu çevirerek istediğiniz gaz yoğunluğunda dijital pinin uyarı vermesini sağlayabilirsiniz.</a:t>
            </a:r>
          </a:p>
        </p:txBody>
      </p:sp>
      <p:pic>
        <p:nvPicPr>
          <p:cNvPr id="4" name="Resim 3" descr="elektronik mühendisliği, elektronik donanım, devre bileşeni, elektronik bileşen içeren bir resim&#10;&#10;Yapay zeka tarafından oluşturulmuş içerik yanlış olabilir.">
            <a:extLst>
              <a:ext uri="{FF2B5EF4-FFF2-40B4-BE49-F238E27FC236}">
                <a16:creationId xmlns:a16="http://schemas.microsoft.com/office/drawing/2014/main" id="{5D304BB9-C8D7-C678-0400-FF87B0427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8766" y="5623950"/>
            <a:ext cx="5972175" cy="3829050"/>
          </a:xfrm>
          <a:prstGeom prst="rect">
            <a:avLst/>
          </a:prstGeom>
        </p:spPr>
      </p:pic>
    </p:spTree>
    <p:extLst>
      <p:ext uri="{BB962C8B-B14F-4D97-AF65-F5344CB8AC3E}">
        <p14:creationId xmlns:p14="http://schemas.microsoft.com/office/powerpoint/2010/main" val="3595691927"/>
      </p:ext>
    </p:extLst>
  </p:cSld>
  <p:clrMapOvr>
    <a:masterClrMapping/>
  </p:clrMapOvr>
  <p:transition spd="slow">
    <p:wipe/>
  </p:transition>
</p:sld>
</file>

<file path=ppt/slides/slide24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18A5F8F-B9B4-AA45-12A0-C880065AB1B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BAC5156-AEE2-892E-FE81-1600D75BB95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C70D554-9E52-2E37-448E-47B28F738CE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4B670C4-6AA0-C148-77FB-7E20F7E269C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7D0EEAA-56A1-51C1-72AA-DAE859716FFA}"/>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FAD4BFAF-1F5F-D1D1-CFBD-6DF6AEDA6520}"/>
              </a:ext>
            </a:extLst>
          </p:cNvPr>
          <p:cNvSpPr txBox="1"/>
          <p:nvPr/>
        </p:nvSpPr>
        <p:spPr>
          <a:xfrm>
            <a:off x="3116401" y="1886277"/>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Nasıl Çalışır?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Biz uygulamalarımızda; sensörün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nalog</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pinini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kullanarak Analog değer okuyacağız. Bu sayede hem gazı hem de gazın ortam yoğunluğunun seviyesini ölçmemiz mümkün olacaktır.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Sensörün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vcc</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 Deneyap Kartın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3v3’</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üne,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Sensörün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Gnd</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 Deneyap Kartın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Gnd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’sine,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Sensörün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nalog</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pini(A0) -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Deneyap Kartımızın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herhangi bir analog pinine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bağlamalıyız.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analogRead</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(pin);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komutuyla ise değeri hemen okumaya başlayabiliriz.</a:t>
            </a:r>
          </a:p>
        </p:txBody>
      </p:sp>
      <p:pic>
        <p:nvPicPr>
          <p:cNvPr id="4" name="Resim 3" descr="elektronik mühendisliği, elektronik donanım, devre bileşeni, elektronik bileşen içeren bir resim&#10;&#10;Yapay zeka tarafından oluşturulmuş içerik yanlış olabilir.">
            <a:extLst>
              <a:ext uri="{FF2B5EF4-FFF2-40B4-BE49-F238E27FC236}">
                <a16:creationId xmlns:a16="http://schemas.microsoft.com/office/drawing/2014/main" id="{9A9A558F-832E-4D0C-5A0D-4121675AF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8766" y="5623950"/>
            <a:ext cx="5972175" cy="3829050"/>
          </a:xfrm>
          <a:prstGeom prst="rect">
            <a:avLst/>
          </a:prstGeom>
        </p:spPr>
      </p:pic>
    </p:spTree>
    <p:extLst>
      <p:ext uri="{BB962C8B-B14F-4D97-AF65-F5344CB8AC3E}">
        <p14:creationId xmlns:p14="http://schemas.microsoft.com/office/powerpoint/2010/main" val="2074440405"/>
      </p:ext>
    </p:extLst>
  </p:cSld>
  <p:clrMapOvr>
    <a:masterClrMapping/>
  </p:clrMapOvr>
  <p:transition spd="slow">
    <p:wipe/>
  </p:transition>
</p:sld>
</file>

<file path=ppt/slides/slide24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B2D87B7-233A-7662-5470-3348295DDC8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957B452-6F1C-BCB7-4FE3-95DF96B38541}"/>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5ACB5C6-C103-6BEC-D7D8-27893948C39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9073797-2CE0-910D-5B15-256DC678E19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84375E2-5438-0F0C-A0BA-2568CB208CD9}"/>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8910769B-F598-2B22-853B-9956B41AC9E4}"/>
              </a:ext>
            </a:extLst>
          </p:cNvPr>
          <p:cNvSpPr txBox="1"/>
          <p:nvPr/>
        </p:nvSpPr>
        <p:spPr>
          <a:xfrm>
            <a:off x="3116401" y="1886277"/>
            <a:ext cx="697519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Nasıl Çalışır?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Devreyi kurduktan sonra Deneyap Kartın A0 pininden analog değeri okuyun ve okuduğunuz değeri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Serial.println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komutuyla ekranda gösterin. (Kodları kendiniz yazmaya çalışın, çok hızlı okuma-yazma yapmaması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kullanmayı ihmal etmeyin.)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Kodun örneği diğer sayfada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sym typeface="Wingdings" panose="05000000000000000000" pitchFamily="2" charset="2"/>
              </a:rPr>
              <a:t></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descr="elektronik mühendisliği, elektronik donanım, devre bileşeni, elektronik bileşen içeren bir resim&#10;&#10;Yapay zeka tarafından oluşturulmuş içerik yanlış olabilir.">
            <a:extLst>
              <a:ext uri="{FF2B5EF4-FFF2-40B4-BE49-F238E27FC236}">
                <a16:creationId xmlns:a16="http://schemas.microsoft.com/office/drawing/2014/main" id="{C4756131-B6E3-DA53-8C6F-8A1DA1DD8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8766" y="5623950"/>
            <a:ext cx="5972175" cy="3829050"/>
          </a:xfrm>
          <a:prstGeom prst="rect">
            <a:avLst/>
          </a:prstGeom>
        </p:spPr>
      </p:pic>
    </p:spTree>
    <p:extLst>
      <p:ext uri="{BB962C8B-B14F-4D97-AF65-F5344CB8AC3E}">
        <p14:creationId xmlns:p14="http://schemas.microsoft.com/office/powerpoint/2010/main" val="4135617457"/>
      </p:ext>
    </p:extLst>
  </p:cSld>
  <p:clrMapOvr>
    <a:masterClrMapping/>
  </p:clrMapOvr>
  <p:transition spd="slow">
    <p:wipe/>
  </p:transition>
</p:sld>
</file>

<file path=ppt/slides/slide2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5D3C9B3C-7E9E-C6D1-A09C-1698698D4C2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379579E-5FC2-40B2-48F3-9F93AE9A79A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E64E456-66D0-E773-86A0-1B3BDFB2DF9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9A0DCC1-655E-BE41-55EA-995650FEFC1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60F7331-59C8-2EF9-30E0-35221DBDBA25}"/>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F6943B0B-D005-24E5-1DB1-7ECB3100E47F}"/>
              </a:ext>
            </a:extLst>
          </p:cNvPr>
          <p:cNvSpPr txBox="1"/>
          <p:nvPr/>
        </p:nvSpPr>
        <p:spPr>
          <a:xfrm>
            <a:off x="3116401" y="188627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Nasıl Çalışır?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Gaz Sensörü Okuma-Yazma Kodu: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5" name="Resim 4">
            <a:extLst>
              <a:ext uri="{FF2B5EF4-FFF2-40B4-BE49-F238E27FC236}">
                <a16:creationId xmlns:a16="http://schemas.microsoft.com/office/drawing/2014/main" id="{A835F212-9C48-0989-DF89-6907EEB67D64}"/>
              </a:ext>
            </a:extLst>
          </p:cNvPr>
          <p:cNvPicPr>
            <a:picLocks noChangeAspect="1"/>
          </p:cNvPicPr>
          <p:nvPr/>
        </p:nvPicPr>
        <p:blipFill>
          <a:blip r:embed="rId4"/>
          <a:stretch>
            <a:fillRect/>
          </a:stretch>
        </p:blipFill>
        <p:spPr>
          <a:xfrm>
            <a:off x="3789301" y="3221983"/>
            <a:ext cx="5635728" cy="4979042"/>
          </a:xfrm>
          <a:prstGeom prst="rect">
            <a:avLst/>
          </a:prstGeom>
          <a:ln w="38100">
            <a:solidFill>
              <a:srgbClr val="FF0000"/>
            </a:solidFill>
          </a:ln>
        </p:spPr>
      </p:pic>
    </p:spTree>
    <p:extLst>
      <p:ext uri="{BB962C8B-B14F-4D97-AF65-F5344CB8AC3E}">
        <p14:creationId xmlns:p14="http://schemas.microsoft.com/office/powerpoint/2010/main" val="318250751"/>
      </p:ext>
    </p:extLst>
  </p:cSld>
  <p:clrMapOvr>
    <a:masterClrMapping/>
  </p:clrMapOvr>
  <p:transition spd="slow">
    <p:wipe/>
  </p:transition>
</p:sld>
</file>

<file path=ppt/slides/slide24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26ABD75-1F43-5C56-690E-867C40EE23F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95C0DED1-0829-3E56-BC1E-9FA30C1C2DB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EE10E84-BA77-8D33-3B4C-21D675712BA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B5BC44E-E3BF-7BA4-6C59-D7B74F65A14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AEB3B0A-4E0D-019B-0FF0-006AADAECA53}"/>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09CA5C28-2D12-4EFF-D821-AB449A47DD6C}"/>
              </a:ext>
            </a:extLst>
          </p:cNvPr>
          <p:cNvSpPr txBox="1"/>
          <p:nvPr/>
        </p:nvSpPr>
        <p:spPr>
          <a:xfrm>
            <a:off x="3116401" y="1886277"/>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Nasıl Çalışır?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sng" strike="noStrike" kern="1200" cap="none" spc="0" normalizeH="0" baseline="0" noProof="0" dirty="0">
                <a:ln>
                  <a:noFill/>
                </a:ln>
                <a:solidFill>
                  <a:srgbClr val="FF0000"/>
                </a:solidFill>
                <a:effectLst/>
                <a:uLnTx/>
                <a:uFillTx/>
                <a:latin typeface="Aptos" panose="02110004020202020204"/>
                <a:ea typeface="+mn-ea"/>
                <a:cs typeface="+mn-cs"/>
              </a:rPr>
              <a:t>Not: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Deneyap Kartımızın Analog pinleri 0 ile 4096 arasındaki değerleri okuyabilir demiştik. Bu demek oluyor ki: Gaz oranını da aynı şekilde 0 ile 4096 arasında okuyabileceğiz.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Fakat 0 ile 4096 arasındaki değerler kafa karıştırıcı olabilir.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Biz TYT Matematikten aşina olduğumuz basit bir matematiksel işlem ile  0 – 4096 arası değerleri 0 ile 100 arasında göstererek yüzdelik değer elde edebiliriz.</a:t>
            </a:r>
          </a:p>
        </p:txBody>
      </p:sp>
      <p:pic>
        <p:nvPicPr>
          <p:cNvPr id="4" name="Resim 3" descr="elektronik mühendisliği, elektronik donanım, devre bileşeni, elektronik bileşen içeren bir resim&#10;&#10;Yapay zeka tarafından oluşturulmuş içerik yanlış olabilir.">
            <a:extLst>
              <a:ext uri="{FF2B5EF4-FFF2-40B4-BE49-F238E27FC236}">
                <a16:creationId xmlns:a16="http://schemas.microsoft.com/office/drawing/2014/main" id="{9376AB8C-533F-74B5-6A02-4F03DDC7F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8647" y="5623950"/>
            <a:ext cx="5972175" cy="3829050"/>
          </a:xfrm>
          <a:prstGeom prst="rect">
            <a:avLst/>
          </a:prstGeom>
        </p:spPr>
      </p:pic>
      <p:sp>
        <p:nvSpPr>
          <p:cNvPr id="3" name="Dikdörtgen 2">
            <a:extLst>
              <a:ext uri="{FF2B5EF4-FFF2-40B4-BE49-F238E27FC236}">
                <a16:creationId xmlns:a16="http://schemas.microsoft.com/office/drawing/2014/main" id="{CDA60D9B-6BEF-F488-E266-85FB562AEAA8}"/>
              </a:ext>
            </a:extLst>
          </p:cNvPr>
          <p:cNvSpPr>
            <a:spLocks noGrp="1" noRot="1" noMove="1" noResize="1" noEditPoints="1" noAdjustHandles="1" noChangeArrowheads="1" noChangeShapeType="1"/>
          </p:cNvSpPr>
          <p:nvPr/>
        </p:nvSpPr>
        <p:spPr>
          <a:xfrm>
            <a:off x="4686265" y="4664532"/>
            <a:ext cx="3983377" cy="875351"/>
          </a:xfrm>
          <a:prstGeom prst="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Metin kutusu 4">
            <a:extLst>
              <a:ext uri="{FF2B5EF4-FFF2-40B4-BE49-F238E27FC236}">
                <a16:creationId xmlns:a16="http://schemas.microsoft.com/office/drawing/2014/main" id="{BA2B83E4-7492-48D9-65BE-A0046C3C5C3E}"/>
              </a:ext>
            </a:extLst>
          </p:cNvPr>
          <p:cNvSpPr txBox="1">
            <a:spLocks noGrp="1" noRot="1" noMove="1" noResize="1" noEditPoints="1" noAdjustHandles="1" noChangeArrowheads="1" noChangeShapeType="1"/>
          </p:cNvSpPr>
          <p:nvPr/>
        </p:nvSpPr>
        <p:spPr>
          <a:xfrm>
            <a:off x="4686265" y="4871374"/>
            <a:ext cx="155733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FF0000"/>
                </a:solidFill>
                <a:effectLst/>
                <a:uLnTx/>
                <a:uFillTx/>
                <a:latin typeface="Aptos" panose="02110004020202020204"/>
                <a:ea typeface="+mn-ea"/>
                <a:cs typeface="+mn-cs"/>
              </a:rPr>
              <a:t>Yüzdelik  =</a:t>
            </a:r>
          </a:p>
        </p:txBody>
      </p:sp>
      <p:cxnSp>
        <p:nvCxnSpPr>
          <p:cNvPr id="7" name="Düz Bağlayıcı 6">
            <a:extLst>
              <a:ext uri="{FF2B5EF4-FFF2-40B4-BE49-F238E27FC236}">
                <a16:creationId xmlns:a16="http://schemas.microsoft.com/office/drawing/2014/main" id="{CF970C85-C50D-3E6F-14C4-61CEE8CE3EB2}"/>
              </a:ext>
            </a:extLst>
          </p:cNvPr>
          <p:cNvCxnSpPr>
            <a:cxnSpLocks noGrp="1" noRot="1" noMove="1" noResize="1" noEditPoints="1" noAdjustHandles="1" noChangeArrowheads="1" noChangeShapeType="1"/>
          </p:cNvCxnSpPr>
          <p:nvPr/>
        </p:nvCxnSpPr>
        <p:spPr>
          <a:xfrm>
            <a:off x="6330024" y="5096878"/>
            <a:ext cx="1314450" cy="0"/>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Metin kutusu 8">
            <a:extLst>
              <a:ext uri="{FF2B5EF4-FFF2-40B4-BE49-F238E27FC236}">
                <a16:creationId xmlns:a16="http://schemas.microsoft.com/office/drawing/2014/main" id="{8401C526-D681-0219-9E84-BF9F3C2EBD03}"/>
              </a:ext>
            </a:extLst>
          </p:cNvPr>
          <p:cNvSpPr txBox="1">
            <a:spLocks noGrp="1" noRot="1" noMove="1" noResize="1" noEditPoints="1" noAdjustHandles="1" noChangeArrowheads="1" noChangeShapeType="1"/>
          </p:cNvSpPr>
          <p:nvPr/>
        </p:nvSpPr>
        <p:spPr>
          <a:xfrm>
            <a:off x="6562923" y="4686708"/>
            <a:ext cx="84865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Değer</a:t>
            </a:r>
          </a:p>
        </p:txBody>
      </p:sp>
      <p:sp>
        <p:nvSpPr>
          <p:cNvPr id="10" name="Metin kutusu 9">
            <a:extLst>
              <a:ext uri="{FF2B5EF4-FFF2-40B4-BE49-F238E27FC236}">
                <a16:creationId xmlns:a16="http://schemas.microsoft.com/office/drawing/2014/main" id="{3EBCF522-61B8-6DA7-DE12-59947878FA07}"/>
              </a:ext>
            </a:extLst>
          </p:cNvPr>
          <p:cNvSpPr txBox="1">
            <a:spLocks noGrp="1" noRot="1" noMove="1" noResize="1" noEditPoints="1" noAdjustHandles="1" noChangeArrowheads="1" noChangeShapeType="1"/>
          </p:cNvSpPr>
          <p:nvPr/>
        </p:nvSpPr>
        <p:spPr>
          <a:xfrm>
            <a:off x="6638877" y="5125752"/>
            <a:ext cx="69674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4096</a:t>
            </a:r>
          </a:p>
        </p:txBody>
      </p:sp>
      <p:sp>
        <p:nvSpPr>
          <p:cNvPr id="14" name="Metin kutusu 13">
            <a:extLst>
              <a:ext uri="{FF2B5EF4-FFF2-40B4-BE49-F238E27FC236}">
                <a16:creationId xmlns:a16="http://schemas.microsoft.com/office/drawing/2014/main" id="{F51F61A3-DB96-9360-C402-DCFF8623AD63}"/>
              </a:ext>
            </a:extLst>
          </p:cNvPr>
          <p:cNvSpPr txBox="1">
            <a:spLocks noGrp="1" noRot="1" noMove="1" noResize="1" noEditPoints="1" noAdjustHandles="1" noChangeArrowheads="1" noChangeShapeType="1"/>
          </p:cNvSpPr>
          <p:nvPr/>
        </p:nvSpPr>
        <p:spPr>
          <a:xfrm>
            <a:off x="7726817" y="4912212"/>
            <a:ext cx="268755"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X</a:t>
            </a:r>
          </a:p>
        </p:txBody>
      </p:sp>
      <p:sp>
        <p:nvSpPr>
          <p:cNvPr id="17" name="Metin kutusu 16">
            <a:extLst>
              <a:ext uri="{FF2B5EF4-FFF2-40B4-BE49-F238E27FC236}">
                <a16:creationId xmlns:a16="http://schemas.microsoft.com/office/drawing/2014/main" id="{D5264D9D-3F77-7BAC-53DB-3FD4F8A009E8}"/>
              </a:ext>
            </a:extLst>
          </p:cNvPr>
          <p:cNvSpPr txBox="1">
            <a:spLocks noGrp="1" noRot="1" noMove="1" noResize="1" noEditPoints="1" noAdjustHandles="1" noChangeArrowheads="1" noChangeShapeType="1"/>
          </p:cNvSpPr>
          <p:nvPr/>
        </p:nvSpPr>
        <p:spPr>
          <a:xfrm>
            <a:off x="8077915" y="4907330"/>
            <a:ext cx="59172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100</a:t>
            </a:r>
          </a:p>
        </p:txBody>
      </p:sp>
    </p:spTree>
    <p:extLst>
      <p:ext uri="{BB962C8B-B14F-4D97-AF65-F5344CB8AC3E}">
        <p14:creationId xmlns:p14="http://schemas.microsoft.com/office/powerpoint/2010/main" val="1053220758"/>
      </p:ext>
    </p:extLst>
  </p:cSld>
  <p:clrMapOvr>
    <a:masterClrMapping/>
  </p:clrMapOvr>
  <p:transition spd="slow">
    <p:wipe/>
  </p:transition>
</p:sld>
</file>

<file path=ppt/slides/slide24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F88C2E4-4AC5-EBB0-A0FF-425B9029918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3765B21-3734-0486-8805-33B169970DC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2D67870-C161-AAEA-6905-DC66A325713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91D98BB-64AF-1D4E-EAE6-E959F4E410F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23E9651-2CAA-7EF9-9BE1-2535060CE29B}"/>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(Gaz Sensör Kullanımı)</a:t>
            </a:r>
          </a:p>
        </p:txBody>
      </p:sp>
      <p:sp>
        <p:nvSpPr>
          <p:cNvPr id="2" name="Metin kutusu 1">
            <a:extLst>
              <a:ext uri="{FF2B5EF4-FFF2-40B4-BE49-F238E27FC236}">
                <a16:creationId xmlns:a16="http://schemas.microsoft.com/office/drawing/2014/main" id="{7465C08F-66E7-0414-035A-FD98F748087C}"/>
              </a:ext>
            </a:extLst>
          </p:cNvPr>
          <p:cNvSpPr txBox="1"/>
          <p:nvPr/>
        </p:nvSpPr>
        <p:spPr>
          <a:xfrm>
            <a:off x="3116401" y="1886277"/>
            <a:ext cx="6975195"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Gaz Sensörü Nasıl Çalışır?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Gaz Sensörü Okuma-Yazma Kodu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Yüzdelikli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4" name="Resim 3">
            <a:extLst>
              <a:ext uri="{FF2B5EF4-FFF2-40B4-BE49-F238E27FC236}">
                <a16:creationId xmlns:a16="http://schemas.microsoft.com/office/drawing/2014/main" id="{1F08F918-94EE-07D0-2527-875D6B0D0BE1}"/>
              </a:ext>
            </a:extLst>
          </p:cNvPr>
          <p:cNvPicPr>
            <a:picLocks noChangeAspect="1"/>
          </p:cNvPicPr>
          <p:nvPr/>
        </p:nvPicPr>
        <p:blipFill>
          <a:blip r:embed="rId4"/>
          <a:stretch>
            <a:fillRect/>
          </a:stretch>
        </p:blipFill>
        <p:spPr>
          <a:xfrm>
            <a:off x="3592233" y="3086606"/>
            <a:ext cx="6005080" cy="4839119"/>
          </a:xfrm>
          <a:prstGeom prst="rect">
            <a:avLst/>
          </a:prstGeom>
          <a:ln w="38100">
            <a:solidFill>
              <a:srgbClr val="FF0000"/>
            </a:solidFill>
          </a:ln>
        </p:spPr>
      </p:pic>
    </p:spTree>
    <p:extLst>
      <p:ext uri="{BB962C8B-B14F-4D97-AF65-F5344CB8AC3E}">
        <p14:creationId xmlns:p14="http://schemas.microsoft.com/office/powerpoint/2010/main" val="342270738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CF0BACE-2384-B87B-185E-F55DEEE948A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0D1ABDF-223F-370C-FFCB-87919A06A41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60CDA82-6FE3-9706-6911-B7524029275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83EDD36-B148-A35F-B9CA-4AD1EF8838F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256B016B-39D0-554F-130D-93EA9FF0DAB9}"/>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C10B2AC7-12D4-9BA6-2CB6-05938F395FDC}"/>
              </a:ext>
            </a:extLst>
          </p:cNvPr>
          <p:cNvSpPr txBox="1"/>
          <p:nvPr/>
        </p:nvSpPr>
        <p:spPr>
          <a:xfrm>
            <a:off x="3197505" y="2168901"/>
            <a:ext cx="6812990"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Diyot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a:t>
            </a:r>
            <a:r>
              <a:rPr lang="tr-TR" dirty="0"/>
              <a:t>Diyot, elektrik akımını </a:t>
            </a:r>
            <a:r>
              <a:rPr lang="tr-TR" b="1" dirty="0"/>
              <a:t>sadece bir yönde geçiren</a:t>
            </a:r>
            <a:r>
              <a:rPr lang="tr-TR" dirty="0"/>
              <a:t> bir elektronik bileşendir.</a:t>
            </a: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t>	Elektronik devrelerde tek yönlü kapı gibi davranır. Akımın tek bir yönde akmasını sağlar. Ters yönden gelebilecek akımı engeller. (Ahiret kapısı gibi düşünebilirsiniz giriş var çıkış yok)</a:t>
            </a:r>
          </a:p>
        </p:txBody>
      </p:sp>
    </p:spTree>
    <p:extLst>
      <p:ext uri="{BB962C8B-B14F-4D97-AF65-F5344CB8AC3E}">
        <p14:creationId xmlns:p14="http://schemas.microsoft.com/office/powerpoint/2010/main" val="2315527600"/>
      </p:ext>
    </p:extLst>
  </p:cSld>
  <p:clrMapOvr>
    <a:masterClrMapping/>
  </p:clrMapOvr>
  <p:transition spd="slow">
    <p:wipe/>
  </p:transition>
</p:sld>
</file>

<file path=ppt/slides/slide25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CCF2E82-12C3-11E5-ED9A-3AF6F978F43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A11E33A-6971-3619-8F5D-8E01A315755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270019F-E5BE-422A-5117-439B748E3CC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96A6445-D8AD-379F-4319-2189A53EB5B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22DE9F4-F15D-4D96-0968-A013E4DC2E6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(Yağmur Sensörü Kullanımı)</a:t>
            </a:r>
          </a:p>
        </p:txBody>
      </p:sp>
      <p:sp>
        <p:nvSpPr>
          <p:cNvPr id="2" name="Metin kutusu 1">
            <a:extLst>
              <a:ext uri="{FF2B5EF4-FFF2-40B4-BE49-F238E27FC236}">
                <a16:creationId xmlns:a16="http://schemas.microsoft.com/office/drawing/2014/main" id="{7C384ABA-30FA-4734-5DA6-084B71191E82}"/>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Yağmur Sensörü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Yağmur sensörü iki adet modülden oluşan bir suyu algılama sensörüdür. Su algılama özelliği kullanılarak yağmur yağıp yağmadığı tespit edilebilmektedir.</a:t>
            </a:r>
          </a:p>
        </p:txBody>
      </p:sp>
      <p:pic>
        <p:nvPicPr>
          <p:cNvPr id="5" name="Resim 4" descr="elektronik donanım, devre bileşeni, kablo, pasif devre bileşeni içeren bir resim&#10;&#10;Yapay zeka tarafından oluşturulmuş içerik yanlış olabilir.">
            <a:extLst>
              <a:ext uri="{FF2B5EF4-FFF2-40B4-BE49-F238E27FC236}">
                <a16:creationId xmlns:a16="http://schemas.microsoft.com/office/drawing/2014/main" id="{A4427988-D2EB-2DBB-1923-DF19D96B5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4135" y="3747915"/>
            <a:ext cx="5419725" cy="5419725"/>
          </a:xfrm>
          <a:prstGeom prst="rect">
            <a:avLst/>
          </a:prstGeom>
        </p:spPr>
      </p:pic>
    </p:spTree>
    <p:extLst>
      <p:ext uri="{BB962C8B-B14F-4D97-AF65-F5344CB8AC3E}">
        <p14:creationId xmlns:p14="http://schemas.microsoft.com/office/powerpoint/2010/main" val="415437800"/>
      </p:ext>
    </p:extLst>
  </p:cSld>
  <p:clrMapOvr>
    <a:masterClrMapping/>
  </p:clrMapOvr>
  <p:transition spd="slow">
    <p:wipe/>
  </p:transition>
</p:sld>
</file>

<file path=ppt/slides/slide25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E29478DF-8C0F-A8A4-F670-4A3F358801D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75BE2B7-9007-ACC1-0350-B5139285154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4915D0D-F3CB-0062-3043-8DDBFB061AA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002A3FF-551D-2785-AAD1-4D8F7B16A7A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F91FF84-F65F-F8D4-E18F-14B83B2F399D}"/>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(Yağmur Sensörü Kullanımı)</a:t>
            </a:r>
          </a:p>
        </p:txBody>
      </p:sp>
      <p:sp>
        <p:nvSpPr>
          <p:cNvPr id="2" name="Metin kutusu 1">
            <a:extLst>
              <a:ext uri="{FF2B5EF4-FFF2-40B4-BE49-F238E27FC236}">
                <a16:creationId xmlns:a16="http://schemas.microsoft.com/office/drawing/2014/main" id="{16C7427B-38B4-7D60-0E8A-15EF75FECE85}"/>
              </a:ext>
            </a:extLst>
          </p:cNvPr>
          <p:cNvSpPr txBox="1"/>
          <p:nvPr/>
        </p:nvSpPr>
        <p:spPr>
          <a:xfrm>
            <a:off x="3116401" y="1886277"/>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Yağmur Sensörü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iki modülün geniş plakalı olanının üzerinde iki adet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birbirine temas etmeyen çizgi halinde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yüzeyler bulunmaktadır. Bu çizgi halindeki yüzeylerin üzerine su damlacığı damladığında; su damlacığı sayesinde elektriği belirli bir oranda geçirmeye başlarlar.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Yağmur damlacıkları arttıkça elektriksel geçirgenliği de artar ve bizler bu özelliği kullanarak yağmurun yağıp yağmadığını ve hatta ne kadar sıklıkta yağdığını tespit edebilmekteyiz.</a:t>
            </a:r>
          </a:p>
        </p:txBody>
      </p:sp>
      <p:pic>
        <p:nvPicPr>
          <p:cNvPr id="5" name="Resim 4" descr="elektronik donanım, devre bileşeni, kablo, pasif devre bileşeni içeren bir resim&#10;&#10;Yapay zeka tarafından oluşturulmuş içerik yanlış olabilir.">
            <a:extLst>
              <a:ext uri="{FF2B5EF4-FFF2-40B4-BE49-F238E27FC236}">
                <a16:creationId xmlns:a16="http://schemas.microsoft.com/office/drawing/2014/main" id="{B1C6D21C-079F-70DF-2032-B2DD793A3D71}"/>
              </a:ext>
            </a:extLst>
          </p:cNvPr>
          <p:cNvPicPr>
            <a:picLocks noChangeAspect="1"/>
          </p:cNvPicPr>
          <p:nvPr/>
        </p:nvPicPr>
        <p:blipFill>
          <a:blip r:embed="rId4">
            <a:extLst>
              <a:ext uri="{28A0092B-C50C-407E-A947-70E740481C1C}">
                <a14:useLocalDpi xmlns:a14="http://schemas.microsoft.com/office/drawing/2010/main" val="0"/>
              </a:ext>
            </a:extLst>
          </a:blip>
          <a:srcRect l="33758" t="1528" r="11399" b="26876"/>
          <a:stretch>
            <a:fillRect/>
          </a:stretch>
        </p:blipFill>
        <p:spPr>
          <a:xfrm>
            <a:off x="5103811" y="5142346"/>
            <a:ext cx="3000374" cy="3916906"/>
          </a:xfrm>
          <a:prstGeom prst="rect">
            <a:avLst/>
          </a:prstGeom>
        </p:spPr>
      </p:pic>
    </p:spTree>
    <p:extLst>
      <p:ext uri="{BB962C8B-B14F-4D97-AF65-F5344CB8AC3E}">
        <p14:creationId xmlns:p14="http://schemas.microsoft.com/office/powerpoint/2010/main" val="1744838274"/>
      </p:ext>
    </p:extLst>
  </p:cSld>
  <p:clrMapOvr>
    <a:masterClrMapping/>
  </p:clrMapOvr>
  <p:transition spd="slow">
    <p:wipe/>
  </p:transition>
</p:sld>
</file>

<file path=ppt/slides/slide25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C67AD97-F3E1-66FE-7300-CD0E003EE88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07E6410-F079-7CF5-3C1A-AF1BDA02B9F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69A6283-2939-F992-AC60-A242269237E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F713CEE-F048-0563-CBF0-B24F1BDB272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D97040D-5EBC-681B-B8F4-71269AF9772E}"/>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(Yağmur Sensörü Kullanımı)</a:t>
            </a:r>
          </a:p>
        </p:txBody>
      </p:sp>
      <p:sp>
        <p:nvSpPr>
          <p:cNvPr id="2" name="Metin kutusu 1">
            <a:extLst>
              <a:ext uri="{FF2B5EF4-FFF2-40B4-BE49-F238E27FC236}">
                <a16:creationId xmlns:a16="http://schemas.microsoft.com/office/drawing/2014/main" id="{2ED4D08C-61E8-5F2F-FA79-429623E63C6E}"/>
              </a:ext>
            </a:extLst>
          </p:cNvPr>
          <p:cNvSpPr txBox="1"/>
          <p:nvPr/>
        </p:nvSpPr>
        <p:spPr>
          <a:xfrm>
            <a:off x="3116401" y="1886277"/>
            <a:ext cx="6975195"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Yağmur Sensörü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iki modülün ikincisi(minik olanı) ise plakadan aldığı elektrik sinyalini hem analog hem de dijital veriye dönüştürebilmektedir.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Modülün üzerindeki A0 pini sayesinde hem su olup olmadığını ve hem de suyun oranını tespit etmemiz mümkündür. ( A0 pinini kullanacaksak eğer D0 pinini kullanmamıza gerek kalmaz.)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Modülün üzerindeki D0 pini ise sadece su olup olmadığını tespit edebilmektedir. Fakat suyun oranını tespit edememektedir.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Modülün üzerinde mavi renkte bir potansiyometre bulunmaktadır. Bu pot sayesinde D0 pinini hangi su yoğunluğunda uyarı vermesi gerektiğini ayarlayabiliriz.</a:t>
            </a:r>
          </a:p>
        </p:txBody>
      </p:sp>
      <p:pic>
        <p:nvPicPr>
          <p:cNvPr id="4" name="Resim 3" descr="elektronik mühendisliği, elektronik donanım, devre bileşeni, elektronik bileşen içeren bir resim&#10;&#10;Yapay zeka tarafından oluşturulmuş içerik yanlış olabilir.">
            <a:extLst>
              <a:ext uri="{FF2B5EF4-FFF2-40B4-BE49-F238E27FC236}">
                <a16:creationId xmlns:a16="http://schemas.microsoft.com/office/drawing/2014/main" id="{BCA70F1D-47A2-A5AF-04E0-DB4245F48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125" y="6268971"/>
            <a:ext cx="3571875" cy="3571875"/>
          </a:xfrm>
          <a:prstGeom prst="rect">
            <a:avLst/>
          </a:prstGeom>
          <a:ln w="38100">
            <a:solidFill>
              <a:srgbClr val="FF0000"/>
            </a:solidFill>
          </a:ln>
        </p:spPr>
      </p:pic>
    </p:spTree>
    <p:extLst>
      <p:ext uri="{BB962C8B-B14F-4D97-AF65-F5344CB8AC3E}">
        <p14:creationId xmlns:p14="http://schemas.microsoft.com/office/powerpoint/2010/main" val="746728228"/>
      </p:ext>
    </p:extLst>
  </p:cSld>
  <p:clrMapOvr>
    <a:masterClrMapping/>
  </p:clrMapOvr>
  <p:transition spd="slow">
    <p:wipe/>
  </p:transition>
</p:sld>
</file>

<file path=ppt/slides/slide25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311D2A08-8030-666E-D379-B7ECD23B0B2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C222BBB-3174-94BA-F312-FFF7CB23353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95999D8-6A46-A402-D431-BC46CE637E2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723703A-04A6-F56D-5F69-C06DC99821AB}"/>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6D0E79D-B937-C16C-839B-E79F11E8553C}"/>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(Yağmur Sensörü Kullanımı)</a:t>
            </a:r>
          </a:p>
        </p:txBody>
      </p:sp>
      <p:sp>
        <p:nvSpPr>
          <p:cNvPr id="2" name="Metin kutusu 1">
            <a:extLst>
              <a:ext uri="{FF2B5EF4-FFF2-40B4-BE49-F238E27FC236}">
                <a16:creationId xmlns:a16="http://schemas.microsoft.com/office/drawing/2014/main" id="{A5DB126F-54BB-ADBA-EBFD-5A2373BEB119}"/>
              </a:ext>
            </a:extLst>
          </p:cNvPr>
          <p:cNvSpPr txBox="1"/>
          <p:nvPr/>
        </p:nvSpPr>
        <p:spPr>
          <a:xfrm>
            <a:off x="3116401" y="1886277"/>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Yağmur Sensörü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Biz bu sensörün analog pinini kullanacağız.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Bu sensörü kullanmak için: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Plaka üzerindeki iki pini diğer sensördeki iki pine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jumper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kablo yardımıyla bağlamamız gerekmektedir.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Daha sonra küçük modüldeki;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VCC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 Deneyap Kartın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3V3</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’üne,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GND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 Deneyap Kartın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GND</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’sine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A0</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pini ise – Deneyap Kartın herhangi bir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Analog Pini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ne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denk getirilmelidir.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En sonunda Deneyap Kartın bağlı bulunan Analog Pininden analog değer okuması yapılmaktadır.</a:t>
            </a:r>
          </a:p>
        </p:txBody>
      </p:sp>
      <p:pic>
        <p:nvPicPr>
          <p:cNvPr id="4" name="Resim 3" descr="elektronik mühendisliği, elektronik donanım, devre bileşeni, elektronik bileşen içeren bir resim&#10;&#10;Yapay zeka tarafından oluşturulmuş içerik yanlış olabilir.">
            <a:extLst>
              <a:ext uri="{FF2B5EF4-FFF2-40B4-BE49-F238E27FC236}">
                <a16:creationId xmlns:a16="http://schemas.microsoft.com/office/drawing/2014/main" id="{793D8660-B2FC-995F-6ACA-6B2A6B672C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125" y="6268971"/>
            <a:ext cx="3571875" cy="3571875"/>
          </a:xfrm>
          <a:prstGeom prst="rect">
            <a:avLst/>
          </a:prstGeom>
          <a:ln w="38100">
            <a:solidFill>
              <a:srgbClr val="FF0000"/>
            </a:solidFill>
          </a:ln>
        </p:spPr>
      </p:pic>
      <p:pic>
        <p:nvPicPr>
          <p:cNvPr id="3" name="Resim 2" descr="elektronik donanım, devre bileşeni, kablo, pasif devre bileşeni içeren bir resim&#10;&#10;Yapay zeka tarafından oluşturulmuş içerik yanlış olabilir.">
            <a:extLst>
              <a:ext uri="{FF2B5EF4-FFF2-40B4-BE49-F238E27FC236}">
                <a16:creationId xmlns:a16="http://schemas.microsoft.com/office/drawing/2014/main" id="{CD0D335D-D567-F1D8-8C9B-8D4AF3F546C1}"/>
              </a:ext>
            </a:extLst>
          </p:cNvPr>
          <p:cNvPicPr>
            <a:picLocks noChangeAspect="1"/>
          </p:cNvPicPr>
          <p:nvPr/>
        </p:nvPicPr>
        <p:blipFill>
          <a:blip r:embed="rId5">
            <a:extLst>
              <a:ext uri="{28A0092B-C50C-407E-A947-70E740481C1C}">
                <a14:useLocalDpi xmlns:a14="http://schemas.microsoft.com/office/drawing/2010/main" val="0"/>
              </a:ext>
            </a:extLst>
          </a:blip>
          <a:srcRect l="33758" t="1528" r="11399" b="26876"/>
          <a:stretch>
            <a:fillRect/>
          </a:stretch>
        </p:blipFill>
        <p:spPr>
          <a:xfrm>
            <a:off x="2104000" y="6216872"/>
            <a:ext cx="2806219" cy="3663442"/>
          </a:xfrm>
          <a:prstGeom prst="rect">
            <a:avLst/>
          </a:prstGeom>
          <a:ln w="38100">
            <a:solidFill>
              <a:srgbClr val="FF0000"/>
            </a:solidFill>
          </a:ln>
        </p:spPr>
      </p:pic>
    </p:spTree>
    <p:extLst>
      <p:ext uri="{BB962C8B-B14F-4D97-AF65-F5344CB8AC3E}">
        <p14:creationId xmlns:p14="http://schemas.microsoft.com/office/powerpoint/2010/main" val="386067360"/>
      </p:ext>
    </p:extLst>
  </p:cSld>
  <p:clrMapOvr>
    <a:masterClrMapping/>
  </p:clrMapOvr>
  <p:transition spd="slow">
    <p:wipe/>
  </p:transition>
</p:sld>
</file>

<file path=ppt/slides/slide25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8D6FA14-E316-6CB0-366D-669AF2BF10B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F817ADA-1A04-0FE2-3645-215E64C54D0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89033416-7F80-3DC6-088E-1E0700FF2C3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E16F181-4A0E-27E5-08A2-8D958BD5C3D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9FA47B7-40B1-6BCF-BB96-7AFF802E763C}"/>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(Yağmur Sensörü Kullanımı)</a:t>
            </a:r>
          </a:p>
        </p:txBody>
      </p:sp>
      <p:sp>
        <p:nvSpPr>
          <p:cNvPr id="2" name="Metin kutusu 1">
            <a:extLst>
              <a:ext uri="{FF2B5EF4-FFF2-40B4-BE49-F238E27FC236}">
                <a16:creationId xmlns:a16="http://schemas.microsoft.com/office/drawing/2014/main" id="{A0B3611D-5FE1-455E-3A80-77B6DC476480}"/>
              </a:ext>
            </a:extLst>
          </p:cNvPr>
          <p:cNvSpPr txBox="1"/>
          <p:nvPr/>
        </p:nvSpPr>
        <p:spPr>
          <a:xfrm>
            <a:off x="3116401" y="1886277"/>
            <a:ext cx="697519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Yağmur Sensörü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Biz bu sensörün analog pinini Deneyap Kartın A1 pinine bağlayıp analog değer okuması yapın. Analog değeri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Serial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println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 yardımıyla bilgisayar ekranında gösterin. (Çok hızlı okuma yapmaması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(1000); komutu kullanmayı ihmal etmeyin.)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Örnek kod diğer sayfada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sym typeface="Wingdings" panose="05000000000000000000" pitchFamily="2" charset="2"/>
              </a:rPr>
              <a:t></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pic>
        <p:nvPicPr>
          <p:cNvPr id="4" name="Resim 3" descr="elektronik mühendisliği, elektronik donanım, devre bileşeni, elektronik bileşen içeren bir resim&#10;&#10;Yapay zeka tarafından oluşturulmuş içerik yanlış olabilir.">
            <a:extLst>
              <a:ext uri="{FF2B5EF4-FFF2-40B4-BE49-F238E27FC236}">
                <a16:creationId xmlns:a16="http://schemas.microsoft.com/office/drawing/2014/main" id="{8F744EF4-E91C-FD5F-44E2-2FDE46AB32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2125" y="6268971"/>
            <a:ext cx="3571875" cy="3571875"/>
          </a:xfrm>
          <a:prstGeom prst="rect">
            <a:avLst/>
          </a:prstGeom>
          <a:ln w="38100">
            <a:solidFill>
              <a:srgbClr val="FF0000"/>
            </a:solidFill>
          </a:ln>
        </p:spPr>
      </p:pic>
      <p:pic>
        <p:nvPicPr>
          <p:cNvPr id="3" name="Resim 2" descr="elektronik donanım, devre bileşeni, kablo, pasif devre bileşeni içeren bir resim&#10;&#10;Yapay zeka tarafından oluşturulmuş içerik yanlış olabilir.">
            <a:extLst>
              <a:ext uri="{FF2B5EF4-FFF2-40B4-BE49-F238E27FC236}">
                <a16:creationId xmlns:a16="http://schemas.microsoft.com/office/drawing/2014/main" id="{095D22F0-018D-2532-41F4-803E22F022F6}"/>
              </a:ext>
            </a:extLst>
          </p:cNvPr>
          <p:cNvPicPr>
            <a:picLocks noChangeAspect="1"/>
          </p:cNvPicPr>
          <p:nvPr/>
        </p:nvPicPr>
        <p:blipFill>
          <a:blip r:embed="rId5">
            <a:extLst>
              <a:ext uri="{28A0092B-C50C-407E-A947-70E740481C1C}">
                <a14:useLocalDpi xmlns:a14="http://schemas.microsoft.com/office/drawing/2010/main" val="0"/>
              </a:ext>
            </a:extLst>
          </a:blip>
          <a:srcRect l="33758" t="1528" r="11399" b="26876"/>
          <a:stretch>
            <a:fillRect/>
          </a:stretch>
        </p:blipFill>
        <p:spPr>
          <a:xfrm>
            <a:off x="2104000" y="6216872"/>
            <a:ext cx="2806219" cy="3663442"/>
          </a:xfrm>
          <a:prstGeom prst="rect">
            <a:avLst/>
          </a:prstGeom>
          <a:ln w="38100">
            <a:solidFill>
              <a:srgbClr val="FF0000"/>
            </a:solidFill>
          </a:ln>
        </p:spPr>
      </p:pic>
    </p:spTree>
    <p:extLst>
      <p:ext uri="{BB962C8B-B14F-4D97-AF65-F5344CB8AC3E}">
        <p14:creationId xmlns:p14="http://schemas.microsoft.com/office/powerpoint/2010/main" val="1345785101"/>
      </p:ext>
    </p:extLst>
  </p:cSld>
  <p:clrMapOvr>
    <a:masterClrMapping/>
  </p:clrMapOvr>
  <p:transition spd="slow">
    <p:wipe/>
  </p:transition>
</p:sld>
</file>

<file path=ppt/slides/slide25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3C87954-8211-8CDE-A9B7-AD86A471528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76A7D01-2E93-8DE5-3C65-5886B9E99221}"/>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EF0A464-F93A-C803-777C-C7E52423353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D372FF6-BBB9-A5F3-09C5-EC7359AB421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BF61D72-772D-06B1-381C-B4D82BF8A04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(Yağmur Sensörü Kullanımı)</a:t>
            </a:r>
          </a:p>
        </p:txBody>
      </p:sp>
      <p:sp>
        <p:nvSpPr>
          <p:cNvPr id="2" name="Metin kutusu 1">
            <a:extLst>
              <a:ext uri="{FF2B5EF4-FFF2-40B4-BE49-F238E27FC236}">
                <a16:creationId xmlns:a16="http://schemas.microsoft.com/office/drawing/2014/main" id="{DE9A8604-43F9-1C92-8A16-6A069B091237}"/>
              </a:ext>
            </a:extLst>
          </p:cNvPr>
          <p:cNvSpPr txBox="1"/>
          <p:nvPr/>
        </p:nvSpPr>
        <p:spPr>
          <a:xfrm>
            <a:off x="3116401" y="1886277"/>
            <a:ext cx="697519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Yağmur Sensörü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Örnek kod:</a:t>
            </a:r>
          </a:p>
        </p:txBody>
      </p:sp>
      <p:pic>
        <p:nvPicPr>
          <p:cNvPr id="9" name="Resim 8">
            <a:extLst>
              <a:ext uri="{FF2B5EF4-FFF2-40B4-BE49-F238E27FC236}">
                <a16:creationId xmlns:a16="http://schemas.microsoft.com/office/drawing/2014/main" id="{17DE2731-DBF1-405F-CDCF-14E178660E9B}"/>
              </a:ext>
            </a:extLst>
          </p:cNvPr>
          <p:cNvPicPr>
            <a:picLocks noChangeAspect="1"/>
          </p:cNvPicPr>
          <p:nvPr/>
        </p:nvPicPr>
        <p:blipFill>
          <a:blip r:embed="rId4"/>
          <a:stretch>
            <a:fillRect/>
          </a:stretch>
        </p:blipFill>
        <p:spPr>
          <a:xfrm>
            <a:off x="4187365" y="2944984"/>
            <a:ext cx="4833270" cy="5827487"/>
          </a:xfrm>
          <a:prstGeom prst="rect">
            <a:avLst/>
          </a:prstGeom>
          <a:ln w="38100">
            <a:solidFill>
              <a:srgbClr val="FF0000"/>
            </a:solidFill>
          </a:ln>
        </p:spPr>
      </p:pic>
    </p:spTree>
    <p:extLst>
      <p:ext uri="{BB962C8B-B14F-4D97-AF65-F5344CB8AC3E}">
        <p14:creationId xmlns:p14="http://schemas.microsoft.com/office/powerpoint/2010/main" val="3556295969"/>
      </p:ext>
    </p:extLst>
  </p:cSld>
  <p:clrMapOvr>
    <a:masterClrMapping/>
  </p:clrMapOvr>
  <p:transition spd="slow">
    <p:wipe/>
  </p:transition>
</p:sld>
</file>

<file path=ppt/slides/slide25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2ACE88DA-A38A-A01F-F7CB-5416D29EEFA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AE922EA-C158-6A60-A012-9E32BFBCD1C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8E9628B0-CBCD-B321-3319-E67613B0DA6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D836EBF-550B-E33E-9491-2102D96C573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BBA34EF-DCFD-90A8-3D94-8FB034D0F995}"/>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(Toprak Nem Sensörü Kullanımı)</a:t>
            </a:r>
          </a:p>
        </p:txBody>
      </p:sp>
      <p:sp>
        <p:nvSpPr>
          <p:cNvPr id="2" name="Metin kutusu 1">
            <a:extLst>
              <a:ext uri="{FF2B5EF4-FFF2-40B4-BE49-F238E27FC236}">
                <a16:creationId xmlns:a16="http://schemas.microsoft.com/office/drawing/2014/main" id="{4EACD769-C4E4-C8F9-BE62-947EF13AFCCF}"/>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Toprak Nem Sensörü N</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edir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Toprak nem sensörü topraktaki nemi ölçmemize yarayan modüldür. Bu modül topraktaki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nem’e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bağlı olarak plakaları üzerinde elektriği geçirmeye başlamaktadır.  </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pic>
        <p:nvPicPr>
          <p:cNvPr id="4" name="Resim 3" descr="elektronik donanım, alet, elektronik mühendisliği, kablo içeren bir resim&#10;&#10;Yapay zeka tarafından oluşturulmuş içerik yanlış olabilir.">
            <a:extLst>
              <a:ext uri="{FF2B5EF4-FFF2-40B4-BE49-F238E27FC236}">
                <a16:creationId xmlns:a16="http://schemas.microsoft.com/office/drawing/2014/main" id="{9DDAA66C-D799-78DF-CA23-4138B0AEAB8A}"/>
              </a:ext>
            </a:extLst>
          </p:cNvPr>
          <p:cNvPicPr>
            <a:picLocks noChangeAspect="1"/>
          </p:cNvPicPr>
          <p:nvPr/>
        </p:nvPicPr>
        <p:blipFill>
          <a:blip r:embed="rId4">
            <a:extLst>
              <a:ext uri="{28A0092B-C50C-407E-A947-70E740481C1C}">
                <a14:useLocalDpi xmlns:a14="http://schemas.microsoft.com/office/drawing/2010/main" val="0"/>
              </a:ext>
            </a:extLst>
          </a:blip>
          <a:srcRect l="5512" t="9629" r="3833" b="16350"/>
          <a:stretch>
            <a:fillRect/>
          </a:stretch>
        </p:blipFill>
        <p:spPr>
          <a:xfrm>
            <a:off x="4157660" y="5301960"/>
            <a:ext cx="4734388" cy="3865680"/>
          </a:xfrm>
          <a:prstGeom prst="rect">
            <a:avLst/>
          </a:prstGeom>
        </p:spPr>
      </p:pic>
    </p:spTree>
    <p:extLst>
      <p:ext uri="{BB962C8B-B14F-4D97-AF65-F5344CB8AC3E}">
        <p14:creationId xmlns:p14="http://schemas.microsoft.com/office/powerpoint/2010/main" val="1439566069"/>
      </p:ext>
    </p:extLst>
  </p:cSld>
  <p:clrMapOvr>
    <a:masterClrMapping/>
  </p:clrMapOvr>
  <p:transition spd="slow">
    <p:wipe/>
  </p:transition>
</p:sld>
</file>

<file path=ppt/slides/slide25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3A005BF-9049-8F02-79C9-3B6D001530E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8188808-662E-14E3-CCA7-0BE05CD7138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0162C0B-0983-CC56-F9E2-CA0331EE73B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A6F01C6-13DE-220F-9E62-EA12BF44BAC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EB741C78-B7E3-3257-E769-0743E2A579DD}"/>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(Toprak Nem Sensörü Kullanımı)</a:t>
            </a:r>
          </a:p>
        </p:txBody>
      </p:sp>
      <p:sp>
        <p:nvSpPr>
          <p:cNvPr id="2" name="Metin kutusu 1">
            <a:extLst>
              <a:ext uri="{FF2B5EF4-FFF2-40B4-BE49-F238E27FC236}">
                <a16:creationId xmlns:a16="http://schemas.microsoft.com/office/drawing/2014/main" id="{3249234D-6DBC-A21E-44F2-07F4B52D8C74}"/>
              </a:ext>
            </a:extLst>
          </p:cNvPr>
          <p:cNvSpPr txBox="1"/>
          <p:nvPr/>
        </p:nvSpPr>
        <p:spPr>
          <a:xfrm>
            <a:off x="3116401" y="1886277"/>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Toprak Nem Sensörü N</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edir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Toprak nem sensörü Yağmur sensörü ile aynı kullanım mantığına sahiptir. Yağmur sensöründen tek farkı metal yüzeyin farklılığıdır: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Yağmur sensörünün plakası; yağmuru algılayabilecek şekilde tasarlanmıştır.</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Toprak sensörünün plakası ise topraktaki nemi algılayabilecek şekilde tasarlanmıştır. </a:t>
            </a:r>
          </a:p>
        </p:txBody>
      </p:sp>
      <p:pic>
        <p:nvPicPr>
          <p:cNvPr id="4" name="Resim 3" descr="elektronik donanım, alet, elektronik mühendisliği, kablo içeren bir resim&#10;&#10;Yapay zeka tarafından oluşturulmuş içerik yanlış olabilir.">
            <a:extLst>
              <a:ext uri="{FF2B5EF4-FFF2-40B4-BE49-F238E27FC236}">
                <a16:creationId xmlns:a16="http://schemas.microsoft.com/office/drawing/2014/main" id="{DE2EE0A3-E53B-7E9E-CD01-5B81A30FF72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l="5512" t="9629" r="3833" b="16350"/>
          <a:stretch>
            <a:fillRect/>
          </a:stretch>
        </p:blipFill>
        <p:spPr>
          <a:xfrm>
            <a:off x="2217755" y="5631207"/>
            <a:ext cx="3745095" cy="3057911"/>
          </a:xfrm>
          <a:prstGeom prst="rect">
            <a:avLst/>
          </a:prstGeom>
        </p:spPr>
      </p:pic>
      <p:pic>
        <p:nvPicPr>
          <p:cNvPr id="3" name="Resim 2" descr="elektronik donanım, devre bileşeni, kablo, pasif devre bileşeni içeren bir resim&#10;&#10;Yapay zeka tarafından oluşturulmuş içerik yanlış olabilir.">
            <a:extLst>
              <a:ext uri="{FF2B5EF4-FFF2-40B4-BE49-F238E27FC236}">
                <a16:creationId xmlns:a16="http://schemas.microsoft.com/office/drawing/2014/main" id="{E224C766-D7F8-E5AA-9E01-BFDB2BCB9FB2}"/>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6604000" y="5631207"/>
            <a:ext cx="3057911" cy="3057911"/>
          </a:xfrm>
          <a:prstGeom prst="rect">
            <a:avLst/>
          </a:prstGeom>
        </p:spPr>
      </p:pic>
      <p:sp>
        <p:nvSpPr>
          <p:cNvPr id="5" name="Metin kutusu 4">
            <a:extLst>
              <a:ext uri="{FF2B5EF4-FFF2-40B4-BE49-F238E27FC236}">
                <a16:creationId xmlns:a16="http://schemas.microsoft.com/office/drawing/2014/main" id="{7B3171B3-4ED8-62F2-34C2-65CBD49E0BDE}"/>
              </a:ext>
            </a:extLst>
          </p:cNvPr>
          <p:cNvSpPr txBox="1">
            <a:spLocks noGrp="1" noRot="1" noMove="1" noResize="1" noEditPoints="1" noAdjustHandles="1" noChangeArrowheads="1" noChangeShapeType="1"/>
          </p:cNvSpPr>
          <p:nvPr/>
        </p:nvSpPr>
        <p:spPr>
          <a:xfrm>
            <a:off x="2666485" y="8886393"/>
            <a:ext cx="224563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C74B7"/>
                </a:solidFill>
                <a:effectLst/>
                <a:uLnTx/>
                <a:uFillTx/>
                <a:latin typeface="Aptos" panose="02110004020202020204"/>
                <a:ea typeface="+mn-ea"/>
                <a:cs typeface="+mn-cs"/>
              </a:rPr>
              <a:t>Toprak Nem Sensörü</a:t>
            </a:r>
          </a:p>
        </p:txBody>
      </p:sp>
      <p:sp>
        <p:nvSpPr>
          <p:cNvPr id="6" name="Metin kutusu 5">
            <a:extLst>
              <a:ext uri="{FF2B5EF4-FFF2-40B4-BE49-F238E27FC236}">
                <a16:creationId xmlns:a16="http://schemas.microsoft.com/office/drawing/2014/main" id="{575B0DDC-67CD-3205-DBA9-04A26EA83C02}"/>
              </a:ext>
            </a:extLst>
          </p:cNvPr>
          <p:cNvSpPr txBox="1">
            <a:spLocks noGrp="1" noRot="1" noMove="1" noResize="1" noEditPoints="1" noAdjustHandles="1" noChangeArrowheads="1" noChangeShapeType="1"/>
          </p:cNvSpPr>
          <p:nvPr/>
        </p:nvSpPr>
        <p:spPr>
          <a:xfrm>
            <a:off x="7195877" y="8886393"/>
            <a:ext cx="186239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C74B7"/>
                </a:solidFill>
                <a:effectLst/>
                <a:uLnTx/>
                <a:uFillTx/>
                <a:latin typeface="Aptos" panose="02110004020202020204"/>
                <a:ea typeface="+mn-ea"/>
                <a:cs typeface="+mn-cs"/>
              </a:rPr>
              <a:t>Yağmur Sensörü</a:t>
            </a:r>
          </a:p>
        </p:txBody>
      </p:sp>
    </p:spTree>
    <p:extLst>
      <p:ext uri="{BB962C8B-B14F-4D97-AF65-F5344CB8AC3E}">
        <p14:creationId xmlns:p14="http://schemas.microsoft.com/office/powerpoint/2010/main" val="1905487874"/>
      </p:ext>
    </p:extLst>
  </p:cSld>
  <p:clrMapOvr>
    <a:masterClrMapping/>
  </p:clrMapOvr>
  <p:transition spd="slow">
    <p:wipe/>
  </p:transition>
</p:sld>
</file>

<file path=ppt/slides/slide25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DDE48D0-7EF2-3840-56C3-266AFDE8D60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472123D-0D87-FF8B-08E5-1EC75ADB5D7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691241A-BAB9-59BB-522F-37C98BD5EEA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CEFBFA9-C7E0-5567-3F2C-9628AC890F0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B20F481C-110B-8448-389A-78F27BEAA79E}"/>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(Toprak Nem Sensörü Kullanımı)</a:t>
            </a:r>
          </a:p>
        </p:txBody>
      </p:sp>
      <p:sp>
        <p:nvSpPr>
          <p:cNvPr id="2" name="Metin kutusu 1">
            <a:extLst>
              <a:ext uri="{FF2B5EF4-FFF2-40B4-BE49-F238E27FC236}">
                <a16:creationId xmlns:a16="http://schemas.microsoft.com/office/drawing/2014/main" id="{3E7A7E36-7880-28D8-F919-F7A9A3BB3103}"/>
              </a:ext>
            </a:extLst>
          </p:cNvPr>
          <p:cNvSpPr txBox="1"/>
          <p:nvPr/>
        </p:nvSpPr>
        <p:spPr>
          <a:xfrm>
            <a:off x="3116401" y="1886277"/>
            <a:ext cx="697519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Toprak Nem Sensörü N</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edir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Toprak nem sensörünün bağlantısı Yağmur Sensörü ile aynı bağlantı yapısına sahiptir. Bağlantıyı kurun ve Analog pinden toprak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nem’i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değerini okuyup bilgisayar ekranında gösterin. (Çok hızlı veri okuması yapmaması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(1000); komutunu kullanmayı ihmal etmeyin.)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Örnek kod diğer sayfada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sym typeface="Wingdings" panose="05000000000000000000" pitchFamily="2" charset="2"/>
              </a:rPr>
              <a:t></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pic>
        <p:nvPicPr>
          <p:cNvPr id="4" name="Resim 3" descr="elektronik donanım, alet, elektronik mühendisliği, kablo içeren bir resim&#10;&#10;Yapay zeka tarafından oluşturulmuş içerik yanlış olabilir.">
            <a:extLst>
              <a:ext uri="{FF2B5EF4-FFF2-40B4-BE49-F238E27FC236}">
                <a16:creationId xmlns:a16="http://schemas.microsoft.com/office/drawing/2014/main" id="{16A74247-B8BA-28EA-75F4-AF9DFF49D071}"/>
              </a:ext>
            </a:extLst>
          </p:cNvPr>
          <p:cNvPicPr>
            <a:picLocks noChangeAspect="1"/>
          </p:cNvPicPr>
          <p:nvPr/>
        </p:nvPicPr>
        <p:blipFill>
          <a:blip r:embed="rId4">
            <a:extLst>
              <a:ext uri="{28A0092B-C50C-407E-A947-70E740481C1C}">
                <a14:useLocalDpi xmlns:a14="http://schemas.microsoft.com/office/drawing/2010/main" val="0"/>
              </a:ext>
            </a:extLst>
          </a:blip>
          <a:srcRect l="5512" t="9629" r="3833" b="16350"/>
          <a:stretch>
            <a:fillRect/>
          </a:stretch>
        </p:blipFill>
        <p:spPr>
          <a:xfrm>
            <a:off x="4157660" y="5301960"/>
            <a:ext cx="4734388" cy="3865680"/>
          </a:xfrm>
          <a:prstGeom prst="rect">
            <a:avLst/>
          </a:prstGeom>
        </p:spPr>
      </p:pic>
    </p:spTree>
    <p:extLst>
      <p:ext uri="{BB962C8B-B14F-4D97-AF65-F5344CB8AC3E}">
        <p14:creationId xmlns:p14="http://schemas.microsoft.com/office/powerpoint/2010/main" val="300178094"/>
      </p:ext>
    </p:extLst>
  </p:cSld>
  <p:clrMapOvr>
    <a:masterClrMapping/>
  </p:clrMapOvr>
  <p:transition spd="slow">
    <p:wipe/>
  </p:transition>
</p:sld>
</file>

<file path=ppt/slides/slide25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3043DCAC-C33C-4890-5C38-D7E78C7E02E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D2A4D51-A302-E19D-D292-50A970613EB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653D2F7-B5E2-B01B-C9AA-F7C4D0A3AB9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D96BE69-2187-8DBF-101B-E5809FD08CB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A0090D8-80B4-3A1F-97FF-6BEEA746DF06}"/>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(Toprak Nem Sensörü Kullanımı)</a:t>
            </a:r>
          </a:p>
        </p:txBody>
      </p:sp>
      <p:sp>
        <p:nvSpPr>
          <p:cNvPr id="2" name="Metin kutusu 1">
            <a:extLst>
              <a:ext uri="{FF2B5EF4-FFF2-40B4-BE49-F238E27FC236}">
                <a16:creationId xmlns:a16="http://schemas.microsoft.com/office/drawing/2014/main" id="{D5E2B1E4-F828-C6DD-BE07-726BFA1E4773}"/>
              </a:ext>
            </a:extLst>
          </p:cNvPr>
          <p:cNvSpPr txBox="1"/>
          <p:nvPr/>
        </p:nvSpPr>
        <p:spPr>
          <a:xfrm>
            <a:off x="3116401" y="1886277"/>
            <a:ext cx="697519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Toprak Nem Sensörü N</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edir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Örnek kod:</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5" name="Resim 4">
            <a:extLst>
              <a:ext uri="{FF2B5EF4-FFF2-40B4-BE49-F238E27FC236}">
                <a16:creationId xmlns:a16="http://schemas.microsoft.com/office/drawing/2014/main" id="{83496C95-9238-AC89-171D-1F1171000544}"/>
              </a:ext>
            </a:extLst>
          </p:cNvPr>
          <p:cNvPicPr>
            <a:picLocks noChangeAspect="1"/>
          </p:cNvPicPr>
          <p:nvPr/>
        </p:nvPicPr>
        <p:blipFill>
          <a:blip r:embed="rId4"/>
          <a:stretch>
            <a:fillRect/>
          </a:stretch>
        </p:blipFill>
        <p:spPr>
          <a:xfrm>
            <a:off x="3626526" y="3323847"/>
            <a:ext cx="5796656" cy="5614913"/>
          </a:xfrm>
          <a:prstGeom prst="rect">
            <a:avLst/>
          </a:prstGeom>
          <a:ln w="38100">
            <a:solidFill>
              <a:srgbClr val="FF0000"/>
            </a:solidFill>
          </a:ln>
        </p:spPr>
      </p:pic>
    </p:spTree>
    <p:extLst>
      <p:ext uri="{BB962C8B-B14F-4D97-AF65-F5344CB8AC3E}">
        <p14:creationId xmlns:p14="http://schemas.microsoft.com/office/powerpoint/2010/main" val="19326418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D076EE2-E8A2-1F27-FB2B-726CA3F4B49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476C57D-A0AC-4511-FCDD-76F80B9ECB7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EDECEC6-7BA1-5AA4-6AA3-41676EA1010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B451AFF-538A-3C3C-7CC6-2910C933984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BEFD0AEF-20F1-482D-546B-BADA93BBB8BF}"/>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7FEB1210-A2B7-001B-030C-6D6C91231CC6}"/>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EA8A3FF8-0CF3-CAB7-2EF0-1A1481F5D998}"/>
              </a:ext>
            </a:extLst>
          </p:cNvPr>
          <p:cNvSpPr txBox="1"/>
          <p:nvPr/>
        </p:nvSpPr>
        <p:spPr>
          <a:xfrm>
            <a:off x="6103776" y="6658676"/>
            <a:ext cx="84215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Ledler</a:t>
            </a:r>
          </a:p>
        </p:txBody>
      </p:sp>
      <p:pic>
        <p:nvPicPr>
          <p:cNvPr id="9" name="Resim 8" descr="boru, tüp içeren bir resim&#10;&#10;Yapay zeka tarafından oluşturulan içerik yanlış olabilir.">
            <a:extLst>
              <a:ext uri="{FF2B5EF4-FFF2-40B4-BE49-F238E27FC236}">
                <a16:creationId xmlns:a16="http://schemas.microsoft.com/office/drawing/2014/main" id="{C573ADC9-AF67-127C-1A5C-5176191E4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040" y="2995988"/>
            <a:ext cx="3845920" cy="3204933"/>
          </a:xfrm>
          <a:prstGeom prst="rect">
            <a:avLst/>
          </a:prstGeom>
        </p:spPr>
      </p:pic>
    </p:spTree>
    <p:extLst>
      <p:ext uri="{BB962C8B-B14F-4D97-AF65-F5344CB8AC3E}">
        <p14:creationId xmlns:p14="http://schemas.microsoft.com/office/powerpoint/2010/main" val="275615756"/>
      </p:ext>
    </p:extLst>
  </p:cSld>
  <p:clrMapOvr>
    <a:masterClrMapping/>
  </p:clrMapOvr>
  <p:transition spd="slow">
    <p:wipe/>
  </p:transition>
</p:sld>
</file>

<file path=ppt/slides/slide2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69849EE-FA56-CBED-5BBA-EF08962BBA6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388C576-E712-1AAD-4F0B-3AC431DF005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C50D690-9C4C-F0D2-57D8-7113AD0DD1D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73F1A4F-FFC7-7E62-ACBD-BF3540B31E3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AC9F91D-D22B-8BC0-5C47-32FCC0866102}"/>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29AAE554-15D2-32E4-2E2B-E64DC59EFB55}"/>
              </a:ext>
            </a:extLst>
          </p:cNvPr>
          <p:cNvSpPr txBox="1"/>
          <p:nvPr/>
        </p:nvSpPr>
        <p:spPr>
          <a:xfrm>
            <a:off x="3116401" y="1886277"/>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Kartlar (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Secure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Digital</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Memory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Card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 Güvenli Sayısal Hafıza Kartları) Veri saklamada sıklıkla tercih edilen depolama aygıtlarıdır. İçerisinde bulunan atomik boyutlarda tasarlanmış transistör – kondansatör karışımı devreler sayesinde verileri 0’lar ve 1’ler şeklinde depolayan devre elemanlarıdır.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Kartları önemli kılan esasında kart boyutunun küçük – hafıza boyutunun ise yüksek olmasıdır. Bu özelliklerinden ötürü özellikle kamera, telefon ve mp3 çalar gibi multimedya cihazlarında sıklıkla kullanılmaktadırlar.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10" name="Resim 9" descr="çakmak içeren bir resim&#10;&#10;Yapay zeka tarafından oluşturulmuş içerik yanlış olabilir.">
            <a:extLst>
              <a:ext uri="{FF2B5EF4-FFF2-40B4-BE49-F238E27FC236}">
                <a16:creationId xmlns:a16="http://schemas.microsoft.com/office/drawing/2014/main" id="{0E91678B-17F2-809D-13D3-1E8E7FB5E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646" y="5553057"/>
            <a:ext cx="5060416" cy="3614583"/>
          </a:xfrm>
          <a:prstGeom prst="rect">
            <a:avLst/>
          </a:prstGeom>
        </p:spPr>
      </p:pic>
    </p:spTree>
    <p:extLst>
      <p:ext uri="{BB962C8B-B14F-4D97-AF65-F5344CB8AC3E}">
        <p14:creationId xmlns:p14="http://schemas.microsoft.com/office/powerpoint/2010/main" val="1715200427"/>
      </p:ext>
    </p:extLst>
  </p:cSld>
  <p:clrMapOvr>
    <a:masterClrMapping/>
  </p:clrMapOvr>
  <p:transition spd="slow">
    <p:wipe/>
  </p:transition>
</p:sld>
</file>

<file path=ppt/slides/slide2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7C8B5F30-ACDD-7C3B-BAED-2BD794AD417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E94A2D0-ECD4-A762-E613-A62277C28BA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5B7E000-53CF-B8C4-DAC5-2156711AD16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CCBC6B4-3C53-2A25-4559-9C1C3B9E006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9D3E3BB-452E-B3DD-97A8-1FB752D8769C}"/>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A13E0BD8-9D2A-A170-55F2-C50BB842CF65}"/>
              </a:ext>
            </a:extLst>
          </p:cNvPr>
          <p:cNvSpPr txBox="1"/>
          <p:nvPr/>
        </p:nvSpPr>
        <p:spPr>
          <a:xfrm>
            <a:off x="3116401" y="1886277"/>
            <a:ext cx="6975195" cy="59093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Kartları kullanarak verilerimizi kaydedebilmekteyiz. Peki veri kaydetmek neden önemli?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Biz Deneyap Kartında şu ana kadarki projelerimizde verileri değişkenlere atayıp kullanıyorduk. O anki veriyi k</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ullandıktan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sonra ise o veriyle işimiz bitiyordu. Örneğin: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Bir değişken oluşturup o değişkene sensör verisini atıyorduk.</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Sensör verisini atadıktan sonra genellikle ekranda gösteriyorduk. </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Ekranda gösterdikten sonra o andaki veriyle işimiz bitiyordu ve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o veriyi kaydetmeden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üzerine yeni bir veri yazıyorduk.</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Fakat tarım teknolojileri gibi sistemlerde sensör verileri anlık kaydetmemiz gerekmektedir. Örneğin gündüz ve gece boyunca topraktaki nem değerleri nasıl değişmektedir? Veya toprağı sularken nem değerimiz hangi oranlarda değişmektedir?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sistemler için hiç şüphesiz sensör verilerini kaydetmek önemlidir. </a:t>
            </a:r>
          </a:p>
        </p:txBody>
      </p:sp>
    </p:spTree>
    <p:extLst>
      <p:ext uri="{BB962C8B-B14F-4D97-AF65-F5344CB8AC3E}">
        <p14:creationId xmlns:p14="http://schemas.microsoft.com/office/powerpoint/2010/main" val="948210655"/>
      </p:ext>
    </p:extLst>
  </p:cSld>
  <p:clrMapOvr>
    <a:masterClrMapping/>
  </p:clrMapOvr>
  <p:transition spd="slow">
    <p:wipe/>
  </p:transition>
</p:sld>
</file>

<file path=ppt/slides/slide26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E73E7AC3-C68C-E46E-64D6-A053D832676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877EC25-2286-2FD3-47E7-D3CCB848B50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AE1D07F-4A71-87CB-2447-CA3605E58CB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047AD0B-93D9-E528-861C-B0FD213210D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99C52E29-5E03-96E6-F7E9-E4A6F67E4479}"/>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A97882AE-8CC9-B3B0-BAA5-096F7AEAD9AA}"/>
              </a:ext>
            </a:extLst>
          </p:cNvPr>
          <p:cNvSpPr txBox="1"/>
          <p:nvPr/>
        </p:nvSpPr>
        <p:spPr>
          <a:xfrm>
            <a:off x="3116401" y="1886277"/>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Nedir?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Bizler sensör verilerini kaydetmek için çeşitli cihazlar kullanabilmekteyiz. Örneğin: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Harddiskler</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Kartlar</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Eepromlar</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CD’ler</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Manyetik Kaset Teypler(1980 - 90’larda)</a:t>
            </a:r>
          </a:p>
        </p:txBody>
      </p:sp>
      <p:pic>
        <p:nvPicPr>
          <p:cNvPr id="4" name="Resim 3" descr="elektronik donanım, sürmek, veri depolama cihazı, sabit disk sürücüsü içeren bir resim&#10;&#10;Yapay zeka tarafından oluşturulmuş içerik yanlış olabilir.">
            <a:extLst>
              <a:ext uri="{FF2B5EF4-FFF2-40B4-BE49-F238E27FC236}">
                <a16:creationId xmlns:a16="http://schemas.microsoft.com/office/drawing/2014/main" id="{98702E1F-5BB1-5523-9E99-B13582DB8A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633" y="5548234"/>
            <a:ext cx="2465462" cy="2465462"/>
          </a:xfrm>
          <a:prstGeom prst="rect">
            <a:avLst/>
          </a:prstGeom>
        </p:spPr>
      </p:pic>
      <p:pic>
        <p:nvPicPr>
          <p:cNvPr id="6" name="Resim 5" descr="elektronik donanım, kompakt disk, veri depolama cihazı, CD içeren bir resim&#10;&#10;Yapay zeka tarafından oluşturulmuş içerik yanlış olabilir.">
            <a:extLst>
              <a:ext uri="{FF2B5EF4-FFF2-40B4-BE49-F238E27FC236}">
                <a16:creationId xmlns:a16="http://schemas.microsoft.com/office/drawing/2014/main" id="{7D5228F6-711F-49FF-F3E8-F6C2209623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6791" y="5758501"/>
            <a:ext cx="2016125" cy="2044927"/>
          </a:xfrm>
          <a:prstGeom prst="rect">
            <a:avLst/>
          </a:prstGeom>
        </p:spPr>
      </p:pic>
      <p:pic>
        <p:nvPicPr>
          <p:cNvPr id="9" name="Resim 8" descr="elektronik donanım, teyp, bant, kompakt kaset, veri depolama cihazı içeren bir resim&#10;&#10;Yapay zeka tarafından oluşturulmuş içerik yanlış olabilir.">
            <a:extLst>
              <a:ext uri="{FF2B5EF4-FFF2-40B4-BE49-F238E27FC236}">
                <a16:creationId xmlns:a16="http://schemas.microsoft.com/office/drawing/2014/main" id="{6B82D6DC-A279-A2F8-55F7-095717A231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2613" y="5554262"/>
            <a:ext cx="2465461" cy="2465461"/>
          </a:xfrm>
          <a:prstGeom prst="rect">
            <a:avLst/>
          </a:prstGeom>
        </p:spPr>
      </p:pic>
    </p:spTree>
    <p:extLst>
      <p:ext uri="{BB962C8B-B14F-4D97-AF65-F5344CB8AC3E}">
        <p14:creationId xmlns:p14="http://schemas.microsoft.com/office/powerpoint/2010/main" val="2457566630"/>
      </p:ext>
    </p:extLst>
  </p:cSld>
  <p:clrMapOvr>
    <a:masterClrMapping/>
  </p:clrMapOvr>
  <p:transition spd="slow">
    <p:wipe/>
  </p:transition>
</p:sld>
</file>

<file path=ppt/slides/slide26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9A362CD6-C3DC-3D40-AA88-49FB3B2D844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B9E8A73-B9EE-6D19-5DF7-1A4A39756B7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B6FE52B-F837-47CC-8515-64FD9B6065A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E4E59E9-09A9-FD15-8878-9BBD4D2FBD4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AABDD0B-512C-D1B8-BE95-C1D033C41B30}"/>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CCC222F3-14D0-DABC-02B7-35DCD657ED19}"/>
              </a:ext>
            </a:extLst>
          </p:cNvPr>
          <p:cNvSpPr txBox="1"/>
          <p:nvPr/>
        </p:nvSpPr>
        <p:spPr>
          <a:xfrm>
            <a:off x="3116401" y="1886277"/>
            <a:ext cx="6975195"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kartların arka yüzlerinde haberleşme için kullanabileceğimiz pinler mevcuttur. Bu pinler birden fazla haberleşme türünü desteklemektedirler.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Biz bu pinlerin 6 adetini kullanarak SPI adı verilen haberleşme sistemi ile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kartına veri yazıp-okuyabileceğiz.   </a:t>
            </a:r>
          </a:p>
        </p:txBody>
      </p:sp>
      <p:pic>
        <p:nvPicPr>
          <p:cNvPr id="10" name="Resim 9" descr="metin, ekran görüntüsü, yazı tipi içeren bir resim&#10;&#10;Yapay zeka tarafından oluşturulmuş içerik yanlış olabilir.">
            <a:extLst>
              <a:ext uri="{FF2B5EF4-FFF2-40B4-BE49-F238E27FC236}">
                <a16:creationId xmlns:a16="http://schemas.microsoft.com/office/drawing/2014/main" id="{1DA04BF1-6F3A-C39C-8CA4-D2DE3DD90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4000" y="5487068"/>
            <a:ext cx="7489962" cy="3965932"/>
          </a:xfrm>
          <a:prstGeom prst="rect">
            <a:avLst/>
          </a:prstGeom>
        </p:spPr>
      </p:pic>
    </p:spTree>
    <p:extLst>
      <p:ext uri="{BB962C8B-B14F-4D97-AF65-F5344CB8AC3E}">
        <p14:creationId xmlns:p14="http://schemas.microsoft.com/office/powerpoint/2010/main" val="2286641475"/>
      </p:ext>
    </p:extLst>
  </p:cSld>
  <p:clrMapOvr>
    <a:masterClrMapping/>
  </p:clrMapOvr>
  <p:transition spd="slow">
    <p:wipe/>
  </p:transition>
</p:sld>
</file>

<file path=ppt/slides/slide26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2B854FEB-329E-7F78-B451-D1DEB8D661D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2D1A2A5-0944-AC83-3910-5756A42C031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D270FAE-5501-5197-F357-E36E07882AB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F922FCF-25B9-B52A-1B67-A805A373AA5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6B6BABC-0A2C-6A76-BD53-C6A0E14914C2}"/>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3961F8EB-99B8-37AB-ACE6-94B6CF3B2F2A}"/>
              </a:ext>
            </a:extLst>
          </p:cNvPr>
          <p:cNvSpPr txBox="1"/>
          <p:nvPr/>
        </p:nvSpPr>
        <p:spPr>
          <a:xfrm>
            <a:off x="3116401" y="188627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kartların pinleri çok küçük olduğu için kablo bağlantısı yapmamız zordur.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pinlerini kolay kullanabilmemiz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modülleri kullanmamız gerekmektedir.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modülleri: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pinlerini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jumperlar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ile erişebileceğimiz hale getirebilmektedir.  </a:t>
            </a:r>
          </a:p>
        </p:txBody>
      </p:sp>
      <p:pic>
        <p:nvPicPr>
          <p:cNvPr id="4" name="Resim 3" descr="elektronik bileşen, devre bileşeni, pasif devre bileşeni, elektronik mühendisliği içeren bir resim&#10;&#10;Yapay zeka tarafından oluşturulmuş içerik yanlış olabilir.">
            <a:extLst>
              <a:ext uri="{FF2B5EF4-FFF2-40B4-BE49-F238E27FC236}">
                <a16:creationId xmlns:a16="http://schemas.microsoft.com/office/drawing/2014/main" id="{986997D8-BCFE-155E-3C5D-DFFBC155D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613" y="5093832"/>
            <a:ext cx="3182938" cy="3182938"/>
          </a:xfrm>
          <a:prstGeom prst="rect">
            <a:avLst/>
          </a:prstGeom>
        </p:spPr>
      </p:pic>
      <p:pic>
        <p:nvPicPr>
          <p:cNvPr id="5" name="Resim 4" descr="çakmak içeren bir resim&#10;&#10;Yapay zeka tarafından oluşturulmuş içerik yanlış olabilir.">
            <a:extLst>
              <a:ext uri="{FF2B5EF4-FFF2-40B4-BE49-F238E27FC236}">
                <a16:creationId xmlns:a16="http://schemas.microsoft.com/office/drawing/2014/main" id="{E0D01B83-40B4-1E96-1AD3-D851E8F7B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3998" y="5362206"/>
            <a:ext cx="3704666" cy="2646190"/>
          </a:xfrm>
          <a:prstGeom prst="rect">
            <a:avLst/>
          </a:prstGeom>
        </p:spPr>
      </p:pic>
    </p:spTree>
    <p:extLst>
      <p:ext uri="{BB962C8B-B14F-4D97-AF65-F5344CB8AC3E}">
        <p14:creationId xmlns:p14="http://schemas.microsoft.com/office/powerpoint/2010/main" val="1107148997"/>
      </p:ext>
    </p:extLst>
  </p:cSld>
  <p:clrMapOvr>
    <a:masterClrMapping/>
  </p:clrMapOvr>
  <p:transition spd="slow">
    <p:wipe/>
  </p:transition>
</p:sld>
</file>

<file path=ppt/slides/slide26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52649FA7-96CE-E72E-3352-9F936384B24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958F226-3BB8-4960-605E-107FDB78963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9DAE333-54A4-91FE-D943-999EF336591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1ED8548-464C-9409-9286-294EC461A4E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158953D-3B9E-CAAF-2641-52BCE61CCC12}"/>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3E425BAA-A96B-308A-7123-3D865BF32CE9}"/>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Modülün MOSI MISO VCC ve GND pinleri Deneyap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Kartı’nın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üzerinde mevcuttur. Modülün CS pini ise Deneyap Kartının D4 pinine bağlayabilirsiniz. </a:t>
            </a:r>
          </a:p>
        </p:txBody>
      </p:sp>
      <p:pic>
        <p:nvPicPr>
          <p:cNvPr id="6" name="Resim 5" descr="metin, elektronik mühendisliği, elektronik donanım, ekran görüntüsü içeren bir resim&#10;&#10;Yapay zeka tarafından oluşturulmuş içerik yanlış olabilir.">
            <a:extLst>
              <a:ext uri="{FF2B5EF4-FFF2-40B4-BE49-F238E27FC236}">
                <a16:creationId xmlns:a16="http://schemas.microsoft.com/office/drawing/2014/main" id="{2B2A4DAC-5688-A614-3C99-C8C02B912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762373" y="3699761"/>
            <a:ext cx="3578986" cy="5417082"/>
          </a:xfrm>
          <a:prstGeom prst="rect">
            <a:avLst/>
          </a:prstGeom>
        </p:spPr>
      </p:pic>
    </p:spTree>
    <p:extLst>
      <p:ext uri="{BB962C8B-B14F-4D97-AF65-F5344CB8AC3E}">
        <p14:creationId xmlns:p14="http://schemas.microsoft.com/office/powerpoint/2010/main" val="756314999"/>
      </p:ext>
    </p:extLst>
  </p:cSld>
  <p:clrMapOvr>
    <a:masterClrMapping/>
  </p:clrMapOvr>
  <p:transition spd="slow">
    <p:wipe/>
  </p:transition>
</p:sld>
</file>

<file path=ppt/slides/slide26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7BCDB628-2FA1-6DB4-7B57-ACBAEBB6D74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89E49C4-A543-EEAE-DB71-79AC92910881}"/>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02887EE-FE89-2204-2397-A5C404EC787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B6700CC-0E55-D6DA-6653-A7A55125634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A8D7832-BCD1-C642-68C8-135A7F0E7C41}"/>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F9BB598E-0238-681C-5DE5-0254599E07F0}"/>
              </a:ext>
            </a:extLst>
          </p:cNvPr>
          <p:cNvSpPr txBox="1"/>
          <p:nvPr/>
        </p:nvSpPr>
        <p:spPr>
          <a:xfrm>
            <a:off x="3116401" y="1886277"/>
            <a:ext cx="697519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Kartımıza veri okuyup yazabilmemiz için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#include &lt;</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SPI.h</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&gt;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ve</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#include &lt;</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SD.h</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&gt;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ile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SPI.h</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SD.h</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kütüphanelerimizi kodumuza dahil ediyoruz.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SD kütüphanesi Arduino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İde’de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zaten mevcuttur. Kütüphane yöneticisinden tekrar indirmeye gerek yoktur. SPI kütüphanesi de Arduino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İde’de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mevcuttur. </a:t>
            </a:r>
          </a:p>
        </p:txBody>
      </p:sp>
      <p:pic>
        <p:nvPicPr>
          <p:cNvPr id="4" name="Resim 3">
            <a:extLst>
              <a:ext uri="{FF2B5EF4-FFF2-40B4-BE49-F238E27FC236}">
                <a16:creationId xmlns:a16="http://schemas.microsoft.com/office/drawing/2014/main" id="{7D4BEC95-5082-FE9D-085E-C3760DD0C584}"/>
              </a:ext>
            </a:extLst>
          </p:cNvPr>
          <p:cNvPicPr>
            <a:picLocks noChangeAspect="1"/>
          </p:cNvPicPr>
          <p:nvPr/>
        </p:nvPicPr>
        <p:blipFill>
          <a:blip r:embed="rId4"/>
          <a:stretch>
            <a:fillRect/>
          </a:stretch>
        </p:blipFill>
        <p:spPr>
          <a:xfrm>
            <a:off x="4156681" y="5434401"/>
            <a:ext cx="4894638" cy="1093484"/>
          </a:xfrm>
          <a:prstGeom prst="rect">
            <a:avLst/>
          </a:prstGeom>
        </p:spPr>
      </p:pic>
    </p:spTree>
    <p:extLst>
      <p:ext uri="{BB962C8B-B14F-4D97-AF65-F5344CB8AC3E}">
        <p14:creationId xmlns:p14="http://schemas.microsoft.com/office/powerpoint/2010/main" val="3415860330"/>
      </p:ext>
    </p:extLst>
  </p:cSld>
  <p:clrMapOvr>
    <a:masterClrMapping/>
  </p:clrMapOvr>
  <p:transition spd="slow">
    <p:wipe/>
  </p:transition>
</p:sld>
</file>

<file path=ppt/slides/slide26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518080C-7556-A317-20B2-82DC1A7E056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BDAC6BF-97EC-56E7-62FC-41B6B1CFF70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6F18679-60F8-E022-3480-CD833388AB3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BEE7BDC-5FA7-BE88-976F-A9D609C66C2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0E24454-B69F-0A84-B425-8038856216F0}"/>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9AA27137-B8AB-9560-1537-FB255F8F028F}"/>
              </a:ext>
            </a:extLst>
          </p:cNvPr>
          <p:cNvSpPr txBox="1"/>
          <p:nvPr/>
        </p:nvSpPr>
        <p:spPr>
          <a:xfrm>
            <a:off x="3116401" y="1886277"/>
            <a:ext cx="6975195"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Kütüphanemizi dahil ettikten sonra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#define CS D4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kullanarak D4. pinimize CS etiketini atayalım.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CS etiketimizi de atadıktan sonra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File dosyam;</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komutunu kullanarak ‘dosyam’ adında bir nesne oluşturuyoruz.</a:t>
            </a:r>
          </a:p>
        </p:txBody>
      </p:sp>
      <p:pic>
        <p:nvPicPr>
          <p:cNvPr id="4" name="Resim 3">
            <a:extLst>
              <a:ext uri="{FF2B5EF4-FFF2-40B4-BE49-F238E27FC236}">
                <a16:creationId xmlns:a16="http://schemas.microsoft.com/office/drawing/2014/main" id="{86E33EA2-C30E-5BCB-C3F8-113B0473CC07}"/>
              </a:ext>
            </a:extLst>
          </p:cNvPr>
          <p:cNvPicPr>
            <a:picLocks noChangeAspect="1"/>
          </p:cNvPicPr>
          <p:nvPr/>
        </p:nvPicPr>
        <p:blipFill>
          <a:blip r:embed="rId4"/>
          <a:stretch>
            <a:fillRect/>
          </a:stretch>
        </p:blipFill>
        <p:spPr>
          <a:xfrm>
            <a:off x="3664180" y="6187378"/>
            <a:ext cx="4795471" cy="2813747"/>
          </a:xfrm>
          <a:prstGeom prst="rect">
            <a:avLst/>
          </a:prstGeom>
        </p:spPr>
      </p:pic>
    </p:spTree>
    <p:extLst>
      <p:ext uri="{BB962C8B-B14F-4D97-AF65-F5344CB8AC3E}">
        <p14:creationId xmlns:p14="http://schemas.microsoft.com/office/powerpoint/2010/main" val="2232282098"/>
      </p:ext>
    </p:extLst>
  </p:cSld>
  <p:clrMapOvr>
    <a:masterClrMapping/>
  </p:clrMapOvr>
  <p:transition spd="slow">
    <p:wipe/>
  </p:transition>
</p:sld>
</file>

<file path=ppt/slides/slide26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81A928C9-5923-F3E8-5612-C922BEB3CAD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7644D02-B832-10D1-5A6E-62B08DDA966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93DD34C-3BA9-6586-F858-021578D7420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13FE4AC-D7B5-37DC-2C9D-E47286DB225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0DF4632-3E94-081F-54D4-CD352D897FEC}"/>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CF6A744E-C199-49D3-65D7-015AA64E7D08}"/>
              </a:ext>
            </a:extLst>
          </p:cNvPr>
          <p:cNvSpPr txBox="1"/>
          <p:nvPr/>
        </p:nvSpPr>
        <p:spPr>
          <a:xfrm>
            <a:off x="3116401" y="1886277"/>
            <a:ext cx="6975195"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Daha sonra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if</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SD.begin</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(CS)){}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kullanarak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okunmadıysa eğer okumadı bilgisini girmesini istiyoruz.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kartımız başarıyla okunursa </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 dosyam = </a:t>
            </a:r>
            <a:r>
              <a:rPr kumimoji="0" lang="tr-TR" sz="1800" b="0" i="0" u="none" strike="noStrike" kern="1200" cap="none" spc="0" normalizeH="0" baseline="0" noProof="0" dirty="0" err="1">
                <a:ln>
                  <a:noFill/>
                </a:ln>
                <a:solidFill>
                  <a:srgbClr val="7030A0"/>
                </a:solidFill>
                <a:effectLst/>
                <a:uLnTx/>
                <a:uFillTx/>
                <a:latin typeface="Aptos" panose="02110004020202020204"/>
                <a:ea typeface="+mn-ea"/>
                <a:cs typeface="+mn-cs"/>
              </a:rPr>
              <a:t>SD.open</a:t>
            </a:r>
            <a:r>
              <a:rPr kumimoji="0" lang="tr-TR" sz="1800" b="0" i="0" u="none" strike="noStrike" kern="1200" cap="none" spc="0" normalizeH="0" baseline="0" noProof="0" dirty="0">
                <a:ln>
                  <a:noFill/>
                </a:ln>
                <a:solidFill>
                  <a:srgbClr val="7030A0"/>
                </a:solidFill>
                <a:effectLst/>
                <a:uLnTx/>
                <a:uFillTx/>
                <a:latin typeface="Aptos" panose="02110004020202020204"/>
                <a:ea typeface="+mn-ea"/>
                <a:cs typeface="+mn-cs"/>
              </a:rPr>
              <a:t>("/deneme.txt", FILE_WRITE);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komutunu kullanarak deneme.txt adında bir metin dosyası oluşturabiliriz.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7" name="Resim 6">
            <a:extLst>
              <a:ext uri="{FF2B5EF4-FFF2-40B4-BE49-F238E27FC236}">
                <a16:creationId xmlns:a16="http://schemas.microsoft.com/office/drawing/2014/main" id="{9C919568-37C0-A19E-F628-836ECF7D0753}"/>
              </a:ext>
            </a:extLst>
          </p:cNvPr>
          <p:cNvPicPr>
            <a:picLocks noChangeAspect="1"/>
          </p:cNvPicPr>
          <p:nvPr/>
        </p:nvPicPr>
        <p:blipFill>
          <a:blip r:embed="rId4"/>
          <a:stretch>
            <a:fillRect/>
          </a:stretch>
        </p:blipFill>
        <p:spPr>
          <a:xfrm>
            <a:off x="3430593" y="4748599"/>
            <a:ext cx="6188521" cy="4352366"/>
          </a:xfrm>
          <a:prstGeom prst="rect">
            <a:avLst/>
          </a:prstGeom>
        </p:spPr>
      </p:pic>
    </p:spTree>
    <p:extLst>
      <p:ext uri="{BB962C8B-B14F-4D97-AF65-F5344CB8AC3E}">
        <p14:creationId xmlns:p14="http://schemas.microsoft.com/office/powerpoint/2010/main" val="1799271642"/>
      </p:ext>
    </p:extLst>
  </p:cSld>
  <p:clrMapOvr>
    <a:masterClrMapping/>
  </p:clrMapOvr>
  <p:transition spd="slow">
    <p:wipe/>
  </p:transition>
</p:sld>
</file>

<file path=ppt/slides/slide26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D38B745-EAE5-051E-21DF-77E988C605A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215EA16-AA62-A698-5724-E2C39E19547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A4DDF51-ED29-C6CC-8573-3F61B1D55F9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F91A0DC-157E-398C-4B3C-AD6E6B5147E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89C029D-9E0C-2EA9-AF3C-867A95C1D7A6}"/>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FE9B8B42-B0D8-307A-4987-D4817CDDF995}"/>
              </a:ext>
            </a:extLst>
          </p:cNvPr>
          <p:cNvSpPr txBox="1"/>
          <p:nvPr/>
        </p:nvSpPr>
        <p:spPr>
          <a:xfrm>
            <a:off x="3116401" y="1886277"/>
            <a:ext cx="6975195" cy="45243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1" i="0" u="none" strike="noStrike" kern="1200" cap="none" spc="0" normalizeH="0" baseline="0" noProof="0" dirty="0" err="1">
                <a:ln>
                  <a:noFill/>
                </a:ln>
                <a:solidFill>
                  <a:srgbClr val="FF0000"/>
                </a:solidFill>
                <a:effectLst/>
                <a:uLnTx/>
                <a:uFillTx/>
                <a:latin typeface="Aptos" panose="02110004020202020204"/>
                <a:ea typeface="+mn-ea"/>
                <a:cs typeface="+mn-cs"/>
              </a:rPr>
              <a:t>dosyam.println</a:t>
            </a: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sayesinde dosyamıza metin yazabiliriz.</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1" i="0" u="none" strike="noStrike" kern="1200" cap="none" spc="0" normalizeH="0" baseline="0" noProof="0" dirty="0" err="1">
                <a:ln>
                  <a:noFill/>
                </a:ln>
                <a:solidFill>
                  <a:srgbClr val="FF0000"/>
                </a:solidFill>
                <a:effectLst/>
                <a:uLnTx/>
                <a:uFillTx/>
                <a:latin typeface="Aptos" panose="02110004020202020204"/>
                <a:ea typeface="+mn-ea"/>
                <a:cs typeface="+mn-cs"/>
              </a:rPr>
              <a:t>Serial.write</a:t>
            </a: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1" i="0" u="none" strike="noStrike" kern="1200" cap="none" spc="0" normalizeH="0" baseline="0" noProof="0" dirty="0" err="1">
                <a:ln>
                  <a:noFill/>
                </a:ln>
                <a:solidFill>
                  <a:srgbClr val="FF0000"/>
                </a:solidFill>
                <a:effectLst/>
                <a:uLnTx/>
                <a:uFillTx/>
                <a:latin typeface="Aptos" panose="02110004020202020204"/>
                <a:ea typeface="+mn-ea"/>
                <a:cs typeface="+mn-cs"/>
              </a:rPr>
              <a:t>dosyam.read</a:t>
            </a: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sayesinde ise SD kartımızdaki tüm veriyi okuyabiliriz.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Not: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ile işimiz bittikten sonra </a:t>
            </a:r>
            <a:r>
              <a:rPr kumimoji="0" lang="tr-TR" sz="1800" b="1" i="0" u="none" strike="noStrike" kern="1200" cap="none" spc="0" normalizeH="0" baseline="0" noProof="0" dirty="0" err="1">
                <a:ln>
                  <a:noFill/>
                </a:ln>
                <a:solidFill>
                  <a:srgbClr val="FF0000"/>
                </a:solidFill>
                <a:effectLst/>
                <a:uLnTx/>
                <a:uFillTx/>
                <a:latin typeface="Aptos" panose="02110004020202020204"/>
                <a:ea typeface="+mn-ea"/>
                <a:cs typeface="+mn-cs"/>
              </a:rPr>
              <a:t>dosyam.close</a:t>
            </a: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Komutu ile dosyamızı kapatmayı ihmal etmeyelim.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Dosyamızı kapatmadan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kartımızı çıkarırsak eğer veriler düzgün kaydedilmeyebilir.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Önemli Not: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karta veri yazıp-okurken kullandığımız kodlar gözünüzü korkutmasın. Kodların büyük çoğunluğunu biz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 düzgün bağlanmış mı diye kontrol etmek için kullanıyoruz. </a:t>
            </a:r>
          </a:p>
        </p:txBody>
      </p:sp>
    </p:spTree>
    <p:extLst>
      <p:ext uri="{BB962C8B-B14F-4D97-AF65-F5344CB8AC3E}">
        <p14:creationId xmlns:p14="http://schemas.microsoft.com/office/powerpoint/2010/main" val="72752902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289C02E-0B88-EDA7-F5C2-4D8F1295EBE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E082486-F3EC-CEC0-FDB9-E7243533D78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BA5BF64-46AC-8BF7-73D0-F78CB59FB45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093DF28-0753-9731-1227-6D4C718DAC6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67AA34BB-9A3E-72FC-D283-E4A51F22142A}"/>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4D9FE4EE-0B27-D874-2CB4-7F5A8D6F51D4}"/>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3" name="Metin kutusu 2">
            <a:extLst>
              <a:ext uri="{FF2B5EF4-FFF2-40B4-BE49-F238E27FC236}">
                <a16:creationId xmlns:a16="http://schemas.microsoft.com/office/drawing/2014/main" id="{242213A9-F76B-1290-0C9B-C8C89FF0261F}"/>
              </a:ext>
            </a:extLst>
          </p:cNvPr>
          <p:cNvSpPr txBox="1"/>
          <p:nvPr/>
        </p:nvSpPr>
        <p:spPr>
          <a:xfrm>
            <a:off x="3197505" y="3142999"/>
            <a:ext cx="6812990"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Led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a:t>
            </a:r>
            <a:r>
              <a:rPr lang="tr-TR" dirty="0" err="1"/>
              <a:t>led’ler</a:t>
            </a:r>
            <a:r>
              <a:rPr lang="tr-TR" dirty="0"/>
              <a:t> ışık yayan devre elemanlarındandır.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t>	</a:t>
            </a:r>
            <a:r>
              <a:rPr lang="tr-TR" dirty="0">
                <a:solidFill>
                  <a:srgbClr val="FF0000"/>
                </a:solidFill>
              </a:rPr>
              <a:t>Not:</a:t>
            </a:r>
            <a:r>
              <a:rPr lang="tr-TR" dirty="0"/>
              <a:t> Temelde </a:t>
            </a:r>
            <a:r>
              <a:rPr lang="tr-TR" dirty="0" err="1"/>
              <a:t>Led’ler</a:t>
            </a:r>
            <a:r>
              <a:rPr lang="tr-TR" dirty="0"/>
              <a:t> de birer diyotturlar ama akımı tek yönden geçirirken aynı zamanda ışık da yayarlar.</a:t>
            </a:r>
          </a:p>
        </p:txBody>
      </p:sp>
    </p:spTree>
    <p:extLst>
      <p:ext uri="{BB962C8B-B14F-4D97-AF65-F5344CB8AC3E}">
        <p14:creationId xmlns:p14="http://schemas.microsoft.com/office/powerpoint/2010/main" val="2911935441"/>
      </p:ext>
    </p:extLst>
  </p:cSld>
  <p:clrMapOvr>
    <a:masterClrMapping/>
  </p:clrMapOvr>
  <p:transition spd="slow">
    <p:wipe/>
  </p:transition>
</p:sld>
</file>

<file path=ppt/slides/slide27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E77B8272-4E9F-E369-1A43-C2DC78D3CD0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0BE8F18-C709-0567-C788-8C8642C865B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6ED3034-D85B-B101-C8EB-9F7B7BFD8FE5}"/>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3536356-5DED-8265-15C1-1CCE8CF7525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EF5560E-7606-BF62-0E89-CB413C19DC6F}"/>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13B56215-8B7D-94F5-CC79-90F55BA59BD5}"/>
              </a:ext>
            </a:extLst>
          </p:cNvPr>
          <p:cNvSpPr txBox="1"/>
          <p:nvPr/>
        </p:nvSpPr>
        <p:spPr>
          <a:xfrm>
            <a:off x="3116401" y="1886277"/>
            <a:ext cx="697519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Örnek kodumuz:</a:t>
            </a:r>
          </a:p>
        </p:txBody>
      </p:sp>
      <p:pic>
        <p:nvPicPr>
          <p:cNvPr id="4" name="Resim 3">
            <a:extLst>
              <a:ext uri="{FF2B5EF4-FFF2-40B4-BE49-F238E27FC236}">
                <a16:creationId xmlns:a16="http://schemas.microsoft.com/office/drawing/2014/main" id="{E4FCE61B-E726-F056-0CE7-AC033E3CEC97}"/>
              </a:ext>
            </a:extLst>
          </p:cNvPr>
          <p:cNvPicPr>
            <a:picLocks noChangeAspect="1"/>
          </p:cNvPicPr>
          <p:nvPr/>
        </p:nvPicPr>
        <p:blipFill>
          <a:blip r:embed="rId4"/>
          <a:stretch>
            <a:fillRect/>
          </a:stretch>
        </p:blipFill>
        <p:spPr>
          <a:xfrm>
            <a:off x="4800107" y="3250694"/>
            <a:ext cx="3589331" cy="5761219"/>
          </a:xfrm>
          <a:prstGeom prst="rect">
            <a:avLst/>
          </a:prstGeom>
        </p:spPr>
      </p:pic>
    </p:spTree>
    <p:extLst>
      <p:ext uri="{BB962C8B-B14F-4D97-AF65-F5344CB8AC3E}">
        <p14:creationId xmlns:p14="http://schemas.microsoft.com/office/powerpoint/2010/main" val="1531514750"/>
      </p:ext>
    </p:extLst>
  </p:cSld>
  <p:clrMapOvr>
    <a:masterClrMapping/>
  </p:clrMapOvr>
  <p:transition spd="slow">
    <p:wipe/>
  </p:transition>
</p:sld>
</file>

<file path=ppt/slides/slide27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00E66704-0DDD-3BDA-C645-CC2C4930231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81B5799-22C1-5EE6-B3CC-227010865A1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3FFEC62-EE6A-CD5C-2B79-065C85246CE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0931021-684A-C631-15CE-90F7131C4CB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040DF6B-4FC8-1A10-65AB-1A2866C75D1B}"/>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C7312DB6-7F92-783A-C139-4714A2F1BFFD}"/>
              </a:ext>
            </a:extLst>
          </p:cNvPr>
          <p:cNvSpPr txBox="1"/>
          <p:nvPr/>
        </p:nvSpPr>
        <p:spPr>
          <a:xfrm>
            <a:off x="3116401" y="1886277"/>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Şimdi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kartımızı kullanarak Gaz sensöründen okuduğumuz analog verileri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kartımıza kaydetmemizi sağlayan kodu yazalım.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Gaz Sensörünü Deneyap Kartın A0 pinine bağlayın.</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Deneyap Kartın D12 pinine bir buton bağlayın. Butona basınca dosyamız kapansın istiyoruz. </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delay</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(1000); komutu kullanmayı ihmal etmeyin.)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Yukarıda istenilen kod diğer sayfada mevcuttur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sym typeface="Wingdings" panose="05000000000000000000" pitchFamily="2" charset="2"/>
              </a:rPr>
              <a:t></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7990891"/>
      </p:ext>
    </p:extLst>
  </p:cSld>
  <p:clrMapOvr>
    <a:masterClrMapping/>
  </p:clrMapOvr>
  <p:transition spd="slow">
    <p:wipe/>
  </p:transition>
</p:sld>
</file>

<file path=ppt/slides/slide27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D23DB98-2722-97B1-9193-719F1A4D1E5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70C9952-0520-8DF2-039D-D4DF0EFBFF9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DCD1F7C-F1B8-41F8-E223-33B500055E6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990F909-8C5C-7ED3-5408-C2228E99543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D5F0A0C-9DC1-19FF-AC8C-1978E8640B41}"/>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Sd</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Kart Kullanımı)</a:t>
            </a:r>
          </a:p>
        </p:txBody>
      </p:sp>
      <p:sp>
        <p:nvSpPr>
          <p:cNvPr id="2" name="Metin kutusu 1">
            <a:extLst>
              <a:ext uri="{FF2B5EF4-FFF2-40B4-BE49-F238E27FC236}">
                <a16:creationId xmlns:a16="http://schemas.microsoft.com/office/drawing/2014/main" id="{EC224952-70EF-1112-0E6E-7B4E0F8E5C19}"/>
              </a:ext>
            </a:extLst>
          </p:cNvPr>
          <p:cNvSpPr txBox="1"/>
          <p:nvPr/>
        </p:nvSpPr>
        <p:spPr>
          <a:xfrm>
            <a:off x="3116401" y="1886277"/>
            <a:ext cx="697519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Sd</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Kart Deneyap Kart ile 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Analog veri kaydeden kodumuz:</a:t>
            </a: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pic>
        <p:nvPicPr>
          <p:cNvPr id="5" name="Resim 4">
            <a:extLst>
              <a:ext uri="{FF2B5EF4-FFF2-40B4-BE49-F238E27FC236}">
                <a16:creationId xmlns:a16="http://schemas.microsoft.com/office/drawing/2014/main" id="{05C6A1FE-D14B-7F15-1EF1-E628FF46B464}"/>
              </a:ext>
            </a:extLst>
          </p:cNvPr>
          <p:cNvPicPr>
            <a:picLocks noChangeAspect="1"/>
          </p:cNvPicPr>
          <p:nvPr/>
        </p:nvPicPr>
        <p:blipFill>
          <a:blip r:embed="rId4"/>
          <a:stretch>
            <a:fillRect/>
          </a:stretch>
        </p:blipFill>
        <p:spPr>
          <a:xfrm>
            <a:off x="4402500" y="2980160"/>
            <a:ext cx="4244708" cy="6302286"/>
          </a:xfrm>
          <a:prstGeom prst="rect">
            <a:avLst/>
          </a:prstGeom>
        </p:spPr>
      </p:pic>
    </p:spTree>
    <p:extLst>
      <p:ext uri="{BB962C8B-B14F-4D97-AF65-F5344CB8AC3E}">
        <p14:creationId xmlns:p14="http://schemas.microsoft.com/office/powerpoint/2010/main" val="215986616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47E26D0-1BAD-3CA8-6EF6-E4AE33327DF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BA82545-419B-FA14-E61F-49C53BD369A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8A3D72EB-FDC2-9F25-3F31-C639681CB3D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E0F9A42-889D-33AB-66E2-A76DAB496B4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FF4DB3F9-F322-BBBC-2642-8000A024F42B}"/>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DE870B4B-45D9-4B62-B0F2-31809095CF6C}"/>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972BFAE3-6773-32E0-16A0-AB09C29CFC2A}"/>
              </a:ext>
            </a:extLst>
          </p:cNvPr>
          <p:cNvSpPr txBox="1"/>
          <p:nvPr/>
        </p:nvSpPr>
        <p:spPr>
          <a:xfrm>
            <a:off x="5602876" y="7107790"/>
            <a:ext cx="200224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Anahtar(Butonlar)</a:t>
            </a:r>
          </a:p>
        </p:txBody>
      </p:sp>
      <p:pic>
        <p:nvPicPr>
          <p:cNvPr id="4" name="Resim 3" descr="metin içeren bir resim&#10;&#10;Yapay zeka tarafından oluşturulan içerik yanlış olabilir.">
            <a:extLst>
              <a:ext uri="{FF2B5EF4-FFF2-40B4-BE49-F238E27FC236}">
                <a16:creationId xmlns:a16="http://schemas.microsoft.com/office/drawing/2014/main" id="{812D6E9C-5A4F-9854-8DC7-BE4A72D0B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384" y="2762790"/>
            <a:ext cx="7325232" cy="4120443"/>
          </a:xfrm>
          <a:prstGeom prst="rect">
            <a:avLst/>
          </a:prstGeom>
        </p:spPr>
      </p:pic>
    </p:spTree>
    <p:extLst>
      <p:ext uri="{BB962C8B-B14F-4D97-AF65-F5344CB8AC3E}">
        <p14:creationId xmlns:p14="http://schemas.microsoft.com/office/powerpoint/2010/main" val="378668213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6EA937B-9C0A-0E2C-059B-3B8CD8B9823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18F3C77-0900-598B-71DE-EB7E4098B1F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30300BE-384D-1268-0554-63B963B0B07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28D9E18-C57A-C191-6E2C-4C20F0D5B1A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EE2FE55C-7374-A942-DF65-06A55B51C36D}"/>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1E2D98AE-D341-85CF-0897-2F881696247F}"/>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48BD1344-38E5-379E-9FD0-B1A04AED12BF}"/>
              </a:ext>
            </a:extLst>
          </p:cNvPr>
          <p:cNvSpPr txBox="1"/>
          <p:nvPr/>
        </p:nvSpPr>
        <p:spPr>
          <a:xfrm>
            <a:off x="5632489" y="6658676"/>
            <a:ext cx="194302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Kristal Osilatörler</a:t>
            </a:r>
          </a:p>
        </p:txBody>
      </p:sp>
      <p:pic>
        <p:nvPicPr>
          <p:cNvPr id="4" name="Resim 3" descr="tasarım, elektronik donanım içeren bir resim&#10;&#10;Yapay zeka tarafından oluşturulan içerik yanlış olabilir.">
            <a:extLst>
              <a:ext uri="{FF2B5EF4-FFF2-40B4-BE49-F238E27FC236}">
                <a16:creationId xmlns:a16="http://schemas.microsoft.com/office/drawing/2014/main" id="{120D6728-4792-2BCD-734B-FF355B97E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130" y="2832752"/>
            <a:ext cx="6351447" cy="3531405"/>
          </a:xfrm>
          <a:prstGeom prst="rect">
            <a:avLst/>
          </a:prstGeom>
        </p:spPr>
      </p:pic>
    </p:spTree>
    <p:extLst>
      <p:ext uri="{BB962C8B-B14F-4D97-AF65-F5344CB8AC3E}">
        <p14:creationId xmlns:p14="http://schemas.microsoft.com/office/powerpoint/2010/main" val="335487864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8EBCDBE-7674-BA2A-EFCE-530D57DF65A1}"/>
            </a:ext>
          </a:extLst>
        </p:cNvPr>
        <p:cNvGrpSpPr/>
        <p:nvPr/>
      </p:nvGrpSpPr>
      <p:grpSpPr>
        <a:xfrm>
          <a:off x="0" y="0"/>
          <a:ext cx="0" cy="0"/>
          <a:chOff x="0" y="0"/>
          <a:chExt cx="0" cy="0"/>
        </a:xfrm>
      </p:grpSpPr>
      <p:sp>
        <p:nvSpPr>
          <p:cNvPr id="16" name="Metin kutusu 15">
            <a:extLst>
              <a:ext uri="{FF2B5EF4-FFF2-40B4-BE49-F238E27FC236}">
                <a16:creationId xmlns:a16="http://schemas.microsoft.com/office/drawing/2014/main" id="{F7C8A131-590D-DAAF-493D-20F02931FE15}"/>
              </a:ext>
            </a:extLst>
          </p:cNvPr>
          <p:cNvSpPr txBox="1"/>
          <p:nvPr/>
        </p:nvSpPr>
        <p:spPr>
          <a:xfrm>
            <a:off x="2849792" y="1818263"/>
            <a:ext cx="7866976" cy="4247317"/>
          </a:xfrm>
          <a:prstGeom prst="rect">
            <a:avLst/>
          </a:prstGeom>
          <a:noFill/>
        </p:spPr>
        <p:txBody>
          <a:bodyPr wrap="square" rtlCol="0">
            <a:spAutoFit/>
          </a:bodyPr>
          <a:lstStyle/>
          <a:p>
            <a:pPr lvl="0">
              <a:defRPr/>
            </a:pPr>
            <a:r>
              <a:rPr kumimoji="0" lang="tr-TR" sz="16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      Deneyap Elektronik Programlama (SENSÖRLER):</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Ultrasonik Mesafe Sensörü</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127-131</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16X2 Karakter LCD Ekran</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132-147</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Motorlar</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148-163</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DHT11 Sıcaklık ve Nem Sensörü</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164-171</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2WD Araç Kiti Kullanımı</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172-182</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Bluetooth Sensörü</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183-186</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Deneyap Dahili Bluetooth</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187-191</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err="1">
                <a:ln>
                  <a:noFill/>
                </a:ln>
                <a:solidFill>
                  <a:srgbClr val="FF0000"/>
                </a:solidFill>
                <a:effectLst/>
                <a:uLnTx/>
                <a:uFillTx/>
                <a:latin typeface="Aptos" panose="02110004020202020204"/>
                <a:ea typeface="+mn-ea"/>
                <a:cs typeface="+mn-cs"/>
              </a:rPr>
              <a:t>Wi</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-fi haberleşmesi</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192-206</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Nesnelerin İnterneti</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207-213</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Joystickler</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214-221</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600" b="0" i="0" u="none" strike="noStrike" kern="1200" cap="none" spc="0" normalizeH="0" baseline="0" noProof="0" dirty="0" err="1">
                <a:ln>
                  <a:noFill/>
                </a:ln>
                <a:solidFill>
                  <a:srgbClr val="FF0000"/>
                </a:solidFill>
                <a:effectLst/>
                <a:uLnTx/>
                <a:uFillTx/>
                <a:latin typeface="Aptos" panose="02110004020202020204"/>
                <a:ea typeface="+mn-ea"/>
                <a:cs typeface="+mn-cs"/>
              </a:rPr>
              <a:t>Dot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600" b="0" i="0" u="none" strike="noStrike" kern="1200" cap="none" spc="0" normalizeH="0" baseline="0" noProof="0" dirty="0" err="1">
                <a:ln>
                  <a:noFill/>
                </a:ln>
                <a:solidFill>
                  <a:srgbClr val="FF0000"/>
                </a:solidFill>
                <a:effectLst/>
                <a:uLnTx/>
                <a:uFillTx/>
                <a:latin typeface="Aptos" panose="02110004020202020204"/>
                <a:ea typeface="+mn-ea"/>
                <a:cs typeface="+mn-cs"/>
              </a:rPr>
              <a:t>Matrix</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222-239</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r>
              <a:rPr lang="tr-TR" sz="1600" dirty="0">
                <a:solidFill>
                  <a:srgbClr val="FF0000"/>
                </a:solidFill>
                <a:latin typeface="Aptos" panose="02110004020202020204"/>
              </a:rPr>
              <a:t>Gaz Sensörü</a:t>
            </a:r>
            <a:r>
              <a:rPr kumimoji="0" lang="tr-TR" sz="16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600" b="0" i="0" u="none" strike="noStrike" kern="1200" cap="none" spc="0" normalizeH="0" baseline="0" noProof="0" dirty="0">
                <a:ln>
                  <a:noFill/>
                </a:ln>
                <a:solidFill>
                  <a:srgbClr val="FF0000"/>
                </a:solidFill>
                <a:effectLst/>
                <a:uLnTx/>
                <a:uFillTx/>
                <a:latin typeface="Aptos" panose="02110004020202020204"/>
                <a:ea typeface="+mn-ea"/>
                <a:cs typeface="+mn-cs"/>
              </a:rPr>
              <a:t>240-249</a:t>
            </a:r>
          </a:p>
          <a:p>
            <a:pPr marL="800100" lvl="1" indent="-342900">
              <a:buFont typeface="+mj-lt"/>
              <a:buAutoNum type="arabicPeriod"/>
              <a:defRPr/>
            </a:pPr>
            <a:r>
              <a:rPr lang="tr-TR" sz="1600" dirty="0">
                <a:solidFill>
                  <a:srgbClr val="FF0000"/>
                </a:solidFill>
              </a:rPr>
              <a:t>Yağmur Sensörü</a:t>
            </a:r>
            <a:r>
              <a:rPr lang="tr-TR" sz="1600" dirty="0">
                <a:solidFill>
                  <a:prstClr val="black"/>
                </a:solidFill>
              </a:rPr>
              <a:t>------------------------------------------------------------------</a:t>
            </a:r>
            <a:r>
              <a:rPr lang="tr-TR" sz="1600" dirty="0">
                <a:solidFill>
                  <a:srgbClr val="FF0000"/>
                </a:solidFill>
              </a:rPr>
              <a:t>250-255</a:t>
            </a:r>
          </a:p>
          <a:p>
            <a:pPr marL="800100" lvl="1" indent="-342900">
              <a:buFont typeface="+mj-lt"/>
              <a:buAutoNum type="arabicPeriod"/>
              <a:defRPr/>
            </a:pPr>
            <a:r>
              <a:rPr lang="tr-TR" sz="1600" dirty="0">
                <a:solidFill>
                  <a:srgbClr val="FF0000"/>
                </a:solidFill>
              </a:rPr>
              <a:t>Toprak Nem Sensörü</a:t>
            </a:r>
            <a:r>
              <a:rPr lang="tr-TR" sz="1600" dirty="0">
                <a:solidFill>
                  <a:prstClr val="black"/>
                </a:solidFill>
              </a:rPr>
              <a:t>-------------------------------------------------------------</a:t>
            </a:r>
            <a:r>
              <a:rPr lang="tr-TR" sz="1600" dirty="0">
                <a:solidFill>
                  <a:srgbClr val="FF0000"/>
                </a:solidFill>
              </a:rPr>
              <a:t>256-259</a:t>
            </a:r>
          </a:p>
          <a:p>
            <a:pPr marL="800100" lvl="1" indent="-342900">
              <a:buFont typeface="+mj-lt"/>
              <a:buAutoNum type="arabicPeriod"/>
              <a:defRPr/>
            </a:pPr>
            <a:r>
              <a:rPr lang="tr-TR" sz="1600" dirty="0" err="1">
                <a:solidFill>
                  <a:srgbClr val="FF0000"/>
                </a:solidFill>
              </a:rPr>
              <a:t>Sd</a:t>
            </a:r>
            <a:r>
              <a:rPr lang="tr-TR" sz="1600" dirty="0">
                <a:solidFill>
                  <a:srgbClr val="FF0000"/>
                </a:solidFill>
              </a:rPr>
              <a:t> Kart</a:t>
            </a:r>
            <a:r>
              <a:rPr lang="tr-TR" sz="1600" dirty="0">
                <a:solidFill>
                  <a:prstClr val="black"/>
                </a:solidFill>
              </a:rPr>
              <a:t>------------------------------------------------------------------------------</a:t>
            </a:r>
            <a:r>
              <a:rPr lang="tr-TR" sz="1600" dirty="0">
                <a:solidFill>
                  <a:srgbClr val="FF0000"/>
                </a:solidFill>
              </a:rPr>
              <a:t>260-272</a:t>
            </a:r>
          </a:p>
          <a:p>
            <a:pPr marL="800100" marR="0" lvl="1"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tr-TR" sz="14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2" name="Ok: Sağ 1">
            <a:extLst>
              <a:ext uri="{FF2B5EF4-FFF2-40B4-BE49-F238E27FC236}">
                <a16:creationId xmlns:a16="http://schemas.microsoft.com/office/drawing/2014/main" id="{75ABC1C3-EA70-3424-D217-B7A4EAC3C7CD}"/>
              </a:ext>
            </a:extLst>
          </p:cNvPr>
          <p:cNvSpPr/>
          <p:nvPr/>
        </p:nvSpPr>
        <p:spPr>
          <a:xfrm>
            <a:off x="2849792" y="768461"/>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Metin kutusu 2">
            <a:extLst>
              <a:ext uri="{FF2B5EF4-FFF2-40B4-BE49-F238E27FC236}">
                <a16:creationId xmlns:a16="http://schemas.microsoft.com/office/drawing/2014/main" id="{2292E8D8-DCC7-211D-EE75-2D9C4AC5CEAA}"/>
              </a:ext>
            </a:extLst>
          </p:cNvPr>
          <p:cNvSpPr txBox="1"/>
          <p:nvPr/>
        </p:nvSpPr>
        <p:spPr>
          <a:xfrm>
            <a:off x="3789301" y="709785"/>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İçindekiler</a:t>
            </a:r>
            <a:endPar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227054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905F014-7643-D9D8-9D28-5487A0058B1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5FCB581-68BE-7DCE-E2BF-F491F12A214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E58CDAE-4BA4-EE22-9405-328D4C98550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7AF2EB4-25E0-BD51-69B8-3CA9C3BBBE0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E97E9019-A523-4958-0F47-DBFDD94F69B7}"/>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3EEC8F4B-2F65-9C94-2755-FE789A57C557}"/>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3" name="Metin kutusu 2">
            <a:extLst>
              <a:ext uri="{FF2B5EF4-FFF2-40B4-BE49-F238E27FC236}">
                <a16:creationId xmlns:a16="http://schemas.microsoft.com/office/drawing/2014/main" id="{6BFF806C-1BE5-D480-49C2-9CA1143F3371}"/>
              </a:ext>
            </a:extLst>
          </p:cNvPr>
          <p:cNvSpPr txBox="1"/>
          <p:nvPr/>
        </p:nvSpPr>
        <p:spPr>
          <a:xfrm>
            <a:off x="3197505" y="3142999"/>
            <a:ext cx="6812990"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Kristal Osilatör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a:t>
            </a:r>
            <a:r>
              <a:rPr lang="tr-TR" dirty="0">
                <a:solidFill>
                  <a:prstClr val="black"/>
                </a:solidFill>
                <a:latin typeface="Aptos" panose="02110004020202020204"/>
              </a:rPr>
              <a:t>Osilatör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ler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üzerlerine voltaj uygulandığında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belirli bir frekansta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elektriksel titreşimler meydana getiren devre elemanlarıdır.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	Osilatörleri mikrodenetleyicilerin kalbi gibi düşünebilirsiniz. Hem mikrodenetleyiciler aynı zamanda bu titreşimleri sayarak zamanı da ölçebilmektedirler.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Yani Osilatörler:</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Mikrodenetleyicilerin kalbi gibidirler.</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Mikrodenetleyicilerin zamanı ölçebilmesini sağlarlar.</a:t>
            </a:r>
          </a:p>
        </p:txBody>
      </p:sp>
    </p:spTree>
    <p:extLst>
      <p:ext uri="{BB962C8B-B14F-4D97-AF65-F5344CB8AC3E}">
        <p14:creationId xmlns:p14="http://schemas.microsoft.com/office/powerpoint/2010/main" val="205656192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56A4637-9372-1D38-0F9A-60AACA42DBD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CB7BD6C-0F2B-539B-19B4-0B03F3576ED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2B9C303-094D-44F4-EFB2-AE32AB0E4E4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8B69C4D-E6A0-E00E-444B-71A4EFE1473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ABCCFB55-1B7A-9E2C-A405-0BAD836429CC}"/>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B54597C3-8D14-B6C6-294D-9B11A29B9196}"/>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9C82DD60-3A45-29F9-B2BE-4D6CA288E5CA}"/>
              </a:ext>
            </a:extLst>
          </p:cNvPr>
          <p:cNvSpPr txBox="1"/>
          <p:nvPr/>
        </p:nvSpPr>
        <p:spPr>
          <a:xfrm>
            <a:off x="5491928" y="7367767"/>
            <a:ext cx="20658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Mikrodenetleyiciler</a:t>
            </a:r>
          </a:p>
        </p:txBody>
      </p:sp>
      <p:pic>
        <p:nvPicPr>
          <p:cNvPr id="14" name="Resim 13" descr="metin, ekran görüntüsü, yazı tipi, çizgi içeren bir resim&#10;&#10;Yapay zeka tarafından oluşturulan içerik yanlış olabilir.">
            <a:extLst>
              <a:ext uri="{FF2B5EF4-FFF2-40B4-BE49-F238E27FC236}">
                <a16:creationId xmlns:a16="http://schemas.microsoft.com/office/drawing/2014/main" id="{49B4A803-CE6A-6A59-F5EF-4801C8652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358" y="2714122"/>
            <a:ext cx="6812991" cy="4477756"/>
          </a:xfrm>
          <a:prstGeom prst="rect">
            <a:avLst/>
          </a:prstGeom>
        </p:spPr>
      </p:pic>
    </p:spTree>
    <p:extLst>
      <p:ext uri="{BB962C8B-B14F-4D97-AF65-F5344CB8AC3E}">
        <p14:creationId xmlns:p14="http://schemas.microsoft.com/office/powerpoint/2010/main" val="3109953487"/>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B98747B-DD13-17F0-558E-881BB7F53F0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281B18D-9E50-B434-8763-803DA4F7EBD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ABA45B8-FA94-CC7E-05D6-D66E12950E4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F6F47E9-09EF-6F61-178B-3B48147C8CA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27516F0E-CF6F-D761-C930-411143A0B335}"/>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543F0141-C694-28D6-D99F-1253F2342CDB}"/>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3" name="Metin kutusu 2">
            <a:extLst>
              <a:ext uri="{FF2B5EF4-FFF2-40B4-BE49-F238E27FC236}">
                <a16:creationId xmlns:a16="http://schemas.microsoft.com/office/drawing/2014/main" id="{AC69F012-D13B-E3AB-DAF7-0F7BDE01FF02}"/>
              </a:ext>
            </a:extLst>
          </p:cNvPr>
          <p:cNvSpPr txBox="1"/>
          <p:nvPr/>
        </p:nvSpPr>
        <p:spPr>
          <a:xfrm>
            <a:off x="3197505" y="3142999"/>
            <a:ext cx="681299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Mikrodenetleyici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Mikrodenetleyiciler, Elektriği kontrol edebilmemizi sağlayan elektronik devre elemanlarıdır. </a:t>
            </a:r>
            <a:r>
              <a:rPr lang="tr-TR" dirty="0">
                <a:solidFill>
                  <a:prstClr val="black"/>
                </a:solidFill>
                <a:latin typeface="Aptos" panose="02110004020202020204"/>
              </a:rPr>
              <a:t>Bu elemanlar aynı zamanda elektriği kullanıp dış dünyadaki verileri okuyup-kaydedip-işleyebilirler. Yani bu elemanları bilgisayarların küçültülmüş halleri gibi düşünebiliriz.</a:t>
            </a: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solidFill>
                <a:prstClr val="black"/>
              </a:solidFill>
              <a:latin typeface="Aptos" panose="021100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solidFill>
                <a:prstClr val="black"/>
              </a:solidFill>
              <a:latin typeface="Aptos" panose="021100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Not: Mikrodenetleyiciler üzerlerindeki osilatörün frekans değerine bağlı olarak saniyede milyonlarca işlem yapabilmektedirler. </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4762681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0195088C-61F5-05FD-D854-B0206E6F796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A0D6BF1-7EC5-2990-4DF9-389C032D2E6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344F16E-B09B-552A-7CE4-8F6B8514549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3828976-6646-2A58-5FC0-BFF5AEF764B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9EB90B8A-D2C7-8A3A-3409-893E2C8EC58C}"/>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D8F9C475-A593-D810-4323-ED66FBABF751}"/>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17F2D8BB-9799-3C34-73B3-478BE81B0CDB}"/>
              </a:ext>
            </a:extLst>
          </p:cNvPr>
          <p:cNvSpPr txBox="1"/>
          <p:nvPr/>
        </p:nvSpPr>
        <p:spPr>
          <a:xfrm>
            <a:off x="5571075" y="7865579"/>
            <a:ext cx="206585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Geliştirme Kartları</a:t>
            </a:r>
          </a:p>
        </p:txBody>
      </p:sp>
      <p:pic>
        <p:nvPicPr>
          <p:cNvPr id="4" name="Resim 3" descr="elektronik donanım, metin, elektronik bileşen, pasif devre bileşeni içeren bir resim&#10;&#10;Yapay zeka tarafından oluşturulan içerik yanlış olabilir.">
            <a:extLst>
              <a:ext uri="{FF2B5EF4-FFF2-40B4-BE49-F238E27FC236}">
                <a16:creationId xmlns:a16="http://schemas.microsoft.com/office/drawing/2014/main" id="{6ED9282F-F4AD-DFC5-B829-A64D5B710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986" y="2852418"/>
            <a:ext cx="8353735" cy="4698976"/>
          </a:xfrm>
          <a:prstGeom prst="rect">
            <a:avLst/>
          </a:prstGeom>
        </p:spPr>
      </p:pic>
    </p:spTree>
    <p:extLst>
      <p:ext uri="{BB962C8B-B14F-4D97-AF65-F5344CB8AC3E}">
        <p14:creationId xmlns:p14="http://schemas.microsoft.com/office/powerpoint/2010/main" val="37401676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24FA237-FF9C-7A8E-8871-3798FE823DA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41860B5-3BA2-D761-F237-A74B0F992EE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EE8A3CE-0207-069D-962A-AF586F68973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8E95DAB-931C-D34C-2F8E-B28C2EEF6FF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C127935B-7E45-873E-B03F-976A08023F8D}"/>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E9F87210-75C4-680A-5787-C0D06483036D}"/>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3" name="Metin kutusu 2">
            <a:extLst>
              <a:ext uri="{FF2B5EF4-FFF2-40B4-BE49-F238E27FC236}">
                <a16:creationId xmlns:a16="http://schemas.microsoft.com/office/drawing/2014/main" id="{2C584108-3173-F2CB-E2A3-C2B0CFAB095C}"/>
              </a:ext>
            </a:extLst>
          </p:cNvPr>
          <p:cNvSpPr txBox="1"/>
          <p:nvPr/>
        </p:nvSpPr>
        <p:spPr>
          <a:xfrm>
            <a:off x="3197505" y="3142999"/>
            <a:ext cx="6812990"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Geliştirme Kartı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a:t>
            </a:r>
            <a:r>
              <a:rPr lang="tr-TR" dirty="0">
                <a:solidFill>
                  <a:prstClr val="black"/>
                </a:solidFill>
                <a:latin typeface="Aptos" panose="02110004020202020204"/>
              </a:rPr>
              <a:t>Mikrodenetleyiciler çalışmak için: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solidFill>
                <a:prstClr val="black"/>
              </a:solidFill>
              <a:latin typeface="Aptos" panose="02110004020202020204"/>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tr-TR" dirty="0">
                <a:solidFill>
                  <a:prstClr val="black"/>
                </a:solidFill>
                <a:latin typeface="Aptos" panose="02110004020202020204"/>
              </a:rPr>
              <a:t>Belirli bir voltaja ve dolayısıyla voltajı temizleyen bir devreye ihtiyaç duyarlar.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tr-TR" dirty="0">
                <a:solidFill>
                  <a:prstClr val="black"/>
                </a:solidFill>
                <a:latin typeface="Aptos" panose="02110004020202020204"/>
              </a:rPr>
              <a:t>Ayrıca çalışmaları için bir kristal osilatör devresine ihtiyaç duyarlar.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tr-TR" dirty="0">
                <a:solidFill>
                  <a:prstClr val="black"/>
                </a:solidFill>
                <a:latin typeface="Aptos" panose="02110004020202020204"/>
              </a:rPr>
              <a:t>Ayrıca programlanabilmeleri için ayrı bir </a:t>
            </a:r>
            <a:r>
              <a:rPr lang="tr-TR" dirty="0" err="1">
                <a:solidFill>
                  <a:prstClr val="black"/>
                </a:solidFill>
                <a:latin typeface="Aptos" panose="02110004020202020204"/>
              </a:rPr>
              <a:t>usb</a:t>
            </a:r>
            <a:r>
              <a:rPr lang="tr-TR" dirty="0">
                <a:solidFill>
                  <a:prstClr val="black"/>
                </a:solidFill>
                <a:latin typeface="Aptos" panose="02110004020202020204"/>
              </a:rPr>
              <a:t> programlama devresine ihtiyaç duyarları.</a:t>
            </a:r>
          </a:p>
          <a:p>
            <a:pPr marR="0" lvl="0" algn="l" defTabSz="457200" rtl="0" eaLnBrk="1" fontAlgn="auto" latinLnBrk="0" hangingPunct="1">
              <a:lnSpc>
                <a:spcPct val="100000"/>
              </a:lnSpc>
              <a:spcBef>
                <a:spcPts val="0"/>
              </a:spcBef>
              <a:spcAft>
                <a:spcPts val="0"/>
              </a:spcAft>
              <a:buClrTx/>
              <a:buSzTx/>
              <a:tabLst/>
              <a:defRPr/>
            </a:pPr>
            <a:endParaRPr lang="tr-TR" dirty="0">
              <a:solidFill>
                <a:prstClr val="black"/>
              </a:solidFill>
              <a:latin typeface="Aptos" panose="02110004020202020204"/>
            </a:endParaRPr>
          </a:p>
          <a:p>
            <a:pPr marR="0" lvl="0" algn="l" defTabSz="457200" rtl="0" eaLnBrk="1" fontAlgn="auto" latinLnBrk="0" hangingPunct="1">
              <a:lnSpc>
                <a:spcPct val="100000"/>
              </a:lnSpc>
              <a:spcBef>
                <a:spcPts val="0"/>
              </a:spcBef>
              <a:spcAft>
                <a:spcPts val="0"/>
              </a:spcAft>
              <a:buClrTx/>
              <a:buSzTx/>
              <a:tabLst/>
              <a:defRPr/>
            </a:pPr>
            <a:r>
              <a:rPr lang="tr-TR" dirty="0">
                <a:solidFill>
                  <a:prstClr val="black"/>
                </a:solidFill>
                <a:latin typeface="Aptos" panose="02110004020202020204"/>
              </a:rPr>
              <a:t>İşte tüm bu devrelerin bir araya getirilip tek bir </a:t>
            </a:r>
            <a:r>
              <a:rPr lang="tr-TR" dirty="0" err="1">
                <a:solidFill>
                  <a:prstClr val="black"/>
                </a:solidFill>
                <a:latin typeface="Aptos" panose="02110004020202020204"/>
              </a:rPr>
              <a:t>pcb</a:t>
            </a:r>
            <a:r>
              <a:rPr lang="tr-TR" dirty="0">
                <a:solidFill>
                  <a:prstClr val="black"/>
                </a:solidFill>
                <a:latin typeface="Aptos" panose="02110004020202020204"/>
              </a:rPr>
              <a:t> kartta lehimlenmeleriyle </a:t>
            </a:r>
            <a:r>
              <a:rPr lang="tr-TR" dirty="0">
                <a:solidFill>
                  <a:srgbClr val="FF0000"/>
                </a:solidFill>
                <a:latin typeface="Aptos" panose="02110004020202020204"/>
              </a:rPr>
              <a:t>Geliştirme Kartları </a:t>
            </a:r>
            <a:r>
              <a:rPr lang="tr-TR" dirty="0">
                <a:solidFill>
                  <a:prstClr val="black"/>
                </a:solidFill>
                <a:latin typeface="Aptos" panose="02110004020202020204"/>
              </a:rPr>
              <a:t>meydana getirilir.</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59948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71BFADF3-C720-3C2D-779E-FDD70623A1D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6DD1AC3-98D3-7BBA-E7C8-B79609ED41B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A5C8446-7192-4068-88F3-6DC2C238977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5238788-C3D1-E0DF-537E-32A8D2B4EDD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63886112-7EBE-FCED-CEAF-CE31DF5059E9}"/>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69844822-D523-6FE5-2D37-F015CB2F6650}"/>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C0E65311-169E-F500-54EA-024B9B3DB2DF}"/>
              </a:ext>
            </a:extLst>
          </p:cNvPr>
          <p:cNvSpPr txBox="1"/>
          <p:nvPr/>
        </p:nvSpPr>
        <p:spPr>
          <a:xfrm>
            <a:off x="5830383" y="7160135"/>
            <a:ext cx="154723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srgbClr val="0070C0"/>
                </a:solidFill>
                <a:effectLst/>
                <a:uLnTx/>
                <a:uFillTx/>
                <a:latin typeface="Aptos" panose="02110004020202020204"/>
                <a:ea typeface="+mn-ea"/>
                <a:cs typeface="+mn-cs"/>
              </a:rPr>
              <a:t>Breadboard</a:t>
            </a:r>
            <a:endPar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pic>
        <p:nvPicPr>
          <p:cNvPr id="4" name="Resim 3" descr="beyaz eşya, klima, iklimlendirme cihazı, pencere, gereç içeren bir resim&#10;&#10;Yapay zeka tarafından oluşturulan içerik yanlış olabilir.">
            <a:extLst>
              <a:ext uri="{FF2B5EF4-FFF2-40B4-BE49-F238E27FC236}">
                <a16:creationId xmlns:a16="http://schemas.microsoft.com/office/drawing/2014/main" id="{F24A21C7-6C74-4C2B-9FF6-DB54AA47F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441" y="2851260"/>
            <a:ext cx="5978825" cy="3995848"/>
          </a:xfrm>
          <a:prstGeom prst="rect">
            <a:avLst/>
          </a:prstGeom>
        </p:spPr>
      </p:pic>
    </p:spTree>
    <p:extLst>
      <p:ext uri="{BB962C8B-B14F-4D97-AF65-F5344CB8AC3E}">
        <p14:creationId xmlns:p14="http://schemas.microsoft.com/office/powerpoint/2010/main" val="76878665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9848CE0-5F51-42EF-2E76-F426350E340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5D7DBDC3-1317-3B7B-8DA4-40A2E59A25F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62ACACA-CD86-A47D-E35B-718DCFA57A3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B0376BB-304B-B6A1-A583-94A191E1826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4474B057-4156-C809-E6CF-F87504BBDD20}"/>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638D5513-5D8F-D59E-6FDA-ECA3D4345E2A}"/>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Elektrik Devrelerinde Kullanılan Bazı Bileşenler:</a:t>
            </a:r>
          </a:p>
        </p:txBody>
      </p:sp>
      <p:sp>
        <p:nvSpPr>
          <p:cNvPr id="5" name="Metin kutusu 4">
            <a:extLst>
              <a:ext uri="{FF2B5EF4-FFF2-40B4-BE49-F238E27FC236}">
                <a16:creationId xmlns:a16="http://schemas.microsoft.com/office/drawing/2014/main" id="{7F5F4D41-51D2-3A33-C3AF-47B2F5EEA49D}"/>
              </a:ext>
            </a:extLst>
          </p:cNvPr>
          <p:cNvSpPr txBox="1"/>
          <p:nvPr/>
        </p:nvSpPr>
        <p:spPr>
          <a:xfrm>
            <a:off x="5830383" y="7160135"/>
            <a:ext cx="154723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srgbClr val="0070C0"/>
                </a:solidFill>
                <a:effectLst/>
                <a:uLnTx/>
                <a:uFillTx/>
                <a:latin typeface="Aptos" panose="02110004020202020204"/>
                <a:ea typeface="+mn-ea"/>
                <a:cs typeface="+mn-cs"/>
              </a:rPr>
              <a:t>Breadboard</a:t>
            </a:r>
            <a:endPar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pic>
        <p:nvPicPr>
          <p:cNvPr id="6" name="Resim 5" descr="metin, ekran görüntüsü, tasarım içeren bir resim&#10;&#10;Yapay zeka tarafından oluşturulan içerik yanlış olabilir.">
            <a:extLst>
              <a:ext uri="{FF2B5EF4-FFF2-40B4-BE49-F238E27FC236}">
                <a16:creationId xmlns:a16="http://schemas.microsoft.com/office/drawing/2014/main" id="{C23E3AE8-88C0-3634-12E8-2CA5228DF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77" y="2675351"/>
            <a:ext cx="7808446" cy="4347666"/>
          </a:xfrm>
          <a:prstGeom prst="rect">
            <a:avLst/>
          </a:prstGeom>
        </p:spPr>
      </p:pic>
    </p:spTree>
    <p:extLst>
      <p:ext uri="{BB962C8B-B14F-4D97-AF65-F5344CB8AC3E}">
        <p14:creationId xmlns:p14="http://schemas.microsoft.com/office/powerpoint/2010/main" val="343959911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BB42FE6-B764-2F63-AF6F-F29250E296F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599CADB1-8A59-F784-2931-63179F28588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72B80E63-ACB8-D0F5-2BAB-1C528E5E4D5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92CB9E9-7DD4-2C05-CFEC-E64442690DFB}"/>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EB55A7F6-4850-FA5D-C4F6-991EFD400E43}"/>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c.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Temel Elektronik Devre Elemanları</a:t>
            </a:r>
          </a:p>
        </p:txBody>
      </p:sp>
      <p:sp>
        <p:nvSpPr>
          <p:cNvPr id="2" name="Metin kutusu 1">
            <a:extLst>
              <a:ext uri="{FF2B5EF4-FFF2-40B4-BE49-F238E27FC236}">
                <a16:creationId xmlns:a16="http://schemas.microsoft.com/office/drawing/2014/main" id="{304F79FF-CEA4-2EE9-00B4-F9D67575F74A}"/>
              </a:ext>
            </a:extLst>
          </p:cNvPr>
          <p:cNvSpPr txBox="1"/>
          <p:nvPr/>
        </p:nvSpPr>
        <p:spPr>
          <a:xfrm>
            <a:off x="3197505" y="2168901"/>
            <a:ext cx="681299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b="1" dirty="0">
                <a:solidFill>
                  <a:srgbClr val="E1952F"/>
                </a:solidFill>
                <a:latin typeface="Aptos" panose="02110004020202020204"/>
              </a:rPr>
              <a:t>	</a:t>
            </a:r>
            <a:r>
              <a:rPr kumimoji="0" lang="tr-TR" sz="1800" b="0" i="0" u="none" strike="noStrike" kern="1200" cap="none" spc="0" normalizeH="0" baseline="0" noProof="0" dirty="0">
                <a:ln>
                  <a:noFill/>
                </a:ln>
                <a:solidFill>
                  <a:srgbClr val="000000"/>
                </a:solidFill>
                <a:effectLst/>
                <a:uLnTx/>
                <a:uFillTx/>
                <a:latin typeface="Aptos" panose="02110004020202020204"/>
                <a:ea typeface="+mn-ea"/>
                <a:cs typeface="+mn-cs"/>
              </a:rPr>
              <a:t>Devrelerin yazımını kolaylaştırmak için sembolik gösterimler kullanılmaktadır.</a:t>
            </a: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p:txBody>
      </p:sp>
      <p:pic>
        <p:nvPicPr>
          <p:cNvPr id="6" name="Resim 5" descr="kulaklık, kulak tıkacı içeren bir resim&#10;&#10;Yapay zeka tarafından oluşturulan içerik yanlış olabilir.">
            <a:extLst>
              <a:ext uri="{FF2B5EF4-FFF2-40B4-BE49-F238E27FC236}">
                <a16:creationId xmlns:a16="http://schemas.microsoft.com/office/drawing/2014/main" id="{162F3E34-B1F8-66C8-699B-0833F2E3BC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01" y="3135051"/>
            <a:ext cx="4636556" cy="1689485"/>
          </a:xfrm>
          <a:prstGeom prst="rect">
            <a:avLst/>
          </a:prstGeom>
        </p:spPr>
      </p:pic>
      <p:pic>
        <p:nvPicPr>
          <p:cNvPr id="9" name="Resim 8" descr="çizgi, diyagram içeren bir resim&#10;&#10;Yapay zeka tarafından oluşturulan içerik yanlış olabilir.">
            <a:extLst>
              <a:ext uri="{FF2B5EF4-FFF2-40B4-BE49-F238E27FC236}">
                <a16:creationId xmlns:a16="http://schemas.microsoft.com/office/drawing/2014/main" id="{9351EC0C-2274-D1BF-80DA-479AAF7C15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5875" y="3449615"/>
            <a:ext cx="4048125" cy="1143000"/>
          </a:xfrm>
          <a:prstGeom prst="rect">
            <a:avLst/>
          </a:prstGeom>
        </p:spPr>
      </p:pic>
      <p:pic>
        <p:nvPicPr>
          <p:cNvPr id="12" name="Resim 11" descr="yazı tipi, diyagram, metin, beyaz içeren bir resim&#10;&#10;Yapay zeka tarafından oluşturulan içerik yanlış olabilir.">
            <a:extLst>
              <a:ext uri="{FF2B5EF4-FFF2-40B4-BE49-F238E27FC236}">
                <a16:creationId xmlns:a16="http://schemas.microsoft.com/office/drawing/2014/main" id="{EAAD1822-2B3B-6687-EBA7-6E96E610E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9587" y="5656966"/>
            <a:ext cx="4629150" cy="1400175"/>
          </a:xfrm>
          <a:prstGeom prst="rect">
            <a:avLst/>
          </a:prstGeom>
        </p:spPr>
      </p:pic>
      <p:pic>
        <p:nvPicPr>
          <p:cNvPr id="18" name="Resim 17" descr="metin, yazı tipi, simge, sembol, grafik içeren bir resim&#10;&#10;Yapay zeka tarafından oluşturulan içerik yanlış olabilir.">
            <a:extLst>
              <a:ext uri="{FF2B5EF4-FFF2-40B4-BE49-F238E27FC236}">
                <a16:creationId xmlns:a16="http://schemas.microsoft.com/office/drawing/2014/main" id="{0EC4BC2C-E613-8E9F-5FCA-87F216E904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8501" y="5762405"/>
            <a:ext cx="3880287" cy="1218916"/>
          </a:xfrm>
          <a:prstGeom prst="rect">
            <a:avLst/>
          </a:prstGeom>
        </p:spPr>
      </p:pic>
      <p:sp>
        <p:nvSpPr>
          <p:cNvPr id="19" name="Metin kutusu 18">
            <a:extLst>
              <a:ext uri="{FF2B5EF4-FFF2-40B4-BE49-F238E27FC236}">
                <a16:creationId xmlns:a16="http://schemas.microsoft.com/office/drawing/2014/main" id="{AFAFA3B3-18B0-2E88-C7CB-CF227A5EB003}"/>
              </a:ext>
            </a:extLst>
          </p:cNvPr>
          <p:cNvSpPr txBox="1"/>
          <p:nvPr/>
        </p:nvSpPr>
        <p:spPr>
          <a:xfrm>
            <a:off x="4218719" y="4871419"/>
            <a:ext cx="776119" cy="369332"/>
          </a:xfrm>
          <a:prstGeom prst="rect">
            <a:avLst/>
          </a:prstGeom>
          <a:noFill/>
        </p:spPr>
        <p:txBody>
          <a:bodyPr wrap="square" rtlCol="0">
            <a:spAutoFit/>
          </a:bodyPr>
          <a:lstStyle/>
          <a:p>
            <a:r>
              <a:rPr lang="tr-TR" dirty="0">
                <a:solidFill>
                  <a:srgbClr val="FF0000"/>
                </a:solidFill>
              </a:rPr>
              <a:t>kablo</a:t>
            </a:r>
          </a:p>
        </p:txBody>
      </p:sp>
      <p:sp>
        <p:nvSpPr>
          <p:cNvPr id="20" name="Metin kutusu 19">
            <a:extLst>
              <a:ext uri="{FF2B5EF4-FFF2-40B4-BE49-F238E27FC236}">
                <a16:creationId xmlns:a16="http://schemas.microsoft.com/office/drawing/2014/main" id="{FC38C487-D73E-B1C0-4C06-EADE7BCE6327}"/>
              </a:ext>
            </a:extLst>
          </p:cNvPr>
          <p:cNvSpPr txBox="1"/>
          <p:nvPr/>
        </p:nvSpPr>
        <p:spPr>
          <a:xfrm>
            <a:off x="8795672" y="4639870"/>
            <a:ext cx="568530" cy="369332"/>
          </a:xfrm>
          <a:prstGeom prst="rect">
            <a:avLst/>
          </a:prstGeom>
          <a:noFill/>
        </p:spPr>
        <p:txBody>
          <a:bodyPr wrap="square" rtlCol="0">
            <a:spAutoFit/>
          </a:bodyPr>
          <a:lstStyle/>
          <a:p>
            <a:r>
              <a:rPr lang="tr-TR" dirty="0">
                <a:solidFill>
                  <a:srgbClr val="FF0000"/>
                </a:solidFill>
              </a:rPr>
              <a:t>pil</a:t>
            </a:r>
          </a:p>
        </p:txBody>
      </p:sp>
      <p:sp>
        <p:nvSpPr>
          <p:cNvPr id="21" name="Metin kutusu 20">
            <a:extLst>
              <a:ext uri="{FF2B5EF4-FFF2-40B4-BE49-F238E27FC236}">
                <a16:creationId xmlns:a16="http://schemas.microsoft.com/office/drawing/2014/main" id="{9820B8E3-3A8E-E4E0-C859-9CBF2BD37900}"/>
              </a:ext>
            </a:extLst>
          </p:cNvPr>
          <p:cNvSpPr txBox="1"/>
          <p:nvPr/>
        </p:nvSpPr>
        <p:spPr>
          <a:xfrm>
            <a:off x="3641592" y="7133643"/>
            <a:ext cx="1154254" cy="369332"/>
          </a:xfrm>
          <a:prstGeom prst="rect">
            <a:avLst/>
          </a:prstGeom>
          <a:noFill/>
        </p:spPr>
        <p:txBody>
          <a:bodyPr wrap="square" rtlCol="0">
            <a:spAutoFit/>
          </a:bodyPr>
          <a:lstStyle/>
          <a:p>
            <a:r>
              <a:rPr lang="tr-TR" dirty="0">
                <a:solidFill>
                  <a:srgbClr val="FF0000"/>
                </a:solidFill>
              </a:rPr>
              <a:t>Led Diyot</a:t>
            </a:r>
          </a:p>
        </p:txBody>
      </p:sp>
      <p:sp>
        <p:nvSpPr>
          <p:cNvPr id="22" name="Metin kutusu 21">
            <a:extLst>
              <a:ext uri="{FF2B5EF4-FFF2-40B4-BE49-F238E27FC236}">
                <a16:creationId xmlns:a16="http://schemas.microsoft.com/office/drawing/2014/main" id="{905D6238-0C18-161F-5FD2-F4F2B3AEB72C}"/>
              </a:ext>
            </a:extLst>
          </p:cNvPr>
          <p:cNvSpPr txBox="1"/>
          <p:nvPr/>
        </p:nvSpPr>
        <p:spPr>
          <a:xfrm>
            <a:off x="8218545" y="7154858"/>
            <a:ext cx="1154254" cy="369332"/>
          </a:xfrm>
          <a:prstGeom prst="rect">
            <a:avLst/>
          </a:prstGeom>
          <a:noFill/>
        </p:spPr>
        <p:txBody>
          <a:bodyPr wrap="square" rtlCol="0">
            <a:spAutoFit/>
          </a:bodyPr>
          <a:lstStyle/>
          <a:p>
            <a:r>
              <a:rPr lang="tr-TR" dirty="0">
                <a:solidFill>
                  <a:srgbClr val="FF0000"/>
                </a:solidFill>
              </a:rPr>
              <a:t>Direnç</a:t>
            </a:r>
          </a:p>
        </p:txBody>
      </p:sp>
    </p:spTree>
    <p:extLst>
      <p:ext uri="{BB962C8B-B14F-4D97-AF65-F5344CB8AC3E}">
        <p14:creationId xmlns:p14="http://schemas.microsoft.com/office/powerpoint/2010/main" val="415648698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5E249CE-A2BB-0C9B-0FDD-8F6F0ABAF95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3D239E3-8F34-8DC8-C0F5-CD8876BAE55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FEE89D9-0FCF-FA6E-2F94-87A1091FB48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912F420-6FF5-FD46-8194-4A0964FCF7A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616D20C2-26E3-98A3-0D4B-4F243C10EB79}"/>
              </a:ext>
            </a:extLst>
          </p:cNvPr>
          <p:cNvSpPr txBox="1"/>
          <p:nvPr/>
        </p:nvSpPr>
        <p:spPr>
          <a:xfrm>
            <a:off x="2849792" y="1393051"/>
            <a:ext cx="5854370" cy="461665"/>
          </a:xfrm>
          <a:prstGeom prst="rect">
            <a:avLst/>
          </a:prstGeom>
          <a:noFill/>
        </p:spPr>
        <p:txBody>
          <a:bodyPr wrap="square" rtlCol="0">
            <a:spAutoFit/>
          </a:bodyPr>
          <a:lstStyle/>
          <a:p>
            <a:r>
              <a:rPr lang="tr-TR" sz="2400" b="1" dirty="0">
                <a:solidFill>
                  <a:schemeClr val="accent6">
                    <a:lumMod val="50000"/>
                  </a:schemeClr>
                </a:solidFill>
              </a:rPr>
              <a:t>d. </a:t>
            </a:r>
            <a:r>
              <a:rPr lang="tr-TR" sz="2400" dirty="0">
                <a:solidFill>
                  <a:schemeClr val="accent2">
                    <a:lumMod val="75000"/>
                  </a:schemeClr>
                </a:solidFill>
              </a:rPr>
              <a:t>Basit Led Devresi Tasarımı</a:t>
            </a:r>
          </a:p>
        </p:txBody>
      </p:sp>
      <p:sp>
        <p:nvSpPr>
          <p:cNvPr id="5" name="Metin kutusu 4">
            <a:extLst>
              <a:ext uri="{FF2B5EF4-FFF2-40B4-BE49-F238E27FC236}">
                <a16:creationId xmlns:a16="http://schemas.microsoft.com/office/drawing/2014/main" id="{7276C4DC-1538-9161-FF87-8545510F8696}"/>
              </a:ext>
            </a:extLst>
          </p:cNvPr>
          <p:cNvSpPr txBox="1"/>
          <p:nvPr/>
        </p:nvSpPr>
        <p:spPr>
          <a:xfrm>
            <a:off x="5019644" y="6906037"/>
            <a:ext cx="316871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Basit Bir Led Yakma Devresi</a:t>
            </a:r>
          </a:p>
        </p:txBody>
      </p:sp>
      <p:pic>
        <p:nvPicPr>
          <p:cNvPr id="3" name="Resim 2" descr="saat, metin içeren bir resim&#10;&#10;Yapay zeka tarafından oluşturulan içerik yanlış olabilir.">
            <a:extLst>
              <a:ext uri="{FF2B5EF4-FFF2-40B4-BE49-F238E27FC236}">
                <a16:creationId xmlns:a16="http://schemas.microsoft.com/office/drawing/2014/main" id="{23C6433C-1BC1-8507-7A93-235942D99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988" y="1967014"/>
            <a:ext cx="8582023" cy="4826725"/>
          </a:xfrm>
          <a:prstGeom prst="rect">
            <a:avLst/>
          </a:prstGeom>
        </p:spPr>
      </p:pic>
    </p:spTree>
    <p:extLst>
      <p:ext uri="{BB962C8B-B14F-4D97-AF65-F5344CB8AC3E}">
        <p14:creationId xmlns:p14="http://schemas.microsoft.com/office/powerpoint/2010/main" val="155613896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7F0790E-7B55-20C7-5A0A-675EB7C469F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294782A-BB8A-4E6B-1FCA-859ECEB1846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DF04876-D72F-692A-8A4E-145B6815FE1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EB1D41D-68BA-0766-5426-0C96DA39E95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AE13A39F-DD42-CD1B-7999-7FA71B4EE9EB}"/>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d.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Basit Led Devresi Tasarımı</a:t>
            </a:r>
          </a:p>
        </p:txBody>
      </p:sp>
      <p:sp>
        <p:nvSpPr>
          <p:cNvPr id="5" name="Metin kutusu 4">
            <a:extLst>
              <a:ext uri="{FF2B5EF4-FFF2-40B4-BE49-F238E27FC236}">
                <a16:creationId xmlns:a16="http://schemas.microsoft.com/office/drawing/2014/main" id="{8726FB31-B927-E2E3-EF0F-EF40C8E877D6}"/>
              </a:ext>
            </a:extLst>
          </p:cNvPr>
          <p:cNvSpPr txBox="1"/>
          <p:nvPr/>
        </p:nvSpPr>
        <p:spPr>
          <a:xfrm>
            <a:off x="5019644" y="6906037"/>
            <a:ext cx="316871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Basit Bir Led Yakma Devresi</a:t>
            </a:r>
          </a:p>
        </p:txBody>
      </p:sp>
      <p:pic>
        <p:nvPicPr>
          <p:cNvPr id="6" name="Resim 5" descr="metin, ekran görüntüsü, tasarım içeren bir resim&#10;&#10;Yapay zeka tarafından oluşturulan içerik yanlış olabilir.">
            <a:extLst>
              <a:ext uri="{FF2B5EF4-FFF2-40B4-BE49-F238E27FC236}">
                <a16:creationId xmlns:a16="http://schemas.microsoft.com/office/drawing/2014/main" id="{2CC85E38-6113-E13E-2CC8-71CBC9024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714" y="2794767"/>
            <a:ext cx="8366572" cy="3826312"/>
          </a:xfrm>
          <a:prstGeom prst="rect">
            <a:avLst/>
          </a:prstGeom>
        </p:spPr>
      </p:pic>
    </p:spTree>
    <p:extLst>
      <p:ext uri="{BB962C8B-B14F-4D97-AF65-F5344CB8AC3E}">
        <p14:creationId xmlns:p14="http://schemas.microsoft.com/office/powerpoint/2010/main" val="44028093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2D8FC4B-3EA0-6CE5-AC53-0F34D28E075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10BFAB7-D47D-6F69-520C-43C43BA5653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FE6257B-4BF9-CA28-705C-3FBB2BFA351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9B1E8F2-6BA3-2186-4BC3-9F29304A290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36F1691C-974C-8D1A-9E7C-54630BA9B57D}"/>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a.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Elektrik Nedir?</a:t>
            </a:r>
          </a:p>
        </p:txBody>
      </p:sp>
      <p:sp>
        <p:nvSpPr>
          <p:cNvPr id="2" name="Metin kutusu 1">
            <a:extLst>
              <a:ext uri="{FF2B5EF4-FFF2-40B4-BE49-F238E27FC236}">
                <a16:creationId xmlns:a16="http://schemas.microsoft.com/office/drawing/2014/main" id="{6F7227E8-92CE-4252-126D-74B2300B56F2}"/>
              </a:ext>
            </a:extLst>
          </p:cNvPr>
          <p:cNvSpPr txBox="1"/>
          <p:nvPr/>
        </p:nvSpPr>
        <p:spPr>
          <a:xfrm>
            <a:off x="3256986" y="2140075"/>
            <a:ext cx="6812990" cy="1754326"/>
          </a:xfrm>
          <a:prstGeom prst="rect">
            <a:avLst/>
          </a:prstGeom>
          <a:noFill/>
        </p:spPr>
        <p:txBody>
          <a:bodyPr wrap="square" rtlCol="0">
            <a:spAutoFit/>
          </a:bodyPr>
          <a:lstStyle/>
          <a:p>
            <a:r>
              <a:rPr lang="tr-TR" dirty="0"/>
              <a:t>	Elektrik, yüklü parçacıkların bir noktadan başka bir noktaya hareket etmesi olayıdır. Bu hareket sayesinde yüklü parçacıkların sahip oldukları enerji de taşınmış olur. </a:t>
            </a:r>
          </a:p>
          <a:p>
            <a:endParaRPr lang="tr-TR" dirty="0"/>
          </a:p>
          <a:p>
            <a:r>
              <a:rPr lang="tr-TR" dirty="0"/>
              <a:t>Not: Burada yüklü parçacıklardan kasıt proton ve elektronlardır. Hareket eden yük genellikle elektronlardır.</a:t>
            </a:r>
          </a:p>
        </p:txBody>
      </p:sp>
      <p:sp>
        <p:nvSpPr>
          <p:cNvPr id="3" name="Metin kutusu 2">
            <a:extLst>
              <a:ext uri="{FF2B5EF4-FFF2-40B4-BE49-F238E27FC236}">
                <a16:creationId xmlns:a16="http://schemas.microsoft.com/office/drawing/2014/main" id="{98246245-ED4F-6F74-C3AA-37FC88DFC38B}"/>
              </a:ext>
            </a:extLst>
          </p:cNvPr>
          <p:cNvSpPr txBox="1"/>
          <p:nvPr/>
        </p:nvSpPr>
        <p:spPr>
          <a:xfrm>
            <a:off x="3256986" y="4453528"/>
            <a:ext cx="6488898" cy="2308324"/>
          </a:xfrm>
          <a:prstGeom prst="rect">
            <a:avLst/>
          </a:prstGeom>
          <a:noFill/>
        </p:spPr>
        <p:txBody>
          <a:bodyPr wrap="square" rtlCol="0">
            <a:spAutoFit/>
          </a:bodyPr>
          <a:lstStyle/>
          <a:p>
            <a:r>
              <a:rPr lang="tr-TR" dirty="0"/>
              <a:t>Basit tanımıyla;</a:t>
            </a:r>
          </a:p>
          <a:p>
            <a:endParaRPr lang="tr-TR" dirty="0"/>
          </a:p>
          <a:p>
            <a:r>
              <a:rPr lang="tr-TR" dirty="0"/>
              <a:t>Elektrik, negatif (-) yüklü elektronların iletken bir madde (mesela bakır tel) içinde belli bir yönde akmasıdır. </a:t>
            </a:r>
          </a:p>
          <a:p>
            <a:endParaRPr lang="tr-TR" dirty="0"/>
          </a:p>
          <a:p>
            <a:endParaRPr lang="tr-TR" dirty="0"/>
          </a:p>
          <a:p>
            <a:r>
              <a:rPr lang="tr-TR" dirty="0"/>
              <a:t>	Bu akış olayında bilinmesi gereken bazı temel bileşenler bulunmaktadır:</a:t>
            </a:r>
          </a:p>
        </p:txBody>
      </p:sp>
    </p:spTree>
    <p:extLst>
      <p:ext uri="{BB962C8B-B14F-4D97-AF65-F5344CB8AC3E}">
        <p14:creationId xmlns:p14="http://schemas.microsoft.com/office/powerpoint/2010/main" val="441492516"/>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1FFB997-52F6-4F0B-27A9-1CEF9BEA104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6969E4C-A795-66CD-447A-9D4754014C6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66BF2E7-242B-AF2E-1394-FE67061905B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6DB9AA47-7DC7-41BE-6DF1-6939A84D98C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58C4B17B-024A-A152-8249-EF28751246EB}"/>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d.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Basit Led Devresi Tasarımı</a:t>
            </a:r>
          </a:p>
        </p:txBody>
      </p:sp>
      <p:sp>
        <p:nvSpPr>
          <p:cNvPr id="5" name="Metin kutusu 4">
            <a:extLst>
              <a:ext uri="{FF2B5EF4-FFF2-40B4-BE49-F238E27FC236}">
                <a16:creationId xmlns:a16="http://schemas.microsoft.com/office/drawing/2014/main" id="{AC50520C-891F-37DB-8E8B-6086D424AF8B}"/>
              </a:ext>
            </a:extLst>
          </p:cNvPr>
          <p:cNvSpPr txBox="1"/>
          <p:nvPr/>
        </p:nvSpPr>
        <p:spPr>
          <a:xfrm>
            <a:off x="5019644" y="6906037"/>
            <a:ext cx="316871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Basit Bir Led Yakma Devresi</a:t>
            </a:r>
          </a:p>
        </p:txBody>
      </p:sp>
      <p:pic>
        <p:nvPicPr>
          <p:cNvPr id="4" name="Resim 3" descr="metin, ekran görüntüsü içeren bir resim&#10;&#10;Yapay zeka tarafından oluşturulan içerik yanlış olabilir.">
            <a:extLst>
              <a:ext uri="{FF2B5EF4-FFF2-40B4-BE49-F238E27FC236}">
                <a16:creationId xmlns:a16="http://schemas.microsoft.com/office/drawing/2014/main" id="{D30788AD-E419-C4D5-615C-73A99BCB5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000" y="1891909"/>
            <a:ext cx="9000000" cy="5014128"/>
          </a:xfrm>
          <a:prstGeom prst="rect">
            <a:avLst/>
          </a:prstGeom>
        </p:spPr>
      </p:pic>
    </p:spTree>
    <p:extLst>
      <p:ext uri="{BB962C8B-B14F-4D97-AF65-F5344CB8AC3E}">
        <p14:creationId xmlns:p14="http://schemas.microsoft.com/office/powerpoint/2010/main" val="102573327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24B886F-C59A-BC93-6B17-2C92281714E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60A6B16-56AF-292B-5753-63721C0091C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BE8F6C7-1B42-7E2D-8656-68BC41AF114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5287ABE-67D5-4CA1-0965-A1F35355E4B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5F887200-54AD-0DAC-EF96-B4497BFD5738}"/>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d.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Basit Led Devresi Tasarımı</a:t>
            </a:r>
          </a:p>
        </p:txBody>
      </p:sp>
      <p:sp>
        <p:nvSpPr>
          <p:cNvPr id="5" name="Metin kutusu 4">
            <a:extLst>
              <a:ext uri="{FF2B5EF4-FFF2-40B4-BE49-F238E27FC236}">
                <a16:creationId xmlns:a16="http://schemas.microsoft.com/office/drawing/2014/main" id="{000C1ED0-E0D9-6E9E-6D95-85958619FF9A}"/>
              </a:ext>
            </a:extLst>
          </p:cNvPr>
          <p:cNvSpPr txBox="1"/>
          <p:nvPr/>
        </p:nvSpPr>
        <p:spPr>
          <a:xfrm>
            <a:off x="5019644" y="6906037"/>
            <a:ext cx="316871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Basit Bir Led Yakma Devresi</a:t>
            </a:r>
          </a:p>
        </p:txBody>
      </p:sp>
      <p:pic>
        <p:nvPicPr>
          <p:cNvPr id="3" name="Resim 2" descr="metin, ekran görüntüsü, tasarım içeren bir resim&#10;&#10;Yapay zeka tarafından oluşturulan içerik yanlış olabilir.">
            <a:extLst>
              <a:ext uri="{FF2B5EF4-FFF2-40B4-BE49-F238E27FC236}">
                <a16:creationId xmlns:a16="http://schemas.microsoft.com/office/drawing/2014/main" id="{473B0D36-E2E3-067E-4D85-8D4F15011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492" y="1990093"/>
            <a:ext cx="8303015" cy="4628751"/>
          </a:xfrm>
          <a:prstGeom prst="rect">
            <a:avLst/>
          </a:prstGeom>
        </p:spPr>
      </p:pic>
    </p:spTree>
    <p:extLst>
      <p:ext uri="{BB962C8B-B14F-4D97-AF65-F5344CB8AC3E}">
        <p14:creationId xmlns:p14="http://schemas.microsoft.com/office/powerpoint/2010/main" val="356358037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BED826F-8C6F-A7B3-1864-10F70242B92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F1E5432-50D9-BBE5-9169-3274FFA3E4D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FB27863-416E-8D90-204E-2CC2AD13726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5B7BD0D-0EB8-CC31-63F1-126CB04724EC}"/>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F7A19173-B1A6-3AFE-F689-A7BABCC35EA1}"/>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d.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Basit Led Devresi Tasarımı</a:t>
            </a:r>
          </a:p>
        </p:txBody>
      </p:sp>
      <p:sp>
        <p:nvSpPr>
          <p:cNvPr id="5" name="Metin kutusu 4">
            <a:extLst>
              <a:ext uri="{FF2B5EF4-FFF2-40B4-BE49-F238E27FC236}">
                <a16:creationId xmlns:a16="http://schemas.microsoft.com/office/drawing/2014/main" id="{0CA7A0DF-F09E-052F-6F91-9700B44B3FBA}"/>
              </a:ext>
            </a:extLst>
          </p:cNvPr>
          <p:cNvSpPr txBox="1"/>
          <p:nvPr/>
        </p:nvSpPr>
        <p:spPr>
          <a:xfrm>
            <a:off x="5019644" y="6906037"/>
            <a:ext cx="316871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Basit Bir Led Yakma Devresi</a:t>
            </a:r>
          </a:p>
        </p:txBody>
      </p:sp>
      <p:pic>
        <p:nvPicPr>
          <p:cNvPr id="4" name="Resim 3" descr="metin, saat, ekran görüntüsü içeren bir resim&#10;&#10;Yapay zeka tarafından oluşturulan içerik yanlış olabilir.">
            <a:extLst>
              <a:ext uri="{FF2B5EF4-FFF2-40B4-BE49-F238E27FC236}">
                <a16:creationId xmlns:a16="http://schemas.microsoft.com/office/drawing/2014/main" id="{4CBD953D-E849-EA06-1716-96BA8EFAD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560" y="1983899"/>
            <a:ext cx="8544880" cy="4792954"/>
          </a:xfrm>
          <a:prstGeom prst="rect">
            <a:avLst/>
          </a:prstGeom>
        </p:spPr>
      </p:pic>
    </p:spTree>
    <p:extLst>
      <p:ext uri="{BB962C8B-B14F-4D97-AF65-F5344CB8AC3E}">
        <p14:creationId xmlns:p14="http://schemas.microsoft.com/office/powerpoint/2010/main" val="1721944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F99DF16-3F49-BDAA-D032-44F4F5E91D3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742754E-C1D0-DA76-81C7-59351AB3C3A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C789196-AD9C-DC8A-85F1-A2D31BCBE5D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2F20C4E-D19A-483D-0960-2C138B7870F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4F205855-1C66-C676-3D8C-69FD3D38255A}"/>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d.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Basit Led Devresi Tasarımı</a:t>
            </a:r>
          </a:p>
        </p:txBody>
      </p:sp>
      <p:sp>
        <p:nvSpPr>
          <p:cNvPr id="5" name="Metin kutusu 4">
            <a:extLst>
              <a:ext uri="{FF2B5EF4-FFF2-40B4-BE49-F238E27FC236}">
                <a16:creationId xmlns:a16="http://schemas.microsoft.com/office/drawing/2014/main" id="{B143DDF8-A7DD-2206-E595-017CCC000CBD}"/>
              </a:ext>
            </a:extLst>
          </p:cNvPr>
          <p:cNvSpPr txBox="1"/>
          <p:nvPr/>
        </p:nvSpPr>
        <p:spPr>
          <a:xfrm>
            <a:off x="5019644" y="6906037"/>
            <a:ext cx="316871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Basit Bir Led Yakma Devresi</a:t>
            </a:r>
          </a:p>
        </p:txBody>
      </p:sp>
      <p:pic>
        <p:nvPicPr>
          <p:cNvPr id="3" name="Resim 2" descr="metin, ekran görüntüsü içeren bir resim&#10;&#10;Yapay zeka tarafından oluşturulan içerik yanlış olabilir.">
            <a:extLst>
              <a:ext uri="{FF2B5EF4-FFF2-40B4-BE49-F238E27FC236}">
                <a16:creationId xmlns:a16="http://schemas.microsoft.com/office/drawing/2014/main" id="{42207B01-B8E9-3D8B-3A1F-27D505BE7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422" y="1971190"/>
            <a:ext cx="8625155" cy="4818373"/>
          </a:xfrm>
          <a:prstGeom prst="rect">
            <a:avLst/>
          </a:prstGeom>
        </p:spPr>
      </p:pic>
    </p:spTree>
    <p:extLst>
      <p:ext uri="{BB962C8B-B14F-4D97-AF65-F5344CB8AC3E}">
        <p14:creationId xmlns:p14="http://schemas.microsoft.com/office/powerpoint/2010/main" val="108073104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0244FF1E-4176-50C1-813F-10748F58D1B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7BD51B7-6A78-BC92-F5CD-65DDFC4605B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519FF94-189A-51D0-CBA7-D75C45DE878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6C6C867-0777-92F4-4C8C-57C1EF83AC9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F0F364D6-CBED-3F25-3FB1-C11E5E8454C6}"/>
              </a:ext>
            </a:extLst>
          </p:cNvPr>
          <p:cNvSpPr txBox="1"/>
          <p:nvPr/>
        </p:nvSpPr>
        <p:spPr>
          <a:xfrm>
            <a:off x="2849792" y="1393051"/>
            <a:ext cx="5854370" cy="461665"/>
          </a:xfrm>
          <a:prstGeom prst="rect">
            <a:avLst/>
          </a:prstGeom>
          <a:noFill/>
        </p:spPr>
        <p:txBody>
          <a:bodyPr wrap="square" rtlCol="0">
            <a:spAutoFit/>
          </a:bodyPr>
          <a:lstStyle/>
          <a:p>
            <a:r>
              <a:rPr lang="tr-TR" sz="2400" b="1" dirty="0">
                <a:solidFill>
                  <a:schemeClr val="accent6">
                    <a:lumMod val="50000"/>
                  </a:schemeClr>
                </a:solidFill>
              </a:rPr>
              <a:t>e. </a:t>
            </a:r>
            <a:r>
              <a:rPr lang="tr-TR" sz="2400" dirty="0" err="1">
                <a:solidFill>
                  <a:schemeClr val="accent2">
                    <a:lumMod val="75000"/>
                  </a:schemeClr>
                </a:solidFill>
              </a:rPr>
              <a:t>Deneyap</a:t>
            </a:r>
            <a:r>
              <a:rPr lang="tr-TR" sz="2400" dirty="0">
                <a:solidFill>
                  <a:schemeClr val="accent2">
                    <a:lumMod val="75000"/>
                  </a:schemeClr>
                </a:solidFill>
              </a:rPr>
              <a:t> Geliştirme Kartı (Özellikleri)</a:t>
            </a:r>
          </a:p>
        </p:txBody>
      </p:sp>
      <p:sp>
        <p:nvSpPr>
          <p:cNvPr id="3" name="Metin kutusu 2">
            <a:extLst>
              <a:ext uri="{FF2B5EF4-FFF2-40B4-BE49-F238E27FC236}">
                <a16:creationId xmlns:a16="http://schemas.microsoft.com/office/drawing/2014/main" id="{30F34BDB-231B-8FCF-2618-6A659F779ABE}"/>
              </a:ext>
            </a:extLst>
          </p:cNvPr>
          <p:cNvSpPr txBox="1"/>
          <p:nvPr/>
        </p:nvSpPr>
        <p:spPr>
          <a:xfrm>
            <a:off x="2849792" y="7589618"/>
            <a:ext cx="7160703" cy="369332"/>
          </a:xfrm>
          <a:prstGeom prst="rect">
            <a:avLst/>
          </a:prstGeom>
          <a:noFill/>
        </p:spPr>
        <p:txBody>
          <a:bodyPr wrap="square" rtlCol="0">
            <a:spAutoFit/>
          </a:bodyPr>
          <a:lstStyle/>
          <a:p>
            <a:r>
              <a:rPr lang="tr-TR" dirty="0"/>
              <a:t>Daha Fazla Bilgi İçin: https://deneyapkart.org/docs/deneyap-kart</a:t>
            </a:r>
          </a:p>
        </p:txBody>
      </p:sp>
      <p:pic>
        <p:nvPicPr>
          <p:cNvPr id="13" name="Resim 12" descr="metin, elektronik donanım, devre bileşeni, elektronik bileşen içeren bir resim&#10;&#10;Yapay zeka tarafından oluşturulan içerik yanlış olabilir.">
            <a:extLst>
              <a:ext uri="{FF2B5EF4-FFF2-40B4-BE49-F238E27FC236}">
                <a16:creationId xmlns:a16="http://schemas.microsoft.com/office/drawing/2014/main" id="{D76C8B03-5570-1287-9E83-2A624ED7D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0" y="2533775"/>
            <a:ext cx="7620000" cy="4114800"/>
          </a:xfrm>
          <a:prstGeom prst="rect">
            <a:avLst/>
          </a:prstGeom>
        </p:spPr>
      </p:pic>
    </p:spTree>
    <p:extLst>
      <p:ext uri="{BB962C8B-B14F-4D97-AF65-F5344CB8AC3E}">
        <p14:creationId xmlns:p14="http://schemas.microsoft.com/office/powerpoint/2010/main" val="7448977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729C39CA-54F1-FE9B-B3D6-F7638B312574}"/>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A9FC45AF-3B9E-F36C-E0E8-930C947332D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944E065-7918-676D-2256-2D486DAAE41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CD535434-991A-666A-0B9D-73729CA87534}"/>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d. </a:t>
            </a: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Geliştirme Kartı (Özellikleri)</a:t>
            </a:r>
          </a:p>
        </p:txBody>
      </p:sp>
      <p:sp>
        <p:nvSpPr>
          <p:cNvPr id="5" name="Metin kutusu 4">
            <a:extLst>
              <a:ext uri="{FF2B5EF4-FFF2-40B4-BE49-F238E27FC236}">
                <a16:creationId xmlns:a16="http://schemas.microsoft.com/office/drawing/2014/main" id="{BD2B0B6C-1161-D9C4-57E7-B9171E3D578D}"/>
              </a:ext>
            </a:extLst>
          </p:cNvPr>
          <p:cNvSpPr txBox="1"/>
          <p:nvPr/>
        </p:nvSpPr>
        <p:spPr>
          <a:xfrm>
            <a:off x="5513572" y="6932309"/>
            <a:ext cx="218085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srgbClr val="0070C0"/>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 Kart A1 V2</a:t>
            </a:r>
          </a:p>
        </p:txBody>
      </p:sp>
      <p:sp>
        <p:nvSpPr>
          <p:cNvPr id="3" name="Metin kutusu 2">
            <a:extLst>
              <a:ext uri="{FF2B5EF4-FFF2-40B4-BE49-F238E27FC236}">
                <a16:creationId xmlns:a16="http://schemas.microsoft.com/office/drawing/2014/main" id="{2E04BD34-A856-97D1-3DB1-65E2D8D55796}"/>
              </a:ext>
            </a:extLst>
          </p:cNvPr>
          <p:cNvSpPr txBox="1"/>
          <p:nvPr/>
        </p:nvSpPr>
        <p:spPr>
          <a:xfrm>
            <a:off x="2849792" y="7589618"/>
            <a:ext cx="716070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Daha Fazla Bilgi İçin: https://deneyapkart.org/docs/deneyap-kart</a:t>
            </a:r>
          </a:p>
        </p:txBody>
      </p:sp>
      <p:pic>
        <p:nvPicPr>
          <p:cNvPr id="9" name="Resim 8" descr="metin, ekran görüntüsü, renklilik, tasarım içeren bir resim&#10;&#10;Yapay zeka tarafından oluşturulan içerik yanlış olabilir.">
            <a:extLst>
              <a:ext uri="{FF2B5EF4-FFF2-40B4-BE49-F238E27FC236}">
                <a16:creationId xmlns:a16="http://schemas.microsoft.com/office/drawing/2014/main" id="{2E0CCE60-F81C-9F24-C78B-48CEA0557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97" y="292988"/>
            <a:ext cx="12430206" cy="93200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58482208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A9E4382-5D27-0E6A-4F69-91F77C427AA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88F5F30-F2C9-7614-F7EB-CACB294D053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80D9174-29B9-8D22-1B8A-FF206E18E51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2EACEE4-F18E-A63F-25F4-36ED0DBBE1F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6A8AF55-2CAA-D697-B4C2-AA747B9B70A4}"/>
              </a:ext>
            </a:extLst>
          </p:cNvPr>
          <p:cNvSpPr txBox="1"/>
          <p:nvPr/>
        </p:nvSpPr>
        <p:spPr>
          <a:xfrm>
            <a:off x="2637692" y="1393051"/>
            <a:ext cx="83351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Programlamaya giriş (</a:t>
            </a:r>
            <a:r>
              <a:rPr lang="tr-TR" sz="2400" dirty="0">
                <a:solidFill>
                  <a:srgbClr val="E97132">
                    <a:lumMod val="75000"/>
                  </a:srgbClr>
                </a:solidFill>
                <a:latin typeface="Aptos" panose="02110004020202020204"/>
              </a:rPr>
              <a:t>Arduino İde-Program Arayüzü</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4B9FEFCC-3F67-E3B5-A114-C416ABE6F36B}"/>
              </a:ext>
            </a:extLst>
          </p:cNvPr>
          <p:cNvSpPr txBox="1"/>
          <p:nvPr/>
        </p:nvSpPr>
        <p:spPr>
          <a:xfrm>
            <a:off x="3256986" y="2140075"/>
            <a:ext cx="6812990" cy="5964197"/>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Kartını, Arduino IDE adındaki bir bilgisayar program üzerinden C dilinde programlamaktayız.</a:t>
            </a:r>
          </a:p>
          <a:p>
            <a:pPr marL="0" marR="0" lvl="0" indent="0" algn="l" defTabSz="457200" rtl="0" eaLnBrk="1" fontAlgn="auto" latinLnBrk="0" hangingPunct="1">
              <a:lnSpc>
                <a:spcPct val="115000"/>
              </a:lnSpc>
              <a:spcBef>
                <a:spcPts val="0"/>
              </a:spcBef>
              <a:spcAft>
                <a:spcPts val="800"/>
              </a:spcAft>
              <a:buClrTx/>
              <a:buSzTx/>
              <a:buFontTx/>
              <a:buNone/>
              <a:tabLst/>
              <a:defRPr/>
            </a:pPr>
            <a:r>
              <a:rPr lang="tr-TR" sz="2000" dirty="0">
                <a:solidFill>
                  <a:prstClr val="black"/>
                </a:solidFill>
                <a:latin typeface="Aptos" panose="02110004020202020204"/>
              </a:rPr>
              <a:t>	Programı çalıştırdığımızda karşımıza </a:t>
            </a:r>
            <a:r>
              <a:rPr lang="tr-TR" sz="2000" dirty="0" err="1">
                <a:solidFill>
                  <a:srgbClr val="FF0000"/>
                </a:solidFill>
                <a:latin typeface="Aptos" panose="02110004020202020204"/>
              </a:rPr>
              <a:t>void</a:t>
            </a:r>
            <a:r>
              <a:rPr lang="tr-TR" sz="2000" dirty="0">
                <a:solidFill>
                  <a:srgbClr val="FF0000"/>
                </a:solidFill>
                <a:latin typeface="Aptos" panose="02110004020202020204"/>
              </a:rPr>
              <a:t> setup(){} </a:t>
            </a:r>
            <a:r>
              <a:rPr lang="tr-TR" sz="2000" dirty="0">
                <a:solidFill>
                  <a:prstClr val="black"/>
                </a:solidFill>
                <a:latin typeface="Aptos" panose="02110004020202020204"/>
              </a:rPr>
              <a:t>ve </a:t>
            </a:r>
            <a:r>
              <a:rPr lang="tr-TR" sz="2000" dirty="0" err="1">
                <a:solidFill>
                  <a:srgbClr val="FF0000"/>
                </a:solidFill>
                <a:latin typeface="Aptos" panose="02110004020202020204"/>
              </a:rPr>
              <a:t>void</a:t>
            </a:r>
            <a:r>
              <a:rPr lang="tr-TR" sz="2000" dirty="0">
                <a:solidFill>
                  <a:srgbClr val="FF0000"/>
                </a:solidFill>
                <a:latin typeface="Aptos" panose="02110004020202020204"/>
              </a:rPr>
              <a:t> </a:t>
            </a:r>
            <a:r>
              <a:rPr lang="tr-TR" sz="2000" dirty="0" err="1">
                <a:solidFill>
                  <a:srgbClr val="FF0000"/>
                </a:solidFill>
                <a:latin typeface="Aptos" panose="02110004020202020204"/>
              </a:rPr>
              <a:t>loop</a:t>
            </a:r>
            <a:r>
              <a:rPr lang="tr-TR" sz="2000" dirty="0">
                <a:solidFill>
                  <a:srgbClr val="FF0000"/>
                </a:solidFill>
                <a:latin typeface="Aptos" panose="02110004020202020204"/>
              </a:rPr>
              <a:t>(){} </a:t>
            </a:r>
            <a:r>
              <a:rPr lang="tr-TR" sz="2000" dirty="0">
                <a:solidFill>
                  <a:prstClr val="black"/>
                </a:solidFill>
                <a:latin typeface="Aptos" panose="02110004020202020204"/>
              </a:rPr>
              <a:t>adında iki adet fonksiyon çıkmaktadır.</a:t>
            </a:r>
          </a:p>
          <a:p>
            <a:pPr marL="0" marR="0" lvl="0" indent="0" algn="l" defTabSz="457200" rtl="0" eaLnBrk="1" fontAlgn="auto" latinLnBrk="0" hangingPunct="1">
              <a:lnSpc>
                <a:spcPct val="115000"/>
              </a:lnSpc>
              <a:spcBef>
                <a:spcPts val="0"/>
              </a:spcBef>
              <a:spcAft>
                <a:spcPts val="800"/>
              </a:spcAft>
              <a:buClrTx/>
              <a:buSzTx/>
              <a:buFontTx/>
              <a:buNone/>
              <a:tabLst/>
              <a:defRPr/>
            </a:pPr>
            <a:endParaRPr lang="tr-TR" kern="100" dirty="0">
              <a:solidFill>
                <a:prstClr val="black"/>
              </a:solidFill>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800"/>
              </a:spcAft>
              <a:buClrTx/>
              <a:buSzTx/>
              <a:buFont typeface="Wingdings" panose="05000000000000000000" pitchFamily="2" charset="2"/>
              <a:buChar char="q"/>
              <a:tabLst/>
              <a:defRPr/>
            </a:pP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v</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oid</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setup() fonksiyonu </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deneyap</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karta voltaj verilir verilmez ilk çalışan fonksiyondur. Bu </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fonsiyonunun</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içerisine yazılan komutlar sadece bir defa çalışırlar. </a:t>
            </a:r>
            <a:endPar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800"/>
              </a:spcAft>
              <a:buClrTx/>
              <a:buSzTx/>
              <a:buFont typeface="Wingdings" panose="05000000000000000000" pitchFamily="2" charset="2"/>
              <a:buChar char="q"/>
              <a:tabLst/>
              <a:defRPr/>
            </a:pP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v</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oid</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loop</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fonksiyonu ise </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void</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setup’tan</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sonra çalışmaktadır. Bu fonksiyonun içerisinde yazılan komutlar sonsuz defa tekrar tekrar çalışırlar.</a:t>
            </a:r>
          </a:p>
          <a:p>
            <a:pPr marL="342900" marR="0" lvl="0" indent="-342900" algn="l" defTabSz="457200" rtl="0" eaLnBrk="1" fontAlgn="auto" latinLnBrk="0" hangingPunct="1">
              <a:lnSpc>
                <a:spcPct val="115000"/>
              </a:lnSpc>
              <a:spcBef>
                <a:spcPts val="0"/>
              </a:spcBef>
              <a:spcAft>
                <a:spcPts val="800"/>
              </a:spcAft>
              <a:buClrTx/>
              <a:buSzTx/>
              <a:buFont typeface="Wingdings" panose="05000000000000000000" pitchFamily="2" charset="2"/>
              <a:buChar char="q"/>
              <a:tabLst/>
              <a:defRPr/>
            </a:pPr>
            <a:endPar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endParaRPr>
          </a:p>
          <a:p>
            <a:pPr marR="0" lvl="0" algn="l" defTabSz="457200" rtl="0" eaLnBrk="1" fontAlgn="auto" latinLnBrk="0" hangingPunct="1">
              <a:lnSpc>
                <a:spcPct val="115000"/>
              </a:lnSpc>
              <a:spcBef>
                <a:spcPts val="0"/>
              </a:spcBef>
              <a:spcAft>
                <a:spcPts val="800"/>
              </a:spcAft>
              <a:buClrTx/>
              <a:buSzTx/>
              <a:tabLst/>
              <a:defRPr/>
            </a:pP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Not: </a:t>
            </a: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v</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oid</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setup() fonksiyonu içerisinde genellikle kurulum komutları yazılmaktadır. </a:t>
            </a: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v</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oid</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loop</a:t>
            </a: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 fonksiyonu içerisine ise çalışmasını istediğimiz asıl komutlar yazılır.</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endPar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4440374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1D7A607E-3E21-3C94-73FE-8B8E844BB57E}"/>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53F8D74F-428C-C4A3-0C42-6A7C80C82C1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89C23A7-A564-162A-7205-5CAE7F5568D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7551BBA-A042-ADD6-997E-E3079B08C45E}"/>
              </a:ext>
            </a:extLst>
          </p:cNvPr>
          <p:cNvSpPr txBox="1"/>
          <p:nvPr/>
        </p:nvSpPr>
        <p:spPr>
          <a:xfrm>
            <a:off x="2637692" y="1393051"/>
            <a:ext cx="83351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Programlamaya giriş (Arduino İde-Program Arayüzü)</a:t>
            </a:r>
          </a:p>
        </p:txBody>
      </p:sp>
      <p:pic>
        <p:nvPicPr>
          <p:cNvPr id="4" name="Resim 3" descr="metin, ekran görüntüsü, yazılım, bilgisayar simgesi içeren bir resim&#10;&#10;Yapay zeka tarafından oluşturulan içerik yanlış olabilir.">
            <a:extLst>
              <a:ext uri="{FF2B5EF4-FFF2-40B4-BE49-F238E27FC236}">
                <a16:creationId xmlns:a16="http://schemas.microsoft.com/office/drawing/2014/main" id="{9EACBBCF-AF40-F5E9-8F02-4A340231AA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32244"/>
            <a:ext cx="13208000" cy="7041511"/>
          </a:xfrm>
          <a:prstGeom prst="rect">
            <a:avLst/>
          </a:prstGeom>
        </p:spPr>
      </p:pic>
    </p:spTree>
    <p:extLst>
      <p:ext uri="{BB962C8B-B14F-4D97-AF65-F5344CB8AC3E}">
        <p14:creationId xmlns:p14="http://schemas.microsoft.com/office/powerpoint/2010/main" val="424234212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B0E0A30F-0382-6465-855C-2308AAF5C2D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0208C4D-9E7E-42AF-C24C-734C1F16FC2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BFBFA3C8-E48C-B8F9-2C6E-101E72BA0EB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F64B100-9F5A-25CE-81F3-95F14EC579E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F714EEB-83EE-A462-8F91-BF68109B0CD4}"/>
              </a:ext>
            </a:extLst>
          </p:cNvPr>
          <p:cNvSpPr txBox="1"/>
          <p:nvPr/>
        </p:nvSpPr>
        <p:spPr>
          <a:xfrm>
            <a:off x="2849791" y="1393051"/>
            <a:ext cx="681298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Programlamaya giriş (Yorum Satırları)</a:t>
            </a:r>
          </a:p>
        </p:txBody>
      </p:sp>
      <p:sp>
        <p:nvSpPr>
          <p:cNvPr id="2" name="Metin kutusu 1">
            <a:extLst>
              <a:ext uri="{FF2B5EF4-FFF2-40B4-BE49-F238E27FC236}">
                <a16:creationId xmlns:a16="http://schemas.microsoft.com/office/drawing/2014/main" id="{1D69DDAA-04A5-8726-42FC-89260C14032F}"/>
              </a:ext>
            </a:extLst>
          </p:cNvPr>
          <p:cNvSpPr txBox="1"/>
          <p:nvPr/>
        </p:nvSpPr>
        <p:spPr>
          <a:xfrm>
            <a:off x="3256986" y="2140075"/>
            <a:ext cx="6812990" cy="2049792"/>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Kartını, Arduino </a:t>
            </a:r>
            <a:r>
              <a:rPr kumimoji="0" lang="tr-TR" sz="2000" b="0" i="0" u="none" strike="noStrike" kern="1200" cap="none" spc="0" normalizeH="0" baseline="0" noProof="0" dirty="0" err="1">
                <a:ln>
                  <a:noFill/>
                </a:ln>
                <a:solidFill>
                  <a:prstClr val="black"/>
                </a:solidFill>
                <a:effectLst/>
                <a:uLnTx/>
                <a:uFillTx/>
                <a:latin typeface="Aptos" panose="02110004020202020204"/>
                <a:ea typeface="+mn-ea"/>
                <a:cs typeface="+mn-cs"/>
              </a:rPr>
              <a:t>IDE'de</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programlarken </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yorum satırları;</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kodun içine </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açıklama eklemek</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için kullanılır.</a:t>
            </a:r>
          </a:p>
          <a:p>
            <a:pPr marL="0" marR="0" lvl="0" indent="0" algn="l" defTabSz="457200" rtl="0" eaLnBrk="1" fontAlgn="auto" latinLnBrk="0" hangingPunct="1">
              <a:lnSpc>
                <a:spcPct val="115000"/>
              </a:lnSpc>
              <a:spcBef>
                <a:spcPts val="0"/>
              </a:spcBef>
              <a:spcAft>
                <a:spcPts val="800"/>
              </a:spcAft>
              <a:buClrTx/>
              <a:buSzTx/>
              <a:buFontTx/>
              <a:buNone/>
              <a:tabLst/>
              <a:defRPr/>
            </a:pPr>
            <a:endPar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Bu açıklamalar program çalıştırıldığında </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göz ardı edilir</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yani mikrodenetleyici tarafından </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çalıştırılmaz.</a:t>
            </a: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pic>
        <p:nvPicPr>
          <p:cNvPr id="4" name="Resim 3" descr="metin, ekran görüntüsü, yazı tipi içeren bir resim&#10;&#10;Yapay zeka tarafından oluşturulan içerik yanlış olabilir.">
            <a:extLst>
              <a:ext uri="{FF2B5EF4-FFF2-40B4-BE49-F238E27FC236}">
                <a16:creationId xmlns:a16="http://schemas.microsoft.com/office/drawing/2014/main" id="{42478DBC-CD0F-8F2C-AFCF-49363B131DF6}"/>
              </a:ext>
            </a:extLst>
          </p:cNvPr>
          <p:cNvPicPr>
            <a:picLocks noChangeAspect="1"/>
          </p:cNvPicPr>
          <p:nvPr/>
        </p:nvPicPr>
        <p:blipFill>
          <a:blip r:embed="rId3">
            <a:extLst>
              <a:ext uri="{28A0092B-C50C-407E-A947-70E740481C1C}">
                <a14:useLocalDpi xmlns:a14="http://schemas.microsoft.com/office/drawing/2010/main" val="0"/>
              </a:ext>
            </a:extLst>
          </a:blip>
          <a:srcRect r="2803" b="4739"/>
          <a:stretch/>
        </p:blipFill>
        <p:spPr>
          <a:xfrm>
            <a:off x="2262333" y="4475227"/>
            <a:ext cx="7207580" cy="4140136"/>
          </a:xfrm>
          <a:prstGeom prst="rect">
            <a:avLst/>
          </a:prstGeom>
        </p:spPr>
      </p:pic>
    </p:spTree>
    <p:extLst>
      <p:ext uri="{BB962C8B-B14F-4D97-AF65-F5344CB8AC3E}">
        <p14:creationId xmlns:p14="http://schemas.microsoft.com/office/powerpoint/2010/main" val="165663995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75C7838F-CFBA-AC45-DB40-FBBAE72228C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FDD61DE-0BE7-7FB2-0ABE-91B726C58CD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7F7469B-C3C2-BC4E-2980-CBAC00EFBE3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B1B792A-ECA3-11E5-5734-51135D3CF8B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CFE5B7B3-DC59-25F5-ADBF-94CE19D1878F}"/>
              </a:ext>
            </a:extLst>
          </p:cNvPr>
          <p:cNvSpPr txBox="1"/>
          <p:nvPr/>
        </p:nvSpPr>
        <p:spPr>
          <a:xfrm>
            <a:off x="2849792" y="1393051"/>
            <a:ext cx="655328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Programlamaya giriş (Yorum Satırları)</a:t>
            </a:r>
          </a:p>
        </p:txBody>
      </p:sp>
      <p:pic>
        <p:nvPicPr>
          <p:cNvPr id="5" name="Resim 4">
            <a:extLst>
              <a:ext uri="{FF2B5EF4-FFF2-40B4-BE49-F238E27FC236}">
                <a16:creationId xmlns:a16="http://schemas.microsoft.com/office/drawing/2014/main" id="{FB14ABD5-7383-8617-55FF-21042B44B47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2166840" y="2730018"/>
            <a:ext cx="8874320" cy="4445963"/>
          </a:xfrm>
          <a:prstGeom prst="rect">
            <a:avLst/>
          </a:prstGeom>
        </p:spPr>
      </p:pic>
      <p:sp>
        <p:nvSpPr>
          <p:cNvPr id="3" name="Oval 2">
            <a:extLst>
              <a:ext uri="{FF2B5EF4-FFF2-40B4-BE49-F238E27FC236}">
                <a16:creationId xmlns:a16="http://schemas.microsoft.com/office/drawing/2014/main" id="{083AA4C6-4500-6024-C115-CD8400CB177F}"/>
              </a:ext>
            </a:extLst>
          </p:cNvPr>
          <p:cNvSpPr/>
          <p:nvPr/>
        </p:nvSpPr>
        <p:spPr>
          <a:xfrm>
            <a:off x="2166840" y="3871912"/>
            <a:ext cx="362048" cy="342901"/>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endParaRPr>
          </a:p>
        </p:txBody>
      </p:sp>
      <p:sp>
        <p:nvSpPr>
          <p:cNvPr id="4" name="Oval 3">
            <a:extLst>
              <a:ext uri="{FF2B5EF4-FFF2-40B4-BE49-F238E27FC236}">
                <a16:creationId xmlns:a16="http://schemas.microsoft.com/office/drawing/2014/main" id="{F78F983C-3BAB-AFD5-29CD-8D3D368CFC93}"/>
              </a:ext>
            </a:extLst>
          </p:cNvPr>
          <p:cNvSpPr/>
          <p:nvPr/>
        </p:nvSpPr>
        <p:spPr>
          <a:xfrm>
            <a:off x="2166840" y="2628328"/>
            <a:ext cx="362048" cy="342901"/>
          </a:xfrm>
          <a:prstGeom prst="ellipse">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Aptos" panose="02110004020202020204"/>
              <a:ea typeface="+mn-ea"/>
              <a:cs typeface="+mn-cs"/>
            </a:endParaRPr>
          </a:p>
        </p:txBody>
      </p:sp>
      <p:cxnSp>
        <p:nvCxnSpPr>
          <p:cNvPr id="7" name="Düz Ok Bağlayıcısı 6">
            <a:extLst>
              <a:ext uri="{FF2B5EF4-FFF2-40B4-BE49-F238E27FC236}">
                <a16:creationId xmlns:a16="http://schemas.microsoft.com/office/drawing/2014/main" id="{4DA487CE-B466-4E53-1E3B-E1A469D863DE}"/>
              </a:ext>
            </a:extLst>
          </p:cNvPr>
          <p:cNvCxnSpPr>
            <a:cxnSpLocks/>
          </p:cNvCxnSpPr>
          <p:nvPr/>
        </p:nvCxnSpPr>
        <p:spPr>
          <a:xfrm flipH="1">
            <a:off x="2621280" y="3384710"/>
            <a:ext cx="1914144" cy="5959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Düz Ok Bağlayıcısı 8">
            <a:extLst>
              <a:ext uri="{FF2B5EF4-FFF2-40B4-BE49-F238E27FC236}">
                <a16:creationId xmlns:a16="http://schemas.microsoft.com/office/drawing/2014/main" id="{56C75CA6-92F7-BD96-B282-59A9F95E17F8}"/>
              </a:ext>
            </a:extLst>
          </p:cNvPr>
          <p:cNvCxnSpPr>
            <a:cxnSpLocks/>
          </p:cNvCxnSpPr>
          <p:nvPr/>
        </p:nvCxnSpPr>
        <p:spPr>
          <a:xfrm flipH="1">
            <a:off x="4419600" y="4799629"/>
            <a:ext cx="1847088" cy="9062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Düz Ok Bağlayıcısı 9">
            <a:extLst>
              <a:ext uri="{FF2B5EF4-FFF2-40B4-BE49-F238E27FC236}">
                <a16:creationId xmlns:a16="http://schemas.microsoft.com/office/drawing/2014/main" id="{B9D33180-B7EC-B5F9-2611-3481E192E142}"/>
              </a:ext>
            </a:extLst>
          </p:cNvPr>
          <p:cNvCxnSpPr>
            <a:cxnSpLocks/>
          </p:cNvCxnSpPr>
          <p:nvPr/>
        </p:nvCxnSpPr>
        <p:spPr>
          <a:xfrm flipH="1">
            <a:off x="5776977" y="5106371"/>
            <a:ext cx="1654047" cy="9652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Düz Ok Bağlayıcısı 16">
            <a:extLst>
              <a:ext uri="{FF2B5EF4-FFF2-40B4-BE49-F238E27FC236}">
                <a16:creationId xmlns:a16="http://schemas.microsoft.com/office/drawing/2014/main" id="{2CBCA4D3-6896-36D9-EFEA-1AAFAEC88B71}"/>
              </a:ext>
            </a:extLst>
          </p:cNvPr>
          <p:cNvCxnSpPr>
            <a:cxnSpLocks/>
          </p:cNvCxnSpPr>
          <p:nvPr/>
        </p:nvCxnSpPr>
        <p:spPr>
          <a:xfrm flipH="1">
            <a:off x="2591728" y="2464808"/>
            <a:ext cx="1827872" cy="2405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76169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2AE80BB-012D-E834-15E7-11973C73E54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422FF87-542D-301A-0BED-ABFF7E448D7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D232C3B-7EBF-8B1D-AC3E-5D85922462D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35488DF-4FB1-3241-BE04-C1028E9E215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F2FFCBF1-B2F0-9C66-3F50-4A9E06DF949B}"/>
              </a:ext>
            </a:extLst>
          </p:cNvPr>
          <p:cNvSpPr txBox="1"/>
          <p:nvPr/>
        </p:nvSpPr>
        <p:spPr>
          <a:xfrm>
            <a:off x="2849792" y="1393051"/>
            <a:ext cx="5854370" cy="461665"/>
          </a:xfrm>
          <a:prstGeom prst="rect">
            <a:avLst/>
          </a:prstGeom>
          <a:noFill/>
        </p:spPr>
        <p:txBody>
          <a:bodyPr wrap="square" rtlCol="0">
            <a:spAutoFit/>
          </a:bodyPr>
          <a:lstStyle/>
          <a:p>
            <a:r>
              <a:rPr lang="tr-TR" sz="2400" b="1" dirty="0">
                <a:solidFill>
                  <a:schemeClr val="accent6">
                    <a:lumMod val="50000"/>
                  </a:schemeClr>
                </a:solidFill>
              </a:rPr>
              <a:t>b. </a:t>
            </a:r>
            <a:r>
              <a:rPr lang="tr-TR" sz="2400" dirty="0">
                <a:solidFill>
                  <a:schemeClr val="accent2">
                    <a:lumMod val="75000"/>
                  </a:schemeClr>
                </a:solidFill>
              </a:rPr>
              <a:t>Temel Elektrik Kavramları</a:t>
            </a:r>
          </a:p>
        </p:txBody>
      </p:sp>
      <p:sp>
        <p:nvSpPr>
          <p:cNvPr id="2" name="Metin kutusu 1">
            <a:extLst>
              <a:ext uri="{FF2B5EF4-FFF2-40B4-BE49-F238E27FC236}">
                <a16:creationId xmlns:a16="http://schemas.microsoft.com/office/drawing/2014/main" id="{05EB217F-019D-0634-F9AF-59587BF8478E}"/>
              </a:ext>
            </a:extLst>
          </p:cNvPr>
          <p:cNvSpPr txBox="1"/>
          <p:nvPr/>
        </p:nvSpPr>
        <p:spPr>
          <a:xfrm>
            <a:off x="3256986" y="2142084"/>
            <a:ext cx="6812990" cy="594008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Akım(Amper, I):</a:t>
            </a:r>
            <a:r>
              <a:rPr kumimoji="0" lang="tr-TR" sz="1800" b="0" i="0" u="none" strike="noStrike" kern="1200" cap="none" spc="0" normalizeH="0" baseline="0" noProof="0" dirty="0">
                <a:ln>
                  <a:noFill/>
                </a:ln>
                <a:solidFill>
                  <a:srgbClr val="E1952F"/>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Elektronların </a:t>
            </a:r>
            <a:r>
              <a:rPr lang="tr-TR" dirty="0">
                <a:solidFill>
                  <a:prstClr val="black"/>
                </a:solidFill>
                <a:latin typeface="Aptos" panose="02110004020202020204"/>
              </a:rPr>
              <a:t>birim zamandaki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akışıdır. </a:t>
            </a:r>
            <a:endParaRPr lang="tr-TR" noProof="0" dirty="0">
              <a:solidFill>
                <a:prstClr val="black"/>
              </a:solidFill>
              <a:latin typeface="Aptos" panose="021100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	</a:t>
            </a:r>
            <a:r>
              <a:rPr lang="tr-TR" u="sng" dirty="0">
                <a:solidFill>
                  <a:prstClr val="black"/>
                </a:solidFill>
                <a:latin typeface="Aptos" panose="02110004020202020204"/>
              </a:rPr>
              <a:t>H</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er bir saniyede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bir noktadan diğerine </a:t>
            </a:r>
            <a:r>
              <a:rPr kumimoji="0" lang="tr-TR" sz="1800" i="0" u="sng" strike="noStrike" kern="1200" cap="none" spc="0" normalizeH="0" baseline="0" noProof="0" dirty="0">
                <a:ln>
                  <a:noFill/>
                </a:ln>
                <a:solidFill>
                  <a:prstClr val="black"/>
                </a:solidFill>
                <a:effectLst/>
                <a:uLnTx/>
                <a:uFillTx/>
                <a:latin typeface="Aptos" panose="02110004020202020204"/>
                <a:ea typeface="+mn-ea"/>
                <a:cs typeface="+mn-cs"/>
              </a:rPr>
              <a:t>kaç elektronun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aktığını belirlemek için kullanılan bir ölçüm sistemidir. Ölçüm formülü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q</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(yük) </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(zaman)’</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Birimi ise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Amper</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Gerilim(</a:t>
            </a:r>
            <a:r>
              <a:rPr kumimoji="0" lang="tr-TR" sz="1800" b="1" i="0" u="none" strike="noStrike" kern="1200" cap="none" spc="0" normalizeH="0" baseline="0" noProof="0" dirty="0" err="1">
                <a:ln>
                  <a:noFill/>
                </a:ln>
                <a:solidFill>
                  <a:srgbClr val="E1952F"/>
                </a:solidFill>
                <a:effectLst/>
                <a:uLnTx/>
                <a:uFillTx/>
                <a:latin typeface="Aptos" panose="02110004020202020204"/>
                <a:ea typeface="+mn-ea"/>
                <a:cs typeface="+mn-cs"/>
              </a:rPr>
              <a:t>Volt,V</a:t>
            </a: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tr-TR" b="1" dirty="0">
                <a:solidFill>
                  <a:srgbClr val="FFC000"/>
                </a:solidFill>
                <a:latin typeface="Aptos" panose="02110004020202020204"/>
              </a:rPr>
              <a:t>	</a:t>
            </a:r>
            <a:r>
              <a:rPr lang="tr-TR" dirty="0"/>
              <a:t>Gerilim, birim yük başına yapılan iş miktarıdır. Yani iki nokta arasındaki potansiyel farktır.</a:t>
            </a: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Elektronlar ilerlerken beraberlerinde enerji de taşırlar. </a:t>
            </a:r>
            <a:r>
              <a:rPr lang="tr-TR" dirty="0">
                <a:solidFill>
                  <a:prstClr val="black"/>
                </a:solidFill>
                <a:latin typeface="Aptos" panose="02110004020202020204"/>
              </a:rPr>
              <a:t>‘</a:t>
            </a:r>
            <a:r>
              <a:rPr lang="tr-TR" b="1" dirty="0">
                <a:solidFill>
                  <a:prstClr val="black"/>
                </a:solidFill>
                <a:latin typeface="Aptos" panose="02110004020202020204"/>
              </a:rPr>
              <a:t>Gerilim</a:t>
            </a:r>
            <a:r>
              <a:rPr lang="tr-TR" dirty="0">
                <a:solidFill>
                  <a:prstClr val="black"/>
                </a:solidFill>
                <a:latin typeface="Aptos" panose="02110004020202020204"/>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dediğimiz kavram ise; her bir yükün ilerlerken beraberinde taşıyabileceği enerjidir de denebilir. Elektrik ölçü sistemlerindendir. Birimi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Volt’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tur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tr-TR" dirty="0">
                <a:solidFill>
                  <a:prstClr val="black"/>
                </a:solidFill>
                <a:latin typeface="Aptos" panose="02110004020202020204"/>
              </a:rPr>
              <a:t>Örneğin: </a:t>
            </a:r>
            <a:r>
              <a:rPr lang="tr-TR" b="1" dirty="0">
                <a:solidFill>
                  <a:prstClr val="black"/>
                </a:solidFill>
                <a:latin typeface="Aptos" panose="02110004020202020204"/>
              </a:rPr>
              <a:t>1</a:t>
            </a:r>
            <a:r>
              <a:rPr lang="tr-TR" b="1" dirty="0">
                <a:solidFill>
                  <a:srgbClr val="FF0000"/>
                </a:solidFill>
                <a:latin typeface="Aptos" panose="02110004020202020204"/>
              </a:rPr>
              <a:t>V </a:t>
            </a:r>
            <a:r>
              <a:rPr lang="tr-TR" b="1" dirty="0">
                <a:solidFill>
                  <a:prstClr val="black"/>
                </a:solidFill>
                <a:latin typeface="Aptos" panose="02110004020202020204"/>
              </a:rPr>
              <a:t>= 1</a:t>
            </a:r>
            <a:r>
              <a:rPr lang="tr-TR" b="1" dirty="0">
                <a:solidFill>
                  <a:srgbClr val="FF0000"/>
                </a:solidFill>
                <a:latin typeface="Aptos" panose="02110004020202020204"/>
              </a:rPr>
              <a:t>joule</a:t>
            </a:r>
            <a:r>
              <a:rPr lang="tr-TR" dirty="0">
                <a:solidFill>
                  <a:prstClr val="black"/>
                </a:solidFill>
                <a:latin typeface="Aptos" panose="02110004020202020204"/>
              </a:rPr>
              <a:t>(enerji)</a:t>
            </a:r>
            <a:r>
              <a:rPr lang="tr-TR" sz="2000" b="1" dirty="0">
                <a:solidFill>
                  <a:prstClr val="black"/>
                </a:solidFill>
                <a:latin typeface="Aptos" panose="02110004020202020204"/>
              </a:rPr>
              <a:t> / </a:t>
            </a:r>
            <a:r>
              <a:rPr lang="tr-TR" b="1" dirty="0">
                <a:solidFill>
                  <a:prstClr val="black"/>
                </a:solidFill>
                <a:latin typeface="Aptos" panose="02110004020202020204"/>
              </a:rPr>
              <a:t>1</a:t>
            </a:r>
            <a:r>
              <a:rPr lang="tr-TR" b="1" dirty="0">
                <a:solidFill>
                  <a:srgbClr val="FF0000"/>
                </a:solidFill>
                <a:latin typeface="Aptos" panose="02110004020202020204"/>
              </a:rPr>
              <a:t>Coloumb</a:t>
            </a:r>
            <a:r>
              <a:rPr lang="tr-TR" dirty="0">
                <a:solidFill>
                  <a:prstClr val="black"/>
                </a:solidFill>
                <a:latin typeface="Aptos" panose="02110004020202020204"/>
              </a:rPr>
              <a:t>(yük)</a:t>
            </a:r>
            <a:endParaRPr kumimoji="0" lang="tr-TR" sz="180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solidFill>
                <a:prstClr val="black"/>
              </a:solidFill>
              <a:latin typeface="Aptos" panose="021100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E1952F"/>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Direnç(R): </a:t>
            </a: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	Elektronların hareket etmesini zorlaştıran durumların sebep oldukları engele </a:t>
            </a:r>
            <a:r>
              <a:rPr lang="tr-TR" b="1" dirty="0">
                <a:solidFill>
                  <a:prstClr val="black"/>
                </a:solidFill>
                <a:latin typeface="Aptos" panose="02110004020202020204"/>
              </a:rPr>
              <a:t>Direnç</a:t>
            </a:r>
            <a:r>
              <a:rPr lang="tr-TR" dirty="0">
                <a:solidFill>
                  <a:prstClr val="black"/>
                </a:solidFill>
                <a:latin typeface="Aptos" panose="02110004020202020204"/>
              </a:rPr>
              <a:t> denir. Bu durumlar; yol olarak kullanılan telin kalınlığı, uzunluğu ya da tellerin arasına bağlanmış düşük iletkenlik değerine sahip bir madde olabilir. </a:t>
            </a: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Yani sonuç olarak</a:t>
            </a:r>
            <a:r>
              <a:rPr lang="tr-TR" b="1" dirty="0">
                <a:solidFill>
                  <a:prstClr val="black"/>
                </a:solidFill>
                <a:latin typeface="Aptos" panose="02110004020202020204"/>
              </a:rPr>
              <a:t> direnç</a:t>
            </a:r>
            <a:r>
              <a:rPr lang="tr-TR" dirty="0">
                <a:solidFill>
                  <a:prstClr val="black"/>
                </a:solidFill>
                <a:latin typeface="Aptos" panose="02110004020202020204"/>
              </a:rPr>
              <a:t>: Elektron akışını ve dolayısıyla da </a:t>
            </a:r>
            <a:r>
              <a:rPr lang="tr-TR" b="1" dirty="0">
                <a:solidFill>
                  <a:prstClr val="black"/>
                </a:solidFill>
                <a:latin typeface="Aptos" panose="02110004020202020204"/>
              </a:rPr>
              <a:t>Akım</a:t>
            </a:r>
            <a:r>
              <a:rPr lang="tr-TR" dirty="0">
                <a:solidFill>
                  <a:prstClr val="black"/>
                </a:solidFill>
                <a:latin typeface="Aptos" panose="02110004020202020204"/>
              </a:rPr>
              <a:t>ı engellemektedir. Elektrik ölçü sistemlerindendir. Birimi </a:t>
            </a:r>
            <a:r>
              <a:rPr lang="tr-TR" b="1" dirty="0" err="1">
                <a:solidFill>
                  <a:prstClr val="black"/>
                </a:solidFill>
                <a:latin typeface="Aptos" panose="02110004020202020204"/>
              </a:rPr>
              <a:t>ohm</a:t>
            </a:r>
            <a:r>
              <a:rPr lang="tr-TR" dirty="0" err="1">
                <a:solidFill>
                  <a:prstClr val="black"/>
                </a:solidFill>
                <a:latin typeface="Aptos" panose="02110004020202020204"/>
              </a:rPr>
              <a:t>’dur</a:t>
            </a:r>
            <a:r>
              <a:rPr lang="tr-TR" dirty="0">
                <a:solidFill>
                  <a:prstClr val="black"/>
                </a:solidFill>
                <a:latin typeface="Aptos" panose="02110004020202020204"/>
              </a:rPr>
              <a:t>.</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1783285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A53B9F07-8ADA-B614-6190-17B5427D25A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6D14476-99AC-EEDE-D322-01B03F1EFB0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D130185-3E87-DC00-95FD-0E823BA754B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35D5738-EB72-4243-C8EB-28DDEA24D8C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9FA7B3F-6906-49B8-C412-649C5EC2259E}"/>
              </a:ext>
            </a:extLst>
          </p:cNvPr>
          <p:cNvSpPr txBox="1"/>
          <p:nvPr/>
        </p:nvSpPr>
        <p:spPr>
          <a:xfrm>
            <a:off x="2849792" y="1393051"/>
            <a:ext cx="681299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Programlamaya giriş (Dijital Giriş-Çıkış)</a:t>
            </a:r>
          </a:p>
        </p:txBody>
      </p:sp>
      <p:sp>
        <p:nvSpPr>
          <p:cNvPr id="2" name="Metin kutusu 1">
            <a:extLst>
              <a:ext uri="{FF2B5EF4-FFF2-40B4-BE49-F238E27FC236}">
                <a16:creationId xmlns:a16="http://schemas.microsoft.com/office/drawing/2014/main" id="{89272F5B-1ECA-C1BE-88C0-5CFB67BB5312}"/>
              </a:ext>
            </a:extLst>
          </p:cNvPr>
          <p:cNvSpPr txBox="1"/>
          <p:nvPr/>
        </p:nvSpPr>
        <p:spPr>
          <a:xfrm>
            <a:off x="3256986" y="2140075"/>
            <a:ext cx="6812990" cy="3991029"/>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Dijital çıkış</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Kartının bazı pinlerinin sahip olduğu birkaç farklı özellikten bir tanesidir.</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özellik sayesinde;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kartından dış dünyaya "0 veya 1" (yani LOW veya HIGH) sinyali gönderebilir. Bu özelliği LED’leri yakıp söndürmek için kullanabiliriz.</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Dijital giriş</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Dış dünyadan "0 veya 1" sinyali alabilmeyi sağlayan pin özelliklerindendir.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özellik sayesinde dış dünyadan sinyal okuma işlemleri yapabiliriz. Bu özelliği butona basıldı mı basılmadı mı diye kontrol etmek için kullanabiliriz.</a:t>
            </a:r>
          </a:p>
        </p:txBody>
      </p:sp>
    </p:spTree>
    <p:extLst>
      <p:ext uri="{BB962C8B-B14F-4D97-AF65-F5344CB8AC3E}">
        <p14:creationId xmlns:p14="http://schemas.microsoft.com/office/powerpoint/2010/main" val="125709892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9549CF5-4CAA-335C-35D0-02E25484923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1DB5820-52CF-E5FE-6610-59BB7BFA47D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FD0F538-CCF2-9DF4-B7E4-B274608E2BE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E473AE4-E352-DF87-02BE-36685B36A5C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9A8696D-C702-0438-26A2-9F1385BF9977}"/>
              </a:ext>
            </a:extLst>
          </p:cNvPr>
          <p:cNvSpPr txBox="1"/>
          <p:nvPr/>
        </p:nvSpPr>
        <p:spPr>
          <a:xfrm>
            <a:off x="2849791" y="1393051"/>
            <a:ext cx="778772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Programlamaya giriş (İlk Program – Dijital Çıkış)</a:t>
            </a:r>
          </a:p>
        </p:txBody>
      </p:sp>
      <p:pic>
        <p:nvPicPr>
          <p:cNvPr id="5" name="Resim 4" descr="elektronik mühendisliği, devre bileşeni, elektronik bileşen, Elektrik kaynağı içeren bir resim&#10;&#10;Yapay zeka tarafından oluşturulan içerik yanlış olabilir.">
            <a:extLst>
              <a:ext uri="{FF2B5EF4-FFF2-40B4-BE49-F238E27FC236}">
                <a16:creationId xmlns:a16="http://schemas.microsoft.com/office/drawing/2014/main" id="{6C6F81AD-51F7-4949-2063-B7FD2D288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933" y="1854716"/>
            <a:ext cx="8890134" cy="4572400"/>
          </a:xfrm>
          <a:prstGeom prst="rect">
            <a:avLst/>
          </a:prstGeom>
        </p:spPr>
      </p:pic>
      <p:sp>
        <p:nvSpPr>
          <p:cNvPr id="3" name="Metin kutusu 2">
            <a:extLst>
              <a:ext uri="{FF2B5EF4-FFF2-40B4-BE49-F238E27FC236}">
                <a16:creationId xmlns:a16="http://schemas.microsoft.com/office/drawing/2014/main" id="{2CC327A5-FB07-3BF3-8525-94744CBA82A3}"/>
              </a:ext>
            </a:extLst>
          </p:cNvPr>
          <p:cNvSpPr txBox="1"/>
          <p:nvPr/>
        </p:nvSpPr>
        <p:spPr>
          <a:xfrm>
            <a:off x="2849791" y="6565749"/>
            <a:ext cx="6812990" cy="1947200"/>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Kartının D12 pinini Arduino IDE</a:t>
            </a:r>
            <a:r>
              <a:rPr lang="tr-TR" sz="2000" dirty="0">
                <a:solidFill>
                  <a:prstClr val="black"/>
                </a:solidFill>
                <a:latin typeface="Aptos" panose="02110004020202020204"/>
              </a:rPr>
              <a:t> programında</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programlayarak: </a:t>
            </a:r>
            <a:r>
              <a:rPr lang="tr-TR" sz="2000" dirty="0">
                <a:solidFill>
                  <a:prstClr val="black"/>
                </a:solidFill>
                <a:latin typeface="Aptos" panose="02110004020202020204"/>
              </a:rPr>
              <a:t>S</a:t>
            </a:r>
            <a:r>
              <a:rPr kumimoji="0" lang="tr-TR" sz="2000" b="0" i="0" u="none" strike="noStrike" kern="1200" cap="none" spc="0" normalizeH="0" baseline="0" noProof="0" dirty="0" err="1">
                <a:ln>
                  <a:noFill/>
                </a:ln>
                <a:solidFill>
                  <a:prstClr val="black"/>
                </a:solidFill>
                <a:effectLst/>
                <a:uLnTx/>
                <a:uFillTx/>
                <a:latin typeface="Aptos" panose="02110004020202020204"/>
                <a:ea typeface="+mn-ea"/>
                <a:cs typeface="+mn-cs"/>
              </a:rPr>
              <a:t>aniyede</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bir yanıp sönen led devresini kuracağız.</a:t>
            </a:r>
          </a:p>
          <a:p>
            <a:pPr marL="0" marR="0" lvl="0" indent="0" algn="l" defTabSz="457200" rtl="0" eaLnBrk="1" fontAlgn="auto" latinLnBrk="0" hangingPunct="1">
              <a:lnSpc>
                <a:spcPct val="115000"/>
              </a:lnSpc>
              <a:spcBef>
                <a:spcPts val="0"/>
              </a:spcBef>
              <a:spcAft>
                <a:spcPts val="800"/>
              </a:spcAft>
              <a:buClrTx/>
              <a:buSzTx/>
              <a:buFontTx/>
              <a:buNone/>
              <a:tabLst/>
              <a:defRPr/>
            </a:pPr>
            <a:r>
              <a:rPr lang="tr-TR" sz="2000" dirty="0">
                <a:solidFill>
                  <a:srgbClr val="FF0000"/>
                </a:solidFill>
                <a:latin typeface="Aptos" panose="02110004020202020204"/>
              </a:rPr>
              <a:t>Not:</a:t>
            </a:r>
            <a:r>
              <a:rPr kumimoji="0" lang="tr-TR" sz="20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Bu devremizde D12 pini dijital çıkış olarak ayarlanmaktadır.</a:t>
            </a: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81332145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BA9381D-51DB-B6D1-D8F5-1785BB66306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A5D6700-5F42-C41C-3EF3-470561380FF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6332671-3CD4-62DD-3159-DE9F6293C3A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0D70844-D274-8A8E-90E0-3F8931672A0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9B1E1E5-6201-73E6-A0E8-7B0A37ED49D0}"/>
              </a:ext>
            </a:extLst>
          </p:cNvPr>
          <p:cNvSpPr txBox="1"/>
          <p:nvPr/>
        </p:nvSpPr>
        <p:spPr>
          <a:xfrm>
            <a:off x="2849791" y="1393051"/>
            <a:ext cx="7665809"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Programlamaya giriş (İlk Program – Dijital Çıkış)</a:t>
            </a:r>
          </a:p>
        </p:txBody>
      </p:sp>
      <p:pic>
        <p:nvPicPr>
          <p:cNvPr id="7" name="Resim 6" descr="metin, ekran görüntüsü, yazı tipi içeren bir resim&#10;&#10;Yapay zeka tarafından oluşturulan içerik yanlış olabilir.">
            <a:extLst>
              <a:ext uri="{FF2B5EF4-FFF2-40B4-BE49-F238E27FC236}">
                <a16:creationId xmlns:a16="http://schemas.microsoft.com/office/drawing/2014/main" id="{88D51959-2849-C6EE-4AD5-FC0E75D18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593" y="2140075"/>
            <a:ext cx="8818814" cy="5621025"/>
          </a:xfrm>
          <a:prstGeom prst="rect">
            <a:avLst/>
          </a:prstGeom>
        </p:spPr>
      </p:pic>
    </p:spTree>
    <p:extLst>
      <p:ext uri="{BB962C8B-B14F-4D97-AF65-F5344CB8AC3E}">
        <p14:creationId xmlns:p14="http://schemas.microsoft.com/office/powerpoint/2010/main" val="87800867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52EBCC2-DECE-2FF3-B161-F39075EAE1F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EC262A6-8823-6423-F3BB-E24B338A861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F1E2148-1BE2-CB5F-79C6-CC35CCAE0DC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A0729F0-B275-2457-19F2-5CD60DB8A31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B5C2E15-8323-9536-627A-6E7EBA137CC8}"/>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sz="2400" b="1" dirty="0">
                <a:solidFill>
                  <a:srgbClr val="4EA72E">
                    <a:lumMod val="50000"/>
                  </a:srgbClr>
                </a:solidFill>
                <a:latin typeface="Aptos" panose="02110004020202020204"/>
              </a:rPr>
              <a:t>e</a:t>
            </a: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Algoritma Nedir? (Programlamada Algoritmanın Önemi)</a:t>
            </a:r>
          </a:p>
        </p:txBody>
      </p:sp>
      <p:sp>
        <p:nvSpPr>
          <p:cNvPr id="2" name="Metin kutusu 1">
            <a:extLst>
              <a:ext uri="{FF2B5EF4-FFF2-40B4-BE49-F238E27FC236}">
                <a16:creationId xmlns:a16="http://schemas.microsoft.com/office/drawing/2014/main" id="{74342994-DFEA-2C7A-1D47-144609ED7425}"/>
              </a:ext>
            </a:extLst>
          </p:cNvPr>
          <p:cNvSpPr txBox="1"/>
          <p:nvPr/>
        </p:nvSpPr>
        <p:spPr>
          <a:xfrm>
            <a:off x="3256986" y="2140075"/>
            <a:ext cx="681299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Algoritma, </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bir problemi çözmek ya da belirli bir amaca ulaşmak için izlenen adım adım işlemler dizisidir.</a:t>
            </a:r>
          </a:p>
        </p:txBody>
      </p:sp>
      <p:sp>
        <p:nvSpPr>
          <p:cNvPr id="3" name="Metin kutusu 2">
            <a:extLst>
              <a:ext uri="{FF2B5EF4-FFF2-40B4-BE49-F238E27FC236}">
                <a16:creationId xmlns:a16="http://schemas.microsoft.com/office/drawing/2014/main" id="{AE9A7E48-BD53-5BF0-6BCB-964635979D42}"/>
              </a:ext>
            </a:extLst>
          </p:cNvPr>
          <p:cNvSpPr txBox="1"/>
          <p:nvPr/>
        </p:nvSpPr>
        <p:spPr>
          <a:xfrm>
            <a:off x="3256984" y="3071765"/>
            <a:ext cx="6488898"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Basit tanımıyla;</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Başlangıcı ve sonu olan, mantıklı ve net adımlarla ilerleyen çözüm yolu.</a:t>
            </a:r>
          </a:p>
        </p:txBody>
      </p:sp>
      <p:sp>
        <p:nvSpPr>
          <p:cNvPr id="4" name="Metin kutusu 3">
            <a:extLst>
              <a:ext uri="{FF2B5EF4-FFF2-40B4-BE49-F238E27FC236}">
                <a16:creationId xmlns:a16="http://schemas.microsoft.com/office/drawing/2014/main" id="{96F15A0C-37C8-B8AA-9AC9-5FD08E14C9AA}"/>
              </a:ext>
            </a:extLst>
          </p:cNvPr>
          <p:cNvSpPr txBox="1"/>
          <p:nvPr/>
        </p:nvSpPr>
        <p:spPr>
          <a:xfrm>
            <a:off x="3256984" y="4280454"/>
            <a:ext cx="6488897" cy="45243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Programlamadaki Önemi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1.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Koddan önce düşünmeyi sağlar: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"Ne yapacağım?" sorusunun cevabıdır.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2.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Hataları azaltır: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Adım adım ilerlendiği için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bug’lar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(hatalar) azalır.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3.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Kodun okunabilirliğini artırır: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Ne yapıldığı baştan anlatıldığı için; 3. kişiler tarafından kolayca anlaşılabilir.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4.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Verimli çözümler üretilmesini sağlar: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Aynı işi 10 saniyede bitiren kod ile 1 saniyede bitiren kod arasındaki fark; algoritmanın iyi kurulmasından kaynaklı iş süresinin azabilmesidir.</a:t>
            </a:r>
          </a:p>
        </p:txBody>
      </p:sp>
    </p:spTree>
    <p:extLst>
      <p:ext uri="{BB962C8B-B14F-4D97-AF65-F5344CB8AC3E}">
        <p14:creationId xmlns:p14="http://schemas.microsoft.com/office/powerpoint/2010/main" val="2668294330"/>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835DFC42-850D-D7FB-88A8-E9A1A3F1104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6FE11E6-E7EE-B8CA-460F-FF60C5D1292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DDA66E4-04A2-B2B4-7A54-3F3AD602200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4B1C7E8-1636-2942-4A3D-7D6BEE16FB5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307AF1A-03E9-884D-1738-23550D16A238}"/>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a.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Algoritma Nedir? (Programlamada Algoritmanın Önemi)</a:t>
            </a:r>
          </a:p>
        </p:txBody>
      </p:sp>
      <p:sp>
        <p:nvSpPr>
          <p:cNvPr id="2" name="Metin kutusu 1">
            <a:extLst>
              <a:ext uri="{FF2B5EF4-FFF2-40B4-BE49-F238E27FC236}">
                <a16:creationId xmlns:a16="http://schemas.microsoft.com/office/drawing/2014/main" id="{08916D22-9387-E763-EF38-062C3A998F4B}"/>
              </a:ext>
            </a:extLst>
          </p:cNvPr>
          <p:cNvSpPr txBox="1"/>
          <p:nvPr/>
        </p:nvSpPr>
        <p:spPr>
          <a:xfrm>
            <a:off x="3256986" y="2140075"/>
            <a:ext cx="6812990" cy="58210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Algoritma tasarımında kilit nokta problemin belirlenmesidir. Problem: Karşılaşılan sorun veya çözülmesi gereken herhangi bir durumdur. Örneğin sınav esnasında kalemimizin ucunun bitmesi, internetten aldığımız ayakkabının küçük gelmesi, okula geç kalmamız gibi durumlar günlük hayatta karşılaşabileceğimiz problemlere birer örnektir.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Bir problemi tanımlama, nedenini açıklama, çözümü için alternatif yolları belirleme ve bu yollar arasından en uygun olanı uygulama süreçlerinin tamamı “</a:t>
            </a:r>
            <a:r>
              <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problem çözme</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olarak adlandırılır.</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Algoritma ise, bir problemi çözmek için gerekli yolun; </a:t>
            </a:r>
            <a:r>
              <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basit</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net</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ve </a:t>
            </a:r>
            <a:r>
              <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belirli</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bir</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sıraya</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göre tasarlanmış hâlidir.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2365465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78A71FE2-85CE-E804-40A0-AF65DD79CB5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6E26EBB3-492C-F629-7FF6-A50A3624F1C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60DAD9F-1AF5-B145-0B1B-4CC54249786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4DECBFE-7370-B060-FA7F-38465E11E35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C41B54D-676C-3BCC-AF14-E8F7753EA204}"/>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a.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Algoritma Nedir? (Programlamada Algoritmanın Önemi)</a:t>
            </a:r>
          </a:p>
        </p:txBody>
      </p:sp>
      <p:sp>
        <p:nvSpPr>
          <p:cNvPr id="2" name="Metin kutusu 1">
            <a:extLst>
              <a:ext uri="{FF2B5EF4-FFF2-40B4-BE49-F238E27FC236}">
                <a16:creationId xmlns:a16="http://schemas.microsoft.com/office/drawing/2014/main" id="{DC8EAFF1-BF3E-10ED-1D08-A000078A6291}"/>
              </a:ext>
            </a:extLst>
          </p:cNvPr>
          <p:cNvSpPr txBox="1"/>
          <p:nvPr/>
        </p:nvSpPr>
        <p:spPr>
          <a:xfrm>
            <a:off x="3256986" y="2140075"/>
            <a:ext cx="6812990"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Örneğin açılmayan bir bilgisayar problemi için çözüm yolu şu sıralamada olmalıdır: Öncelikle bilgisayarın fişi takılı mı diye kontrol etmeliyiz. Fişi takılı değil ise fişini takıp açabiliriz. Eğer fişi takılı ise monitörün açık olup olmadığını kontrol etmeliyiz. Eğer açık değilse monitörü açmalıyız. Monitör de açık ise bilgisayarı bir tamirciye götürmeliyiz.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3" name="Resim 2" descr="metin, ekran görüntüsü, yazı tipi, diyagram içeren bir resim&#10;&#10;Yapay zeka tarafından oluşturulan içerik yanlış olabilir.">
            <a:extLst>
              <a:ext uri="{FF2B5EF4-FFF2-40B4-BE49-F238E27FC236}">
                <a16:creationId xmlns:a16="http://schemas.microsoft.com/office/drawing/2014/main" id="{D3110631-0364-F540-6A8F-CBF057EEC9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1667" y="3805640"/>
            <a:ext cx="7718309" cy="4341549"/>
          </a:xfrm>
          <a:prstGeom prst="rect">
            <a:avLst/>
          </a:prstGeom>
        </p:spPr>
      </p:pic>
    </p:spTree>
    <p:extLst>
      <p:ext uri="{BB962C8B-B14F-4D97-AF65-F5344CB8AC3E}">
        <p14:creationId xmlns:p14="http://schemas.microsoft.com/office/powerpoint/2010/main" val="378117284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73A6F843-A3D9-BC3F-68CA-628AEE9FB0C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A92E8CE-4035-03DE-FAF5-63C7D554BAD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C0EF510-33D3-1E3D-5B4E-C7DB0F5C14A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8407E8E-22BE-8CB8-E81C-ED26193D265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3E9F7BF-E3FB-25C8-1004-2B0617E3F2E2}"/>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a.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Algoritma Nedir? (Programlamada Algoritmanın Önemi)</a:t>
            </a:r>
          </a:p>
        </p:txBody>
      </p:sp>
      <p:sp>
        <p:nvSpPr>
          <p:cNvPr id="2" name="Metin kutusu 1">
            <a:extLst>
              <a:ext uri="{FF2B5EF4-FFF2-40B4-BE49-F238E27FC236}">
                <a16:creationId xmlns:a16="http://schemas.microsoft.com/office/drawing/2014/main" id="{29B89A27-DF0E-E3EA-069D-D39652B63D6D}"/>
              </a:ext>
            </a:extLst>
          </p:cNvPr>
          <p:cNvSpPr txBox="1"/>
          <p:nvPr/>
        </p:nvSpPr>
        <p:spPr>
          <a:xfrm>
            <a:off x="2911651" y="6918044"/>
            <a:ext cx="6812990" cy="1350819"/>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Yukarıdaki örnekte: Bir bilgisayarın açılmaması sorununa adım adım çözümler üretmeye çalıştık. Daha kapsamlı algoritma tasarımlarında ise; bilgisayarın tanımı, fişin tanımı, monitörün tanımı gibi tanımlamalar da yapılmaktadır. </a:t>
            </a:r>
          </a:p>
        </p:txBody>
      </p:sp>
      <p:pic>
        <p:nvPicPr>
          <p:cNvPr id="3" name="Resim 2" descr="metin, ekran görüntüsü, yazı tipi, diyagram içeren bir resim&#10;&#10;Yapay zeka tarafından oluşturulan içerik yanlış olabilir.">
            <a:extLst>
              <a:ext uri="{FF2B5EF4-FFF2-40B4-BE49-F238E27FC236}">
                <a16:creationId xmlns:a16="http://schemas.microsoft.com/office/drawing/2014/main" id="{926702F2-6CE7-748F-4532-0FFDA4C6BC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4980" y="2213349"/>
            <a:ext cx="7726332" cy="4346062"/>
          </a:xfrm>
          <a:prstGeom prst="rect">
            <a:avLst/>
          </a:prstGeom>
        </p:spPr>
      </p:pic>
    </p:spTree>
    <p:extLst>
      <p:ext uri="{BB962C8B-B14F-4D97-AF65-F5344CB8AC3E}">
        <p14:creationId xmlns:p14="http://schemas.microsoft.com/office/powerpoint/2010/main" val="1548075191"/>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89D44E4-EA37-305E-04A7-373842A74FF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58A0CB5-2C17-5571-B55E-8D4E6A3B82C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47334FD-E525-3D88-2C3A-1904737E8FD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D0CD91F-7DC2-6376-26A1-1EAAD586FE2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4FC7E24-871E-5FCF-4A41-3DF92A4F0A57}"/>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a.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Algoritma Nedir? (Programlamada Algoritmanın Önemi)</a:t>
            </a:r>
          </a:p>
        </p:txBody>
      </p:sp>
      <p:sp>
        <p:nvSpPr>
          <p:cNvPr id="2" name="Metin kutusu 1">
            <a:extLst>
              <a:ext uri="{FF2B5EF4-FFF2-40B4-BE49-F238E27FC236}">
                <a16:creationId xmlns:a16="http://schemas.microsoft.com/office/drawing/2014/main" id="{3A11106C-1277-76C2-5B70-20BBD27C14EB}"/>
              </a:ext>
            </a:extLst>
          </p:cNvPr>
          <p:cNvSpPr txBox="1"/>
          <p:nvPr/>
        </p:nvSpPr>
        <p:spPr>
          <a:xfrm>
            <a:off x="3256986" y="2140075"/>
            <a:ext cx="6812990" cy="713722"/>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Aşağıdaki örnekte 3 adet </a:t>
            </a:r>
            <a:r>
              <a:rPr kumimoji="0" lang="tr-TR" sz="18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led’e</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sahip olan bir devrenin sırayla yakılmasının algoritması yer almaktadır.</a:t>
            </a:r>
          </a:p>
        </p:txBody>
      </p:sp>
      <p:pic>
        <p:nvPicPr>
          <p:cNvPr id="6" name="Resim 5" descr="metin, ekran görüntüsü, yazı tipi, sayı, numara içeren bir resim&#10;&#10;Yapay zeka tarafından oluşturulan içerik yanlış olabilir.">
            <a:extLst>
              <a:ext uri="{FF2B5EF4-FFF2-40B4-BE49-F238E27FC236}">
                <a16:creationId xmlns:a16="http://schemas.microsoft.com/office/drawing/2014/main" id="{DBA6A6D4-78F4-C731-9C7E-DF42D6AA9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986" y="3143134"/>
            <a:ext cx="7148179" cy="4320914"/>
          </a:xfrm>
          <a:prstGeom prst="rect">
            <a:avLst/>
          </a:prstGeom>
        </p:spPr>
      </p:pic>
    </p:spTree>
    <p:extLst>
      <p:ext uri="{BB962C8B-B14F-4D97-AF65-F5344CB8AC3E}">
        <p14:creationId xmlns:p14="http://schemas.microsoft.com/office/powerpoint/2010/main" val="2856100618"/>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A3194724-3E7B-2728-5DC4-187AFB9D08C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4AADCA7-F875-2CE5-C841-FDD5C20D7E71}"/>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3430DC8-B310-E4A2-D04B-F29EDC6A715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557FF39-E0E3-DF40-B54C-C8F3BA773F2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E3BD28C-EC86-6F85-D297-7FF86BA61C72}"/>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a.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Algoritma Nedir? (Programlamada Algoritmanın Önemi)</a:t>
            </a:r>
          </a:p>
        </p:txBody>
      </p:sp>
      <p:sp>
        <p:nvSpPr>
          <p:cNvPr id="2" name="Metin kutusu 1">
            <a:extLst>
              <a:ext uri="{FF2B5EF4-FFF2-40B4-BE49-F238E27FC236}">
                <a16:creationId xmlns:a16="http://schemas.microsoft.com/office/drawing/2014/main" id="{47552E89-2FC7-AE89-60F0-7EB93F720FD9}"/>
              </a:ext>
            </a:extLst>
          </p:cNvPr>
          <p:cNvSpPr txBox="1"/>
          <p:nvPr/>
        </p:nvSpPr>
        <p:spPr>
          <a:xfrm>
            <a:off x="3256986" y="2140075"/>
            <a:ext cx="6812990" cy="1134862"/>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Aşağıdaki örnekte 2 adet </a:t>
            </a:r>
            <a:r>
              <a:rPr kumimoji="0" lang="tr-TR" sz="18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led’e</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sahip olan bir devrenin farklı sürelerde yakılmasının algoritması yer almaktadır.</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pic>
        <p:nvPicPr>
          <p:cNvPr id="4" name="Resim 3" descr="metin, ekran görüntüsü, yazı tipi içeren bir resim&#10;&#10;Yapay zeka tarafından oluşturulan içerik yanlış olabilir.">
            <a:extLst>
              <a:ext uri="{FF2B5EF4-FFF2-40B4-BE49-F238E27FC236}">
                <a16:creationId xmlns:a16="http://schemas.microsoft.com/office/drawing/2014/main" id="{7F2C6F9A-B4E8-C541-228D-A8D2597029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87" y="3139156"/>
            <a:ext cx="7205860" cy="4854361"/>
          </a:xfrm>
          <a:prstGeom prst="rect">
            <a:avLst/>
          </a:prstGeom>
        </p:spPr>
      </p:pic>
    </p:spTree>
    <p:extLst>
      <p:ext uri="{BB962C8B-B14F-4D97-AF65-F5344CB8AC3E}">
        <p14:creationId xmlns:p14="http://schemas.microsoft.com/office/powerpoint/2010/main" val="119051014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89ACDC19-2495-DCC1-1E39-898B66A2F4E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8B37283-5A1B-42B2-11DC-245B2B84FA88}"/>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8593A73-7286-2DF7-8E28-C2758787120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997C093-7ACE-547C-E7C9-F68FABE8A8B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4A9D6510-A8DD-9827-D1D7-39E2DFCD44D0}"/>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4EA72E">
                    <a:lumMod val="50000"/>
                  </a:srgbClr>
                </a:solidFill>
                <a:effectLst/>
                <a:uLnTx/>
                <a:uFillTx/>
                <a:latin typeface="Aptos" panose="02110004020202020204"/>
                <a:ea typeface="+mn-ea"/>
                <a:cs typeface="+mn-cs"/>
              </a:rPr>
              <a:t>a. </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Algoritma Nedir? (Programlamada Algoritmanın Önemi)</a:t>
            </a:r>
          </a:p>
        </p:txBody>
      </p:sp>
      <p:sp>
        <p:nvSpPr>
          <p:cNvPr id="2" name="Metin kutusu 1">
            <a:extLst>
              <a:ext uri="{FF2B5EF4-FFF2-40B4-BE49-F238E27FC236}">
                <a16:creationId xmlns:a16="http://schemas.microsoft.com/office/drawing/2014/main" id="{CF006983-90EB-5D71-8695-598183A7C86D}"/>
              </a:ext>
            </a:extLst>
          </p:cNvPr>
          <p:cNvSpPr txBox="1"/>
          <p:nvPr/>
        </p:nvSpPr>
        <p:spPr>
          <a:xfrm>
            <a:off x="3256986" y="2140075"/>
            <a:ext cx="6812990" cy="3775072"/>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tab pos="2385060" algn="l"/>
              </a:tabLst>
              <a:defRPr/>
            </a:pPr>
            <a:r>
              <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 </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Sabah uyanmayı başlangıç varsayan; okula hazırlık algoritmasını madde madde yazın(Bitiş okula varış olacak):</a:t>
            </a:r>
          </a:p>
          <a:p>
            <a:pPr marL="0" marR="0" lvl="0" indent="0" algn="l" defTabSz="457200" rtl="0" eaLnBrk="1" fontAlgn="auto" latinLnBrk="0" hangingPunct="1">
              <a:lnSpc>
                <a:spcPct val="115000"/>
              </a:lnSpc>
              <a:spcBef>
                <a:spcPts val="0"/>
              </a:spcBef>
              <a:spcAft>
                <a:spcPts val="800"/>
              </a:spcAft>
              <a:buClrTx/>
              <a:buSzTx/>
              <a:buFontTx/>
              <a:buNone/>
              <a:tabLst>
                <a:tab pos="2385060" algn="l"/>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tab pos="2385060" algn="l"/>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tab pos="2385060" algn="l"/>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tab pos="2385060" algn="l"/>
              </a:tabLst>
              <a:defRPr/>
            </a:pPr>
            <a:endPar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tab pos="2385060" algn="l"/>
              </a:tabLst>
              <a:defRPr/>
            </a:pPr>
            <a:r>
              <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B-) </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Devre kurulumu bitmiş 1 adet kırmızı, 1 adet sarı ve 1 adet yeşil </a:t>
            </a:r>
            <a:r>
              <a:rPr kumimoji="0" lang="tr-TR" sz="18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led’dden</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oluşan bir trafik lambası devresi giriniz.( Kırmızı bekleme süresi 5 saniye, sarı bekleme süresi 1 saniye ve yeşil bekleme süresi 2.5 saniye olsun) </a:t>
            </a:r>
          </a:p>
        </p:txBody>
      </p:sp>
    </p:spTree>
    <p:extLst>
      <p:ext uri="{BB962C8B-B14F-4D97-AF65-F5344CB8AC3E}">
        <p14:creationId xmlns:p14="http://schemas.microsoft.com/office/powerpoint/2010/main" val="381296756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A8758861-F602-A55B-75C1-56BA86E070C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62480A9-4C17-EA3F-D3BE-D61465E491BE}"/>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6030962-8BD1-B54B-B98E-8F48B9DAD06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BEC2307-EE04-3DE5-3272-8AB2F89980C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C205652E-8E26-0DA1-DE44-7A9AE1DC91C4}"/>
              </a:ext>
            </a:extLst>
          </p:cNvPr>
          <p:cNvSpPr txBox="1"/>
          <p:nvPr/>
        </p:nvSpPr>
        <p:spPr>
          <a:xfrm>
            <a:off x="2849792" y="1393051"/>
            <a:ext cx="5854370" cy="461665"/>
          </a:xfrm>
          <a:prstGeom prst="rect">
            <a:avLst/>
          </a:prstGeom>
          <a:noFill/>
        </p:spPr>
        <p:txBody>
          <a:bodyPr wrap="square" rtlCol="0">
            <a:spAutoFit/>
          </a:bodyPr>
          <a:lstStyle/>
          <a:p>
            <a:r>
              <a:rPr lang="tr-TR" sz="2400" b="1" dirty="0">
                <a:solidFill>
                  <a:schemeClr val="accent6">
                    <a:lumMod val="50000"/>
                  </a:schemeClr>
                </a:solidFill>
              </a:rPr>
              <a:t>b. </a:t>
            </a:r>
            <a:r>
              <a:rPr lang="tr-TR" sz="2400" dirty="0">
                <a:solidFill>
                  <a:schemeClr val="accent2">
                    <a:lumMod val="75000"/>
                  </a:schemeClr>
                </a:solidFill>
              </a:rPr>
              <a:t>Temel Elektrik Kavramları</a:t>
            </a:r>
          </a:p>
        </p:txBody>
      </p:sp>
      <p:sp>
        <p:nvSpPr>
          <p:cNvPr id="2" name="Metin kutusu 1">
            <a:extLst>
              <a:ext uri="{FF2B5EF4-FFF2-40B4-BE49-F238E27FC236}">
                <a16:creationId xmlns:a16="http://schemas.microsoft.com/office/drawing/2014/main" id="{16A32446-5CF6-B579-58AE-D2D9DAA87117}"/>
              </a:ext>
            </a:extLst>
          </p:cNvPr>
          <p:cNvSpPr txBox="1"/>
          <p:nvPr/>
        </p:nvSpPr>
        <p:spPr>
          <a:xfrm>
            <a:off x="3256986" y="2142084"/>
            <a:ext cx="6812990"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b="1" dirty="0">
                <a:solidFill>
                  <a:srgbClr val="E1952F"/>
                </a:solidFill>
                <a:latin typeface="Aptos" panose="02110004020202020204"/>
              </a:rPr>
              <a:t>Gerilim, Akım ve Direnç ilişkisi</a:t>
            </a: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E1952F"/>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Gerilime Elektronları iten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güc</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demiştik. Bu güç arttıkça saniyede akan elektron miktarı da artacaktır.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solidFill>
                <a:prstClr val="black"/>
              </a:solidFill>
              <a:latin typeface="Aptos" panose="021100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Yani Gerilim arttıkça: </a:t>
            </a:r>
            <a:r>
              <a:rPr lang="tr-TR" dirty="0">
                <a:solidFill>
                  <a:prstClr val="black"/>
                </a:solidFill>
                <a:latin typeface="Aptos" panose="02110004020202020204"/>
              </a:rPr>
              <a:t>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oktalar arasında(tel), saniyede akan elektron miktarı da artacaktır. Dolayısıyla akım da artacaktır. Ama elektronlar akarken yolda bir engel ile karşılaşırlarsa eğer akış hızı azalacaktır. </a:t>
            </a: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Gerilim, Akım ve Direnci birbirleriyle ilişkilendirmek istersek eğer aşağıdaki formülü elde etmiş oluruz:</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Resim 3" descr="metin, yazı tipi, grafik, grafik tasarım içeren bir resim&#10;&#10;Yapay zeka tarafından oluşturulan içerik yanlış olabilir.">
            <a:extLst>
              <a:ext uri="{FF2B5EF4-FFF2-40B4-BE49-F238E27FC236}">
                <a16:creationId xmlns:a16="http://schemas.microsoft.com/office/drawing/2014/main" id="{358064C6-EA47-3D45-C3A1-B502D9C75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199" y="5178594"/>
            <a:ext cx="4112564" cy="866775"/>
          </a:xfrm>
          <a:prstGeom prst="rect">
            <a:avLst/>
          </a:prstGeom>
        </p:spPr>
      </p:pic>
      <p:sp>
        <p:nvSpPr>
          <p:cNvPr id="5" name="Metin kutusu 4">
            <a:extLst>
              <a:ext uri="{FF2B5EF4-FFF2-40B4-BE49-F238E27FC236}">
                <a16:creationId xmlns:a16="http://schemas.microsoft.com/office/drawing/2014/main" id="{B653EEF8-621E-3FC4-B6AC-F62F76C5D063}"/>
              </a:ext>
            </a:extLst>
          </p:cNvPr>
          <p:cNvSpPr txBox="1"/>
          <p:nvPr/>
        </p:nvSpPr>
        <p:spPr>
          <a:xfrm>
            <a:off x="3256986" y="6730828"/>
            <a:ext cx="7030014" cy="369332"/>
          </a:xfrm>
          <a:prstGeom prst="rect">
            <a:avLst/>
          </a:prstGeom>
          <a:noFill/>
        </p:spPr>
        <p:txBody>
          <a:bodyPr wrap="square" rtlCol="0">
            <a:spAutoFit/>
          </a:bodyPr>
          <a:lstStyle/>
          <a:p>
            <a:r>
              <a:rPr lang="tr-TR" dirty="0"/>
              <a:t>Bu formüle </a:t>
            </a:r>
            <a:r>
              <a:rPr lang="tr-TR" b="1" dirty="0"/>
              <a:t>Ohm yasası </a:t>
            </a:r>
            <a:r>
              <a:rPr lang="tr-TR" dirty="0"/>
              <a:t>adı verilmektedir.</a:t>
            </a:r>
          </a:p>
        </p:txBody>
      </p:sp>
    </p:spTree>
    <p:extLst>
      <p:ext uri="{BB962C8B-B14F-4D97-AF65-F5344CB8AC3E}">
        <p14:creationId xmlns:p14="http://schemas.microsoft.com/office/powerpoint/2010/main" val="114212660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EFA8BB8-6676-4144-8D0D-BAEB694592D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B3E8BDB-D7BA-1783-B7D6-C458DDBF2E0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6D60C8D-D708-F523-5F71-1400255356A5}"/>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E02FC51-94DC-341F-D1AF-C9D75EA5F74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B54EFEE-B040-1D7B-2594-3F3479825F56}"/>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Koşullu Algoritmalar</a:t>
            </a:r>
          </a:p>
        </p:txBody>
      </p:sp>
      <p:sp>
        <p:nvSpPr>
          <p:cNvPr id="2" name="Metin kutusu 1">
            <a:extLst>
              <a:ext uri="{FF2B5EF4-FFF2-40B4-BE49-F238E27FC236}">
                <a16:creationId xmlns:a16="http://schemas.microsoft.com/office/drawing/2014/main" id="{8B5B1D69-B686-E33D-3463-A345F3FE335F}"/>
              </a:ext>
            </a:extLst>
          </p:cNvPr>
          <p:cNvSpPr txBox="1"/>
          <p:nvPr/>
        </p:nvSpPr>
        <p:spPr>
          <a:xfrm>
            <a:off x="3256986" y="2140075"/>
            <a:ext cx="6812990" cy="1453411"/>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Koşullu algoritmalar</a:t>
            </a: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belirli bir şarta (koşula) bağlı olarak farklı yolların izlendiği algoritmalardır.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Daha açık tanımıyla farklı durumlarda farklı sonuçlar verebilen algoritmalardır.</a:t>
            </a:r>
          </a:p>
        </p:txBody>
      </p:sp>
      <p:pic>
        <p:nvPicPr>
          <p:cNvPr id="4" name="Resim 3" descr="metin, ekran görüntüsü, yazı tipi, cebir içeren bir resim&#10;&#10;Yapay zeka tarafından oluşturulan içerik yanlış olabilir.">
            <a:extLst>
              <a:ext uri="{FF2B5EF4-FFF2-40B4-BE49-F238E27FC236}">
                <a16:creationId xmlns:a16="http://schemas.microsoft.com/office/drawing/2014/main" id="{2CC54215-6C54-0408-108C-09FBA8B7BC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238" y="3878845"/>
            <a:ext cx="8316486" cy="3591426"/>
          </a:xfrm>
          <a:prstGeom prst="rect">
            <a:avLst/>
          </a:prstGeom>
        </p:spPr>
      </p:pic>
    </p:spTree>
    <p:extLst>
      <p:ext uri="{BB962C8B-B14F-4D97-AF65-F5344CB8AC3E}">
        <p14:creationId xmlns:p14="http://schemas.microsoft.com/office/powerpoint/2010/main" val="410399402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0B00B5B7-CD0D-0513-34CE-17942D368B5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0FC1677-CDA3-69C6-E1E8-79E86CAA72E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E9EE0DC-3205-9585-8C83-1475DF1F8EC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43BCF57-66C8-95EA-8083-88B73D4F958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5E55551-9143-DF87-538B-739E8E7EECB2}"/>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Koşullu Algoritmalar</a:t>
            </a:r>
          </a:p>
        </p:txBody>
      </p:sp>
      <p:pic>
        <p:nvPicPr>
          <p:cNvPr id="6" name="Resim 5" descr="metin, ekran görüntüsü, yazı tipi, cebir içeren bir resim&#10;&#10;Yapay zeka tarafından oluşturulan içerik yanlış olabilir.">
            <a:extLst>
              <a:ext uri="{FF2B5EF4-FFF2-40B4-BE49-F238E27FC236}">
                <a16:creationId xmlns:a16="http://schemas.microsoft.com/office/drawing/2014/main" id="{8A61B65C-9261-41C0-23C0-E2121903D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3974" y="2140075"/>
            <a:ext cx="8840051" cy="4032125"/>
          </a:xfrm>
          <a:prstGeom prst="rect">
            <a:avLst/>
          </a:prstGeom>
        </p:spPr>
      </p:pic>
      <p:sp>
        <p:nvSpPr>
          <p:cNvPr id="7" name="Metin kutusu 6">
            <a:extLst>
              <a:ext uri="{FF2B5EF4-FFF2-40B4-BE49-F238E27FC236}">
                <a16:creationId xmlns:a16="http://schemas.microsoft.com/office/drawing/2014/main" id="{1BACF29B-DDC8-7632-B855-D5AE09C37F04}"/>
              </a:ext>
            </a:extLst>
          </p:cNvPr>
          <p:cNvSpPr txBox="1"/>
          <p:nvPr/>
        </p:nvSpPr>
        <p:spPr>
          <a:xfrm>
            <a:off x="2767746" y="6457559"/>
            <a:ext cx="751421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F9ED5">
                    <a:lumMod val="50000"/>
                  </a:srgbClr>
                </a:solidFill>
                <a:effectLst/>
                <a:uLnTx/>
                <a:uFillTx/>
                <a:latin typeface="Aptos" panose="02110004020202020204"/>
                <a:ea typeface="+mn-ea"/>
                <a:cs typeface="+mn-cs"/>
              </a:rPr>
              <a:t>	Yukarıdaki algoritmada buton ile led yakıp söndürmenin basit bir algoritması oluşturulmuştur.</a:t>
            </a:r>
          </a:p>
        </p:txBody>
      </p:sp>
    </p:spTree>
    <p:extLst>
      <p:ext uri="{BB962C8B-B14F-4D97-AF65-F5344CB8AC3E}">
        <p14:creationId xmlns:p14="http://schemas.microsoft.com/office/powerpoint/2010/main" val="3721174316"/>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79901CD2-BB0E-4F79-EA7C-03D6042E2A0A}"/>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C3DF1D8C-CCDD-6C30-47D5-EBFB1607D47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C6D09AD-73EF-9A71-6B0A-6255AE35304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3FDEDA8-A8F5-F6C4-5249-CB8E51D07124}"/>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C00000"/>
                </a:solidFill>
                <a:effectLst/>
                <a:uLnTx/>
                <a:uFillTx/>
                <a:latin typeface="Aptos" panose="02110004020202020204"/>
                <a:ea typeface="+mn-ea"/>
                <a:cs typeface="+mn-cs"/>
              </a:rPr>
              <a:t>Pekiştirme: Devreler(Butonlu Led devresi)</a:t>
            </a:r>
          </a:p>
        </p:txBody>
      </p:sp>
      <p:pic>
        <p:nvPicPr>
          <p:cNvPr id="5" name="Resim 4" descr="metin, ekran görüntüsü, tasarım içeren bir resim&#10;&#10;Yapay zeka tarafından oluşturulan içerik yanlış olabilir.">
            <a:extLst>
              <a:ext uri="{FF2B5EF4-FFF2-40B4-BE49-F238E27FC236}">
                <a16:creationId xmlns:a16="http://schemas.microsoft.com/office/drawing/2014/main" id="{7B218ACB-5F5D-DE38-2792-C64890BBD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1" y="2255784"/>
            <a:ext cx="13038577" cy="6257165"/>
          </a:xfrm>
          <a:prstGeom prst="rect">
            <a:avLst/>
          </a:prstGeom>
        </p:spPr>
      </p:pic>
    </p:spTree>
    <p:extLst>
      <p:ext uri="{BB962C8B-B14F-4D97-AF65-F5344CB8AC3E}">
        <p14:creationId xmlns:p14="http://schemas.microsoft.com/office/powerpoint/2010/main" val="367325047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FE497EA-A6D8-5221-2D3A-33502B8D1DDF}"/>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1E16809A-D2ED-C2EC-9EA9-1B2AE08E689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EEA3D9B-2F8A-49A1-BBD0-B6CEF1D4EE9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9F82D48B-6659-467B-1098-96BD7F240446}"/>
              </a:ext>
            </a:extLst>
          </p:cNvPr>
          <p:cNvSpPr txBox="1"/>
          <p:nvPr/>
        </p:nvSpPr>
        <p:spPr>
          <a:xfrm>
            <a:off x="2849791" y="1393051"/>
            <a:ext cx="785005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C00000"/>
                </a:solidFill>
                <a:effectLst/>
                <a:uLnTx/>
                <a:uFillTx/>
                <a:latin typeface="Aptos" panose="02110004020202020204"/>
                <a:ea typeface="+mn-ea"/>
                <a:cs typeface="+mn-cs"/>
              </a:rPr>
              <a:t>Pekiştirme: Devreler(P</a:t>
            </a:r>
            <a:r>
              <a:rPr kumimoji="0" lang="tr-TR" sz="2400" b="0" i="0" u="none" strike="noStrike" kern="1200" cap="none" spc="0" normalizeH="0" baseline="0" noProof="0" dirty="0" err="1">
                <a:ln>
                  <a:noFill/>
                </a:ln>
                <a:solidFill>
                  <a:srgbClr val="C00000"/>
                </a:solidFill>
                <a:effectLst/>
                <a:uLnTx/>
                <a:uFillTx/>
                <a:latin typeface="Aptos" panose="02110004020202020204"/>
                <a:ea typeface="+mn-ea"/>
                <a:cs typeface="+mn-cs"/>
              </a:rPr>
              <a:t>otansiyometreli</a:t>
            </a:r>
            <a:r>
              <a:rPr kumimoji="0" lang="tr-TR" sz="2400" b="0" i="0" u="none" strike="noStrike" kern="1200" cap="none" spc="0" normalizeH="0" baseline="0" noProof="0" dirty="0">
                <a:ln>
                  <a:noFill/>
                </a:ln>
                <a:solidFill>
                  <a:srgbClr val="C00000"/>
                </a:solidFill>
                <a:effectLst/>
                <a:uLnTx/>
                <a:uFillTx/>
                <a:latin typeface="Aptos" panose="02110004020202020204"/>
                <a:ea typeface="+mn-ea"/>
                <a:cs typeface="+mn-cs"/>
              </a:rPr>
              <a:t> Led devresi)</a:t>
            </a:r>
          </a:p>
        </p:txBody>
      </p:sp>
      <p:pic>
        <p:nvPicPr>
          <p:cNvPr id="6" name="Resim 5" descr="metin, ekran görüntüsü, elektronik donanım, tasarım içeren bir resim&#10;&#10;Yapay zeka tarafından oluşturulan içerik yanlış olabilir.">
            <a:extLst>
              <a:ext uri="{FF2B5EF4-FFF2-40B4-BE49-F238E27FC236}">
                <a16:creationId xmlns:a16="http://schemas.microsoft.com/office/drawing/2014/main" id="{72901E91-8B87-D696-C3AD-B0218752A2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88" y="2565350"/>
            <a:ext cx="12910423" cy="5947599"/>
          </a:xfrm>
          <a:prstGeom prst="rect">
            <a:avLst/>
          </a:prstGeom>
        </p:spPr>
      </p:pic>
    </p:spTree>
    <p:extLst>
      <p:ext uri="{BB962C8B-B14F-4D97-AF65-F5344CB8AC3E}">
        <p14:creationId xmlns:p14="http://schemas.microsoft.com/office/powerpoint/2010/main" val="4119105338"/>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76E1971-BA43-317F-DEE1-5127FFD8479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F8D7CC4-BF26-A389-91E7-4476AB12130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135C3B2-A466-D894-316D-87EC6C58CDA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33B0EE0-2731-C99B-92BB-5DF2576A63D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E5E5BA9-24D2-D319-428D-A491E8A77CE3}"/>
              </a:ext>
            </a:extLst>
          </p:cNvPr>
          <p:cNvSpPr txBox="1"/>
          <p:nvPr/>
        </p:nvSpPr>
        <p:spPr>
          <a:xfrm>
            <a:off x="2849791" y="1393051"/>
            <a:ext cx="656716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(Seri Ekran Kullanımı)</a:t>
            </a:r>
          </a:p>
        </p:txBody>
      </p:sp>
      <p:sp>
        <p:nvSpPr>
          <p:cNvPr id="2" name="Metin kutusu 1">
            <a:extLst>
              <a:ext uri="{FF2B5EF4-FFF2-40B4-BE49-F238E27FC236}">
                <a16:creationId xmlns:a16="http://schemas.microsoft.com/office/drawing/2014/main" id="{47FA9A03-0E49-3344-16B1-E0F6001FB118}"/>
              </a:ext>
            </a:extLst>
          </p:cNvPr>
          <p:cNvSpPr txBox="1"/>
          <p:nvPr/>
        </p:nvSpPr>
        <p:spPr>
          <a:xfrm>
            <a:off x="3256986" y="2140075"/>
            <a:ext cx="6812990" cy="1669368"/>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kartındaki </a:t>
            </a:r>
            <a:r>
              <a:rPr kumimoji="0" lang="tr-TR" sz="1800" b="0" i="0" u="sng" strike="noStrike" kern="1200" cap="none" spc="0" normalizeH="0" baseline="0" noProof="0" dirty="0">
                <a:ln>
                  <a:noFill/>
                </a:ln>
                <a:solidFill>
                  <a:prstClr val="black"/>
                </a:solidFill>
                <a:effectLst/>
                <a:uLnTx/>
                <a:uFillTx/>
                <a:latin typeface="Aptos" panose="02110004020202020204"/>
                <a:ea typeface="+mn-ea"/>
                <a:cs typeface="+mn-cs"/>
              </a:rPr>
              <a:t>veri ve değişkenleri bilgisayarda göstermemize yarayan bazı komutlar bulunmaktadır.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komutlar sayesinde değişkenleri ve değişimleri okumamız mümkündür. Arduino İDE programındaki seri port ekranı sayesinde değişkenleri bilgisayarda görüntüleyebilmekteyiz.</a:t>
            </a:r>
          </a:p>
        </p:txBody>
      </p:sp>
      <p:pic>
        <p:nvPicPr>
          <p:cNvPr id="7" name="Resim 6" descr="metin, ekran görüntüsü, yazılım, çizgi içeren bir resim&#10;&#10;Yapay zeka tarafından oluşturulan içerik yanlış olabilir.">
            <a:extLst>
              <a:ext uri="{FF2B5EF4-FFF2-40B4-BE49-F238E27FC236}">
                <a16:creationId xmlns:a16="http://schemas.microsoft.com/office/drawing/2014/main" id="{F04CD29D-89D3-BE0C-4BC1-03861BA0A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763" y="4094802"/>
            <a:ext cx="8636181" cy="3928404"/>
          </a:xfrm>
          <a:prstGeom prst="rect">
            <a:avLst/>
          </a:prstGeom>
        </p:spPr>
      </p:pic>
    </p:spTree>
    <p:extLst>
      <p:ext uri="{BB962C8B-B14F-4D97-AF65-F5344CB8AC3E}">
        <p14:creationId xmlns:p14="http://schemas.microsoft.com/office/powerpoint/2010/main" val="76010197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EB43406-3EF1-AED6-A48D-26C2361A8A2F}"/>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DDF755FC-627A-A879-594F-740DF5B7E1A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3787690-D605-F8D2-F232-D15DF587F3B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035396D-612D-7634-1FCE-80A210DF1381}"/>
              </a:ext>
            </a:extLst>
          </p:cNvPr>
          <p:cNvSpPr txBox="1"/>
          <p:nvPr/>
        </p:nvSpPr>
        <p:spPr>
          <a:xfrm>
            <a:off x="2849791" y="1393051"/>
            <a:ext cx="656716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(Seri </a:t>
            </a:r>
            <a:r>
              <a:rPr kumimoji="0" lang="tr-TR" sz="2400" b="0" i="0" u="none" strike="noStrike" kern="1200" cap="none" spc="0" normalizeH="0" baseline="0" noProof="0">
                <a:ln>
                  <a:noFill/>
                </a:ln>
                <a:solidFill>
                  <a:srgbClr val="E97132">
                    <a:lumMod val="75000"/>
                  </a:srgbClr>
                </a:solidFill>
                <a:effectLst/>
                <a:uLnTx/>
                <a:uFillTx/>
                <a:latin typeface="Aptos" panose="02110004020202020204"/>
                <a:ea typeface="+mn-ea"/>
                <a:cs typeface="+mn-cs"/>
              </a:rPr>
              <a:t>Ekran Komutları)</a:t>
            </a:r>
            <a:endPar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endParaRPr>
          </a:p>
        </p:txBody>
      </p:sp>
      <p:pic>
        <p:nvPicPr>
          <p:cNvPr id="4" name="Resim 3" descr="metin, ekran görüntüsü, yazılım, web sayfası içeren bir resim&#10;&#10;Yapay zeka tarafından oluşturulan içerik yanlış olabilir.">
            <a:extLst>
              <a:ext uri="{FF2B5EF4-FFF2-40B4-BE49-F238E27FC236}">
                <a16:creationId xmlns:a16="http://schemas.microsoft.com/office/drawing/2014/main" id="{8DDBBCC2-AD08-0B46-C9A2-A27AC6DBB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15" y="2197725"/>
            <a:ext cx="13085170" cy="6669128"/>
          </a:xfrm>
          <a:prstGeom prst="rect">
            <a:avLst/>
          </a:prstGeom>
        </p:spPr>
      </p:pic>
    </p:spTree>
    <p:extLst>
      <p:ext uri="{BB962C8B-B14F-4D97-AF65-F5344CB8AC3E}">
        <p14:creationId xmlns:p14="http://schemas.microsoft.com/office/powerpoint/2010/main" val="138676545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8EE34BD8-A180-4EC7-34A4-724AC7F6739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EBEC237-15A5-8DC3-F716-08F5D16DA26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E65C6D7-3586-AB42-35C2-B4A41F527E9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550C66B-20A7-08E7-5D2A-5971E16803C4}"/>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2B8024D-13CD-831A-4D93-92EC5A627769}"/>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(Değişken Kavramı)</a:t>
            </a:r>
          </a:p>
        </p:txBody>
      </p:sp>
      <p:sp>
        <p:nvSpPr>
          <p:cNvPr id="2" name="Metin kutusu 1">
            <a:extLst>
              <a:ext uri="{FF2B5EF4-FFF2-40B4-BE49-F238E27FC236}">
                <a16:creationId xmlns:a16="http://schemas.microsoft.com/office/drawing/2014/main" id="{33257826-D6D9-1412-4A32-CCF714F7527E}"/>
              </a:ext>
            </a:extLst>
          </p:cNvPr>
          <p:cNvSpPr txBox="1"/>
          <p:nvPr/>
        </p:nvSpPr>
        <p:spPr>
          <a:xfrm>
            <a:off x="3256986" y="2140075"/>
            <a:ext cx="6812990" cy="5994141"/>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 Nedir?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Deneyap</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Kartını Arduino İDE programı üzerinden programlarken bazen bazı verileri kaydetmemiz ve kaydettiğimiz verileri kullanıp değiştirmemiz gerekebilmektedir. </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Bu veriler herhangi bir pinden okunan analog sinyaller olabilir. Ya da sensörden okunan sıcaklık değeri olabilir. Veya bir butona ne kadar basıldığını belirten bir sayı da olabilir. Bazen de kullanıcı ismi,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soyismi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veya adresi gibi harf türünden değerler de olabilir. </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Kısaca değişkenler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belirli verileri hafızada tutabilen komutlardır. Bu komutlar sayesinde istediğimiz değerleri kaydedip o değerler üzerinde istediğimiz işlemlerde bulunabiliriz.</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615250"/>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96A53D6-3F8D-E82B-506D-338105F8EE1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52D0DED-7355-F127-BB89-F3607BFCC60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FAD3237-D3F8-4B20-A881-D39E7BCB67A5}"/>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E4A3441-7A79-FB17-FA55-2E0EDC114CE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6B6EAE5-AC05-3365-C214-FAB9CFCC013B}"/>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(Değişken Kavramı)</a:t>
            </a:r>
          </a:p>
        </p:txBody>
      </p:sp>
      <p:sp>
        <p:nvSpPr>
          <p:cNvPr id="2" name="Metin kutusu 1">
            <a:extLst>
              <a:ext uri="{FF2B5EF4-FFF2-40B4-BE49-F238E27FC236}">
                <a16:creationId xmlns:a16="http://schemas.microsoft.com/office/drawing/2014/main" id="{3708E466-B3FE-C386-B58E-F79FCC4FD9A5}"/>
              </a:ext>
            </a:extLst>
          </p:cNvPr>
          <p:cNvSpPr txBox="1"/>
          <p:nvPr/>
        </p:nvSpPr>
        <p:spPr>
          <a:xfrm>
            <a:off x="3256986" y="2140075"/>
            <a:ext cx="6812990" cy="6620467"/>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err="1">
                <a:ln>
                  <a:noFill/>
                </a:ln>
                <a:solidFill>
                  <a:srgbClr val="FF0000"/>
                </a:solidFill>
                <a:effectLst/>
                <a:uLnTx/>
                <a:uFillTx/>
                <a:latin typeface="Aptos" panose="02110004020202020204"/>
                <a:ea typeface="+mn-ea"/>
                <a:cs typeface="+mn-cs"/>
              </a:rPr>
              <a:t>int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Değişkeni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Tamsayı türünden verileri kaydedebilen değişken türüdür.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-32768 ile +32767 arasındaki tam sayı değerlerini hafızaya kaydedebilmemizi sağlar.</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err="1">
                <a:ln>
                  <a:noFill/>
                </a:ln>
                <a:solidFill>
                  <a:srgbClr val="FF0000"/>
                </a:solidFill>
                <a:effectLst/>
                <a:uLnTx/>
                <a:uFillTx/>
                <a:latin typeface="Aptos" panose="02110004020202020204"/>
                <a:ea typeface="+mn-ea"/>
                <a:cs typeface="+mn-cs"/>
              </a:rPr>
              <a:t>float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Değişkeni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O</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ndalıklı</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türden verileri kaydedebilen değişken türüdür.</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Not: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türünde tanımlanmış değişkenlere ondalıklı bir sayıyı kaydetmeye çalışırsak sayının ondalıklı kısmı kaydedilmez ve dolayısıyla veri kaybı oluşur. Ondalıklı sayıları düzgün kaydetmek için değişkenin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float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türünde tanımlanması gerekmektedir.</a:t>
            </a: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err="1">
                <a:ln>
                  <a:noFill/>
                </a:ln>
                <a:solidFill>
                  <a:srgbClr val="FF0000"/>
                </a:solidFill>
                <a:effectLst/>
                <a:uLnTx/>
                <a:uFillTx/>
                <a:latin typeface="Aptos" panose="02110004020202020204"/>
                <a:ea typeface="+mn-ea"/>
                <a:cs typeface="+mn-cs"/>
              </a:rPr>
              <a:t>char</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Değişkeni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karakter türünden harf veya işaret verilerini kaydedebilen değişken türüdür. Örneğin: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‘a’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‘A’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‘c’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err="1">
                <a:ln>
                  <a:noFill/>
                </a:ln>
                <a:solidFill>
                  <a:srgbClr val="FF0000"/>
                </a:solidFill>
                <a:effectLst/>
                <a:uLnTx/>
                <a:uFillTx/>
                <a:latin typeface="Aptos" panose="02110004020202020204"/>
                <a:ea typeface="+mn-ea"/>
                <a:cs typeface="+mn-cs"/>
              </a:rPr>
              <a:t>String</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Değişkeni</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Metin türünden verileri kaydedebilen değişken türüdür.</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Örneğin: ‘‘ Merhaba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Dunya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 , ‘‘Benim adim Cahit’’</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561276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CDFDD95-6EE2-45D6-2B63-1DB88854D7C3}"/>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7EA2A7A-6E49-26FA-B6FC-46F5BB24E6F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65E376B-B0A0-EE4E-8258-3E689C89D3B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45B8205-5BC2-7A12-E45A-D38062E1B7B8}"/>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4500CA1-D0A7-ED75-A201-EE6DF17BEDA8}"/>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(Değişken Kavramı)</a:t>
            </a:r>
          </a:p>
        </p:txBody>
      </p:sp>
      <p:sp>
        <p:nvSpPr>
          <p:cNvPr id="2" name="Metin kutusu 1">
            <a:extLst>
              <a:ext uri="{FF2B5EF4-FFF2-40B4-BE49-F238E27FC236}">
                <a16:creationId xmlns:a16="http://schemas.microsoft.com/office/drawing/2014/main" id="{D851B2C5-FC57-75EE-59D1-C8F8156CD7FF}"/>
              </a:ext>
            </a:extLst>
          </p:cNvPr>
          <p:cNvSpPr txBox="1"/>
          <p:nvPr/>
        </p:nvSpPr>
        <p:spPr>
          <a:xfrm>
            <a:off x="3256986" y="2140075"/>
            <a:ext cx="6812990" cy="7565341"/>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Değişkeni Hafızaya Kaydetme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Hafızaya değişkenleri kaydetmek için ilk başta değişkenin türü belirtilir(</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float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char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veya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String</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Daha sonra o değişkene bir ad verilir. Bu ad Türkçe karakter barındırmamalıdır. Bu ad sayı ile başlamamalıdır. Noktalama işaretleri içermemelidir( ‘_’ işareti hariç)</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Örneğin;</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i</a:t>
            </a: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nt</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a;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sayi</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sayac</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float</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deger</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String</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isim;</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Değişkene değer atamak için tanımladıktan sonra ‘=’ işaretini kullanarak istediğimiz herhangi bir değeri atayabiliriz.</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Örneğin;</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i</a:t>
            </a: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nt</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a=15;</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yas= 25;</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String</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isim =  ’’ Merhaba </a:t>
            </a: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dunya</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234704570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1D68C92B-ADB4-42DA-1FF6-1D3018410AF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F6F689A-C155-42B8-201C-7059F72C0650}"/>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9C39CE4-B0A3-CC0D-4EB5-A3866E0ADBA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EFD3B4D-6C13-E45A-8C91-3074CC9C68C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ED329023-A1DC-2504-FE2F-A685B205A42D}"/>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(Değişken Kavramı)</a:t>
            </a:r>
          </a:p>
        </p:txBody>
      </p:sp>
      <p:sp>
        <p:nvSpPr>
          <p:cNvPr id="2" name="Metin kutusu 1">
            <a:extLst>
              <a:ext uri="{FF2B5EF4-FFF2-40B4-BE49-F238E27FC236}">
                <a16:creationId xmlns:a16="http://schemas.microsoft.com/office/drawing/2014/main" id="{C786CDE1-A278-D1D1-B483-FC47C43B1B6E}"/>
              </a:ext>
            </a:extLst>
          </p:cNvPr>
          <p:cNvSpPr txBox="1"/>
          <p:nvPr/>
        </p:nvSpPr>
        <p:spPr>
          <a:xfrm>
            <a:off x="3256986" y="2140075"/>
            <a:ext cx="6812990" cy="4503990"/>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Değişkeni Hafızaya Kaydetme</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İstersek eğer değişkeni önce tanımlayıp daha sonra değişkene değer atayabiliriz.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Örneğin;</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a;</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a=15;</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yas;</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yas = 25;</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String</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 isim;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isim =  ’’ Merhaba </a:t>
            </a:r>
            <a:r>
              <a:rPr kumimoji="0" lang="tr-TR" sz="1800" b="0" i="0" u="none" strike="noStrike" kern="1200" cap="none" spc="0" normalizeH="0" baseline="0" noProof="0" dirty="0" err="1">
                <a:ln>
                  <a:noFill/>
                </a:ln>
                <a:solidFill>
                  <a:srgbClr val="C00000"/>
                </a:solidFill>
                <a:effectLst/>
                <a:uLnTx/>
                <a:uFillTx/>
                <a:latin typeface="Aptos" panose="02110004020202020204"/>
                <a:ea typeface="+mn-ea"/>
                <a:cs typeface="+mn-cs"/>
              </a:rPr>
              <a:t>dunya</a:t>
            </a:r>
            <a:r>
              <a:rPr kumimoji="0" lang="tr-TR" sz="1800" b="0" i="0" u="none" strike="noStrike" kern="1200" cap="none" spc="0" normalizeH="0" baseline="0" noProof="0" dirty="0">
                <a:ln>
                  <a:noFill/>
                </a:ln>
                <a:solidFill>
                  <a:srgbClr val="C00000"/>
                </a:solidFill>
                <a:effectLst/>
                <a:uLnTx/>
                <a:uFillTx/>
                <a:latin typeface="Aptos" panose="02110004020202020204"/>
                <a:ea typeface="+mn-ea"/>
                <a:cs typeface="+mn-cs"/>
              </a:rPr>
              <a:t>’’;</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337981616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AC5A1337-06A2-03A7-8F39-A4109470C91A}"/>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40FE2E1-4B85-35D6-E281-F8E022C97D8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90B0C6BB-A162-993D-899D-07DB375ECD7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F3AE9AC-D718-7156-727B-ED3082AA0E1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E5AAC366-7904-E327-53A2-ECBCA9153D8C}"/>
              </a:ext>
            </a:extLst>
          </p:cNvPr>
          <p:cNvSpPr txBox="1"/>
          <p:nvPr/>
        </p:nvSpPr>
        <p:spPr>
          <a:xfrm>
            <a:off x="2849792" y="1393051"/>
            <a:ext cx="5854370" cy="461665"/>
          </a:xfrm>
          <a:prstGeom prst="rect">
            <a:avLst/>
          </a:prstGeom>
          <a:noFill/>
        </p:spPr>
        <p:txBody>
          <a:bodyPr wrap="square" rtlCol="0">
            <a:spAutoFit/>
          </a:bodyPr>
          <a:lstStyle/>
          <a:p>
            <a:r>
              <a:rPr lang="tr-TR" sz="2400" b="1" dirty="0">
                <a:solidFill>
                  <a:schemeClr val="accent6">
                    <a:lumMod val="50000"/>
                  </a:schemeClr>
                </a:solidFill>
              </a:rPr>
              <a:t>b. </a:t>
            </a:r>
            <a:r>
              <a:rPr lang="tr-TR" sz="2400" dirty="0">
                <a:solidFill>
                  <a:schemeClr val="accent2">
                    <a:lumMod val="75000"/>
                  </a:schemeClr>
                </a:solidFill>
              </a:rPr>
              <a:t>Temel Elektrik Kavramları</a:t>
            </a:r>
          </a:p>
        </p:txBody>
      </p:sp>
      <p:sp>
        <p:nvSpPr>
          <p:cNvPr id="2" name="Metin kutusu 1">
            <a:extLst>
              <a:ext uri="{FF2B5EF4-FFF2-40B4-BE49-F238E27FC236}">
                <a16:creationId xmlns:a16="http://schemas.microsoft.com/office/drawing/2014/main" id="{5CA77604-37C2-C8A5-9CCE-3EDB801678F2}"/>
              </a:ext>
            </a:extLst>
          </p:cNvPr>
          <p:cNvSpPr txBox="1"/>
          <p:nvPr/>
        </p:nvSpPr>
        <p:spPr>
          <a:xfrm>
            <a:off x="3197505" y="2168901"/>
            <a:ext cx="6812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E1952F"/>
                </a:solidFill>
                <a:effectLst/>
                <a:uLnTx/>
                <a:uFillTx/>
                <a:latin typeface="Aptos" panose="02110004020202020204"/>
                <a:ea typeface="+mn-ea"/>
                <a:cs typeface="+mn-cs"/>
              </a:rPr>
              <a:t>Gerilim, Akım ve Direnç ilişkisi:</a:t>
            </a:r>
            <a:r>
              <a:rPr kumimoji="0" lang="tr-TR" sz="1800" b="0" i="0" u="none" strike="noStrike" kern="1200" cap="none" spc="0" normalizeH="0" baseline="0" noProof="0" dirty="0">
                <a:ln>
                  <a:noFill/>
                </a:ln>
                <a:solidFill>
                  <a:srgbClr val="E1952F"/>
                </a:solidFill>
                <a:effectLst/>
                <a:uLnTx/>
                <a:uFillTx/>
                <a:latin typeface="Aptos" panose="02110004020202020204"/>
                <a:ea typeface="+mn-ea"/>
                <a:cs typeface="+mn-cs"/>
              </a:rPr>
              <a:t> </a:t>
            </a:r>
          </a:p>
        </p:txBody>
      </p:sp>
      <p:pic>
        <p:nvPicPr>
          <p:cNvPr id="4" name="Resim 3" descr="metin, yazı tipi, grafik, grafik tasarım içeren bir resim&#10;&#10;Yapay zeka tarafından oluşturulan içerik yanlış olabilir.">
            <a:extLst>
              <a:ext uri="{FF2B5EF4-FFF2-40B4-BE49-F238E27FC236}">
                <a16:creationId xmlns:a16="http://schemas.microsoft.com/office/drawing/2014/main" id="{4D8F771D-3B1E-A7E0-D9F1-9A5866F29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8572" y="2852418"/>
            <a:ext cx="4112564" cy="866775"/>
          </a:xfrm>
          <a:prstGeom prst="rect">
            <a:avLst/>
          </a:prstGeom>
        </p:spPr>
      </p:pic>
      <p:sp>
        <p:nvSpPr>
          <p:cNvPr id="3" name="Metin kutusu 2">
            <a:extLst>
              <a:ext uri="{FF2B5EF4-FFF2-40B4-BE49-F238E27FC236}">
                <a16:creationId xmlns:a16="http://schemas.microsoft.com/office/drawing/2014/main" id="{EA16BF84-023B-1E44-B8F6-7B6EC0B91110}"/>
              </a:ext>
            </a:extLst>
          </p:cNvPr>
          <p:cNvSpPr txBox="1"/>
          <p:nvPr/>
        </p:nvSpPr>
        <p:spPr>
          <a:xfrm>
            <a:off x="3197505" y="5151776"/>
            <a:ext cx="681299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Ohm kanununda: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Gerilim(voltaj), Akım ve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Direnç’in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birbirleriyle alakaları gösterilmiştir.</a:t>
            </a: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solidFill>
                <a:prstClr val="black"/>
              </a:solidFill>
              <a:latin typeface="Aptos" panose="021100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formüle göre;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tr-TR" dirty="0">
              <a:solidFill>
                <a:prstClr val="black"/>
              </a:solidFill>
              <a:latin typeface="Aptos" panose="02110004020202020204"/>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1-)Voltaj artırılırsa Akım da artar. Voltaj azaltılırsa Akım da azalır.</a:t>
            </a: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2</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Direnç arttırılırsa Akım azalır.  Direnç azaltılırsa Akım da artar.</a:t>
            </a:r>
          </a:p>
          <a:p>
            <a:pPr marL="0" marR="0" lvl="0" indent="0" algn="l" defTabSz="457200" rtl="0" eaLnBrk="1" fontAlgn="auto" latinLnBrk="0" hangingPunct="1">
              <a:lnSpc>
                <a:spcPct val="100000"/>
              </a:lnSpc>
              <a:spcBef>
                <a:spcPts val="0"/>
              </a:spcBef>
              <a:spcAft>
                <a:spcPts val="0"/>
              </a:spcAft>
              <a:buClrTx/>
              <a:buSzTx/>
              <a:buFontTx/>
              <a:buNone/>
              <a:tabLst/>
              <a:defRPr/>
            </a:pPr>
            <a:r>
              <a:rPr lang="tr-TR" dirty="0">
                <a:solidFill>
                  <a:prstClr val="black"/>
                </a:solidFill>
                <a:latin typeface="Aptos" panose="02110004020202020204"/>
              </a:rPr>
              <a:t>3-) Direnç arttırılırsa devre içerisinde eleman başına düşen voltaj azalır.</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8172782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A8538D9-E095-7D92-9AE1-D6FF331160E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B3054E9-0D2C-8201-9E9B-A0E396569FC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ED57ED51-2512-C4EA-15AA-92A69F1B91A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42D9607D-7E49-42B8-7213-7AF80244ED9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EC3CF20-8BAC-BABA-1828-8F1B9A8E8BF4}"/>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(Değişken Kavramı)</a:t>
            </a:r>
          </a:p>
        </p:txBody>
      </p:sp>
      <p:sp>
        <p:nvSpPr>
          <p:cNvPr id="2" name="Metin kutusu 1">
            <a:extLst>
              <a:ext uri="{FF2B5EF4-FFF2-40B4-BE49-F238E27FC236}">
                <a16:creationId xmlns:a16="http://schemas.microsoft.com/office/drawing/2014/main" id="{0F71D3BC-D59F-01F5-542C-832C179789CE}"/>
              </a:ext>
            </a:extLst>
          </p:cNvPr>
          <p:cNvSpPr txBox="1"/>
          <p:nvPr/>
        </p:nvSpPr>
        <p:spPr>
          <a:xfrm>
            <a:off x="3256986" y="2140075"/>
            <a:ext cx="6812990" cy="1977144"/>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Değişkenler üzerinde işlemde bulunma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İstersek eğer tanımladığımız değişkenler üzerinde matematiksel işlemlerde bulunarak o değişkenleri değiştirebiliriz.</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Örneğin;</a:t>
            </a:r>
          </a:p>
        </p:txBody>
      </p:sp>
      <p:pic>
        <p:nvPicPr>
          <p:cNvPr id="6" name="Resim 5" descr="metin, ekran görüntüsü, yazı tipi, cebir içeren bir resim&#10;&#10;Yapay zeka tarafından oluşturulan içerik yanlış olabilir.">
            <a:extLst>
              <a:ext uri="{FF2B5EF4-FFF2-40B4-BE49-F238E27FC236}">
                <a16:creationId xmlns:a16="http://schemas.microsoft.com/office/drawing/2014/main" id="{49241353-6179-8970-738E-34AE19527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993" y="4396516"/>
            <a:ext cx="8977008" cy="2514683"/>
          </a:xfrm>
          <a:prstGeom prst="rect">
            <a:avLst/>
          </a:prstGeom>
        </p:spPr>
      </p:pic>
    </p:spTree>
    <p:extLst>
      <p:ext uri="{BB962C8B-B14F-4D97-AF65-F5344CB8AC3E}">
        <p14:creationId xmlns:p14="http://schemas.microsoft.com/office/powerpoint/2010/main" val="175538906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9CEC6B5-F4D5-9B3F-78AE-00079ECD705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B892C09-D55A-E9F4-C4EB-1A16EF1E967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801495A9-B71D-5151-8EDC-98395A01B0A1}"/>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F64D731-9378-1643-FDEB-ABC0FBC80D4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C9E3784-6911-447F-0B9F-16A6B074E127}"/>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(Değişken Kavramı)</a:t>
            </a:r>
          </a:p>
        </p:txBody>
      </p:sp>
      <p:sp>
        <p:nvSpPr>
          <p:cNvPr id="2" name="Metin kutusu 1">
            <a:extLst>
              <a:ext uri="{FF2B5EF4-FFF2-40B4-BE49-F238E27FC236}">
                <a16:creationId xmlns:a16="http://schemas.microsoft.com/office/drawing/2014/main" id="{BE3AA5CC-C7D4-F765-4BBF-32FA51DBC23E}"/>
              </a:ext>
            </a:extLst>
          </p:cNvPr>
          <p:cNvSpPr txBox="1"/>
          <p:nvPr/>
        </p:nvSpPr>
        <p:spPr>
          <a:xfrm>
            <a:off x="3256986" y="2140075"/>
            <a:ext cx="6812990" cy="1977144"/>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Değişkenler üzerinde işlemde bulunma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İstersek eğer tanımladığımız değişkenlerin değerlerini tekrar tekrar değiştirebiliriz.</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Örneğin;</a:t>
            </a:r>
          </a:p>
        </p:txBody>
      </p:sp>
      <p:pic>
        <p:nvPicPr>
          <p:cNvPr id="4" name="Resim 3" descr="metin, ekran görüntüsü, yazı tipi, cebir içeren bir resim&#10;&#10;Yapay zeka tarafından oluşturulan içerik yanlış olabilir.">
            <a:extLst>
              <a:ext uri="{FF2B5EF4-FFF2-40B4-BE49-F238E27FC236}">
                <a16:creationId xmlns:a16="http://schemas.microsoft.com/office/drawing/2014/main" id="{4AA8ACA2-C028-DE35-EE55-D883476BB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849" y="4402578"/>
            <a:ext cx="8874301" cy="3490926"/>
          </a:xfrm>
          <a:prstGeom prst="rect">
            <a:avLst/>
          </a:prstGeom>
        </p:spPr>
      </p:pic>
    </p:spTree>
    <p:extLst>
      <p:ext uri="{BB962C8B-B14F-4D97-AF65-F5344CB8AC3E}">
        <p14:creationId xmlns:p14="http://schemas.microsoft.com/office/powerpoint/2010/main" val="252151656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57965E64-8E64-96E7-7188-AF91E1801D4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4EDA54C-C745-0C3D-FA93-50EB26E23FA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FC62681-27F5-2C68-1BA6-6CB696D06B2F}"/>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D236044-4909-FD9F-445E-F435FAEB6C3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3730981-7663-2199-59B3-6B7A96B612BD}"/>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(Değişken Kavramı)</a:t>
            </a:r>
          </a:p>
        </p:txBody>
      </p:sp>
      <p:sp>
        <p:nvSpPr>
          <p:cNvPr id="2" name="Metin kutusu 1">
            <a:extLst>
              <a:ext uri="{FF2B5EF4-FFF2-40B4-BE49-F238E27FC236}">
                <a16:creationId xmlns:a16="http://schemas.microsoft.com/office/drawing/2014/main" id="{E5AD8072-A9FB-3107-7862-55BEAE3C8791}"/>
              </a:ext>
            </a:extLst>
          </p:cNvPr>
          <p:cNvSpPr txBox="1"/>
          <p:nvPr/>
        </p:nvSpPr>
        <p:spPr>
          <a:xfrm>
            <a:off x="3256986" y="2140075"/>
            <a:ext cx="6812990" cy="1977144"/>
          </a:xfrm>
          <a:prstGeom prst="rect">
            <a:avLst/>
          </a:prstGeom>
          <a:noFill/>
        </p:spPr>
        <p:txBody>
          <a:bodyPr wrap="square" rtlCol="0">
            <a:spAutoFit/>
          </a:bodyPr>
          <a:lstStyle/>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Değişkenler üzerinde işlemde bulunma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İstersek eğer tanımladığımız değişkenlerin değerlerini tekrar tekrar değiştirebiliriz.</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449580" algn="l" defTabSz="457200" rtl="0" eaLnBrk="1" fontAlgn="auto" latinLnBrk="0" hangingPunct="1">
              <a:lnSpc>
                <a:spcPct val="115000"/>
              </a:lnSpc>
              <a:spcBef>
                <a:spcPts val="0"/>
              </a:spcBef>
              <a:spcAft>
                <a:spcPts val="80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Örneğin;</a:t>
            </a:r>
          </a:p>
        </p:txBody>
      </p:sp>
      <p:pic>
        <p:nvPicPr>
          <p:cNvPr id="4" name="Resim 3" descr="metin, ekran görüntüsü, yazı tipi, cebir içeren bir resim&#10;&#10;Yapay zeka tarafından oluşturulan içerik yanlış olabilir.">
            <a:extLst>
              <a:ext uri="{FF2B5EF4-FFF2-40B4-BE49-F238E27FC236}">
                <a16:creationId xmlns:a16="http://schemas.microsoft.com/office/drawing/2014/main" id="{0EE651DF-04AA-8C5D-AC7D-295D1D556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849" y="4402578"/>
            <a:ext cx="8874301" cy="3490926"/>
          </a:xfrm>
          <a:prstGeom prst="rect">
            <a:avLst/>
          </a:prstGeom>
        </p:spPr>
      </p:pic>
    </p:spTree>
    <p:extLst>
      <p:ext uri="{BB962C8B-B14F-4D97-AF65-F5344CB8AC3E}">
        <p14:creationId xmlns:p14="http://schemas.microsoft.com/office/powerpoint/2010/main" val="199469521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4E01134F-3F5E-21E7-516B-C645742A3EA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D5FE581-2C2D-8E3A-B5CC-1D35A27B89D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0040026C-5549-DB6E-2CBD-AE847D307DF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6035293-00A2-90BE-6566-610D82DAB3B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2EB32513-0B43-6AF4-9DDC-87C749F5411D}"/>
              </a:ext>
            </a:extLst>
          </p:cNvPr>
          <p:cNvSpPr txBox="1"/>
          <p:nvPr/>
        </p:nvSpPr>
        <p:spPr>
          <a:xfrm>
            <a:off x="2849792" y="1393051"/>
            <a:ext cx="681299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(Karşılaştırma Operatörleri)</a:t>
            </a:r>
          </a:p>
        </p:txBody>
      </p:sp>
      <p:sp>
        <p:nvSpPr>
          <p:cNvPr id="2" name="Metin kutusu 1">
            <a:extLst>
              <a:ext uri="{FF2B5EF4-FFF2-40B4-BE49-F238E27FC236}">
                <a16:creationId xmlns:a16="http://schemas.microsoft.com/office/drawing/2014/main" id="{6C85474A-895C-3CDF-A1FE-5BF153E92951}"/>
              </a:ext>
            </a:extLst>
          </p:cNvPr>
          <p:cNvSpPr txBox="1"/>
          <p:nvPr/>
        </p:nvSpPr>
        <p:spPr>
          <a:xfrm>
            <a:off x="3256986" y="2140075"/>
            <a:ext cx="6812990" cy="4789003"/>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Karşılaştırma operatörleri; sorgulanan işleme bağlı olarak </a:t>
            </a:r>
            <a:r>
              <a:rPr kumimoji="0" lang="tr-TR" sz="2000" b="0" i="0" u="none" strike="noStrike" kern="1200" cap="none" spc="0" normalizeH="0" baseline="0" noProof="0" dirty="0">
                <a:ln>
                  <a:noFill/>
                </a:ln>
                <a:solidFill>
                  <a:srgbClr val="FF0000"/>
                </a:solidFill>
                <a:effectLst/>
                <a:uLnTx/>
                <a:uFillTx/>
                <a:latin typeface="Aptos" panose="02110004020202020204"/>
                <a:ea typeface="+mn-ea"/>
                <a:cs typeface="+mn-cs"/>
              </a:rPr>
              <a:t>doğru</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(‘1’) veya </a:t>
            </a:r>
            <a:r>
              <a:rPr kumimoji="0" lang="tr-TR" sz="2000" b="0" i="0" u="none" strike="noStrike" kern="1200" cap="none" spc="0" normalizeH="0" baseline="0" noProof="0" dirty="0">
                <a:ln>
                  <a:noFill/>
                </a:ln>
                <a:solidFill>
                  <a:srgbClr val="FF0000"/>
                </a:solidFill>
                <a:effectLst/>
                <a:uLnTx/>
                <a:uFillTx/>
                <a:latin typeface="Aptos" panose="02110004020202020204"/>
                <a:ea typeface="+mn-ea"/>
                <a:cs typeface="+mn-cs"/>
              </a:rPr>
              <a:t>yanlış</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(‘0’) değerini döndüren sorgulama işlemleridir.</a:t>
            </a:r>
          </a:p>
          <a:p>
            <a:pPr marL="0" marR="0" lvl="0" indent="0" algn="l" defTabSz="457200" rtl="0" eaLnBrk="1" fontAlgn="auto" latinLnBrk="0" hangingPunct="1">
              <a:lnSpc>
                <a:spcPct val="115000"/>
              </a:lnSpc>
              <a:spcBef>
                <a:spcPts val="0"/>
              </a:spcBef>
              <a:spcAft>
                <a:spcPts val="800"/>
              </a:spcAft>
              <a:buClrTx/>
              <a:buSzTx/>
              <a:buFontTx/>
              <a:buNone/>
              <a:tabLst/>
              <a:defRPr/>
            </a:pPr>
            <a:endPar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Büyük mü</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Küçük mü</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Eşit mi</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1" i="0" u="none" strike="noStrike" kern="1200" cap="none" spc="0" normalizeH="0" baseline="0" noProof="0" dirty="0">
                <a:ln>
                  <a:noFill/>
                </a:ln>
                <a:solidFill>
                  <a:prstClr val="black"/>
                </a:solidFill>
                <a:effectLst/>
                <a:uLnTx/>
                <a:uFillTx/>
                <a:latin typeface="Aptos" panose="02110004020202020204"/>
                <a:ea typeface="+mn-ea"/>
                <a:cs typeface="+mn-cs"/>
              </a:rPr>
              <a:t>Eşit değil mi</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	</a:t>
            </a:r>
            <a:r>
              <a:rPr kumimoji="0" lang="tr-TR" sz="2000" b="1"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Büyük eşit mi</a:t>
            </a:r>
            <a:r>
              <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	</a:t>
            </a:r>
            <a:r>
              <a:rPr kumimoji="0" lang="tr-TR" sz="2000" b="1"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Küçük eşit mi</a:t>
            </a:r>
            <a:r>
              <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a:t>
            </a: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Gibi işlemler örnek olarak verilebilir.</a:t>
            </a:r>
            <a:endPar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1224978"/>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9E06822-C280-61AD-4AAC-8662CBEB00D0}"/>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5A212795-248D-E577-205F-DB6389997FB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3E862DC-896C-2025-7869-93C80BDD701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1D6F5A0-042C-C2DD-5745-2B58AA1262E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8CCCDCD-2AA8-FF38-FE42-7626AECCCF97}"/>
              </a:ext>
            </a:extLst>
          </p:cNvPr>
          <p:cNvSpPr txBox="1"/>
          <p:nvPr/>
        </p:nvSpPr>
        <p:spPr>
          <a:xfrm>
            <a:off x="2849792" y="1393051"/>
            <a:ext cx="681299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(Karşılaştırma Operatörleri)</a:t>
            </a:r>
          </a:p>
        </p:txBody>
      </p:sp>
      <p:sp>
        <p:nvSpPr>
          <p:cNvPr id="3" name="Metin kutusu 2">
            <a:extLst>
              <a:ext uri="{FF2B5EF4-FFF2-40B4-BE49-F238E27FC236}">
                <a16:creationId xmlns:a16="http://schemas.microsoft.com/office/drawing/2014/main" id="{229E9AF1-2CF0-7FA6-D790-E85ACB620AB2}"/>
              </a:ext>
            </a:extLst>
          </p:cNvPr>
          <p:cNvSpPr txBox="1"/>
          <p:nvPr/>
        </p:nvSpPr>
        <p:spPr>
          <a:xfrm>
            <a:off x="2713946" y="6130451"/>
            <a:ext cx="7780108" cy="782778"/>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0" i="0" u="none" strike="noStrike" kern="1200" cap="none" spc="0" normalizeH="0" baseline="0" noProof="0" dirty="0">
                <a:ln>
                  <a:noFill/>
                </a:ln>
                <a:solidFill>
                  <a:srgbClr val="FF0000"/>
                </a:solidFill>
                <a:effectLst/>
                <a:uLnTx/>
                <a:uFillTx/>
                <a:latin typeface="Aptos" panose="02110004020202020204"/>
                <a:ea typeface="+mn-ea"/>
                <a:cs typeface="+mn-cs"/>
              </a:rPr>
              <a:t>Not</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2000" b="0" i="0" u="none" strike="noStrike" kern="1200" cap="none" spc="0" normalizeH="0" baseline="0" noProof="0">
                <a:ln>
                  <a:noFill/>
                </a:ln>
                <a:solidFill>
                  <a:prstClr val="black"/>
                </a:solidFill>
                <a:effectLst/>
                <a:uLnTx/>
                <a:uFillTx/>
                <a:latin typeface="Aptos" panose="02110004020202020204"/>
                <a:ea typeface="+mn-ea"/>
                <a:cs typeface="+mn-cs"/>
              </a:rPr>
              <a:t>Karşılaştırma operatörlerinin yanında </a:t>
            </a:r>
            <a:r>
              <a:rPr kumimoji="0" lang="tr-TR" sz="2000" b="0" i="0" u="none" strike="noStrike" kern="1200" cap="none" spc="0" normalizeH="0" baseline="0" noProof="0" dirty="0">
                <a:ln>
                  <a:noFill/>
                </a:ln>
                <a:solidFill>
                  <a:prstClr val="black"/>
                </a:solidFill>
                <a:effectLst/>
                <a:uLnTx/>
                <a:uFillTx/>
                <a:latin typeface="Aptos" panose="02110004020202020204"/>
                <a:ea typeface="+mn-ea"/>
                <a:cs typeface="+mn-cs"/>
              </a:rPr>
              <a:t>mantıksal operatörler de sıklıkla kullanılmaktadır.</a:t>
            </a:r>
            <a:endPar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endParaRPr>
          </a:p>
        </p:txBody>
      </p:sp>
      <p:pic>
        <p:nvPicPr>
          <p:cNvPr id="5" name="Resim 4" descr="metin, ekran görüntüsü, yazı tipi, sayı, numara içeren bir resim&#10;&#10;Yapay zeka tarafından oluşturulan içerik yanlış olabilir.">
            <a:extLst>
              <a:ext uri="{FF2B5EF4-FFF2-40B4-BE49-F238E27FC236}">
                <a16:creationId xmlns:a16="http://schemas.microsoft.com/office/drawing/2014/main" id="{C88F6AE3-8315-08A6-23FF-B9C0F73EA8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091" y="2794767"/>
            <a:ext cx="8966628" cy="2988876"/>
          </a:xfrm>
          <a:prstGeom prst="rect">
            <a:avLst/>
          </a:prstGeom>
        </p:spPr>
      </p:pic>
    </p:spTree>
    <p:extLst>
      <p:ext uri="{BB962C8B-B14F-4D97-AF65-F5344CB8AC3E}">
        <p14:creationId xmlns:p14="http://schemas.microsoft.com/office/powerpoint/2010/main" val="3263353660"/>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1C37860-6E05-0D62-9C05-4D464DC8A6B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FA6D1BD-C752-20A6-9648-A1BDD9EB8E3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967D843-21A8-96FF-94A2-D953A986AD8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F7C454B-0482-2797-AC34-904EB0AB61C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E4033CE-C0EF-E2B7-A534-2019B8A5745C}"/>
              </a:ext>
            </a:extLst>
          </p:cNvPr>
          <p:cNvSpPr txBox="1"/>
          <p:nvPr/>
        </p:nvSpPr>
        <p:spPr>
          <a:xfrm>
            <a:off x="2849792" y="1393051"/>
            <a:ext cx="681299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(Mantıksal Operatörler)</a:t>
            </a:r>
          </a:p>
        </p:txBody>
      </p:sp>
      <p:sp>
        <p:nvSpPr>
          <p:cNvPr id="3" name="Metin kutusu 2">
            <a:extLst>
              <a:ext uri="{FF2B5EF4-FFF2-40B4-BE49-F238E27FC236}">
                <a16:creationId xmlns:a16="http://schemas.microsoft.com/office/drawing/2014/main" id="{2FA075B3-D520-2565-5F48-083D32954678}"/>
              </a:ext>
            </a:extLst>
          </p:cNvPr>
          <p:cNvSpPr txBox="1"/>
          <p:nvPr/>
        </p:nvSpPr>
        <p:spPr>
          <a:xfrm>
            <a:off x="2634800" y="2140075"/>
            <a:ext cx="7780108" cy="3065455"/>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Mantıksal operatörler ise; Birden fazla karşılaştırma operatörünü birlikte kullanabilmemizi sağlayan operatörlerdir. </a:t>
            </a:r>
          </a:p>
          <a:p>
            <a:pPr marL="0" marR="0" lvl="0" indent="0" algn="l" defTabSz="457200" rtl="0" eaLnBrk="1" fontAlgn="auto" latinLnBrk="0" hangingPunct="1">
              <a:lnSpc>
                <a:spcPct val="115000"/>
              </a:lnSpc>
              <a:spcBef>
                <a:spcPts val="0"/>
              </a:spcBef>
              <a:spcAft>
                <a:spcPts val="800"/>
              </a:spcAft>
              <a:buClrTx/>
              <a:buSzTx/>
              <a:buFontTx/>
              <a:buNone/>
              <a:tabLst/>
              <a:defRPr/>
            </a:pPr>
            <a:endPar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1"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	Ve</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1"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	Veya</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1"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rPr>
              <a:t>	Değil</a:t>
            </a:r>
          </a:p>
          <a:p>
            <a:pPr marL="0" marR="0" lvl="0" indent="0" algn="l" defTabSz="457200" rtl="0" eaLnBrk="1" fontAlgn="auto" latinLnBrk="0" hangingPunct="1">
              <a:lnSpc>
                <a:spcPct val="115000"/>
              </a:lnSpc>
              <a:spcBef>
                <a:spcPts val="0"/>
              </a:spcBef>
              <a:spcAft>
                <a:spcPts val="800"/>
              </a:spcAft>
              <a:buClrTx/>
              <a:buSzTx/>
              <a:buFontTx/>
              <a:buNone/>
              <a:tabLst/>
              <a:defRPr/>
            </a:pPr>
            <a:endParaRPr kumimoji="0" lang="tr-TR" sz="2000" b="0" i="0" u="none" strike="noStrike" kern="100" cap="none" spc="0" normalizeH="0" baseline="0" noProof="0" dirty="0">
              <a:ln>
                <a:noFill/>
              </a:ln>
              <a:solidFill>
                <a:prstClr val="black"/>
              </a:solidFill>
              <a:effectLst/>
              <a:uLnTx/>
              <a:uFillTx/>
              <a:latin typeface="Aptos" panose="02110004020202020204"/>
              <a:ea typeface="Aptos" panose="020B0004020202020204" pitchFamily="34" charset="0"/>
              <a:cs typeface="Times New Roman" panose="02020603050405020304" pitchFamily="18" charset="0"/>
            </a:endParaRPr>
          </a:p>
        </p:txBody>
      </p:sp>
      <p:pic>
        <p:nvPicPr>
          <p:cNvPr id="7" name="Resim 6" descr="metin, ekran görüntüsü, yazı tipi, sayı, numara içeren bir resim&#10;&#10;Yapay zeka tarafından oluşturulan içerik yanlış olabilir.">
            <a:extLst>
              <a:ext uri="{FF2B5EF4-FFF2-40B4-BE49-F238E27FC236}">
                <a16:creationId xmlns:a16="http://schemas.microsoft.com/office/drawing/2014/main" id="{568E8E62-9AB3-69A9-F147-2BF4C1376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720" y="4990638"/>
            <a:ext cx="7062560" cy="2812925"/>
          </a:xfrm>
          <a:prstGeom prst="rect">
            <a:avLst/>
          </a:prstGeom>
        </p:spPr>
      </p:pic>
    </p:spTree>
    <p:extLst>
      <p:ext uri="{BB962C8B-B14F-4D97-AF65-F5344CB8AC3E}">
        <p14:creationId xmlns:p14="http://schemas.microsoft.com/office/powerpoint/2010/main" val="1743841458"/>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2EC3AC5E-9C41-FF81-0720-27FE29E3B346}"/>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FA97FACE-F36A-64D6-7719-A85D5123BD1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DCD1050B-4ED0-0D9D-EF26-FDB1D2F882C6}"/>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A8F329C-2AAD-FC30-BB30-4CB900D0C800}"/>
              </a:ext>
            </a:extLst>
          </p:cNvPr>
          <p:cNvSpPr txBox="1"/>
          <p:nvPr/>
        </p:nvSpPr>
        <p:spPr>
          <a:xfrm>
            <a:off x="2849792" y="1393051"/>
            <a:ext cx="681299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(Mantıksal Operatörler)</a:t>
            </a:r>
          </a:p>
        </p:txBody>
      </p:sp>
      <p:pic>
        <p:nvPicPr>
          <p:cNvPr id="4" name="Resim 3" descr="metin, yazı tipi, ekran görüntüsü, cebir içeren bir resim&#10;&#10;Yapay zeka tarafından oluşturulan içerik yanlış olabilir.">
            <a:extLst>
              <a:ext uri="{FF2B5EF4-FFF2-40B4-BE49-F238E27FC236}">
                <a16:creationId xmlns:a16="http://schemas.microsoft.com/office/drawing/2014/main" id="{72ED20B7-9B50-13F2-029C-C42B5AD41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00" y="3147359"/>
            <a:ext cx="13003000" cy="3611282"/>
          </a:xfrm>
          <a:prstGeom prst="rect">
            <a:avLst/>
          </a:prstGeom>
        </p:spPr>
      </p:pic>
      <p:sp>
        <p:nvSpPr>
          <p:cNvPr id="5" name="Metin kutusu 4">
            <a:extLst>
              <a:ext uri="{FF2B5EF4-FFF2-40B4-BE49-F238E27FC236}">
                <a16:creationId xmlns:a16="http://schemas.microsoft.com/office/drawing/2014/main" id="{630B6050-C599-C163-96BE-62F00138CAFB}"/>
              </a:ext>
            </a:extLst>
          </p:cNvPr>
          <p:cNvSpPr txBox="1"/>
          <p:nvPr/>
        </p:nvSpPr>
        <p:spPr>
          <a:xfrm>
            <a:off x="1224191" y="7143750"/>
            <a:ext cx="10601325"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a:noFill/>
                </a:ln>
                <a:solidFill>
                  <a:srgbClr val="FF0000"/>
                </a:solidFill>
                <a:effectLst/>
                <a:highlight>
                  <a:srgbClr val="FFFF00"/>
                </a:highlight>
                <a:uLnTx/>
                <a:uFillTx/>
                <a:latin typeface="Aptos" panose="02110004020202020204"/>
                <a:ea typeface="+mn-ea"/>
                <a:cs typeface="+mn-cs"/>
              </a:rPr>
              <a:t>Not</a:t>
            </a:r>
            <a:r>
              <a:rPr kumimoji="0" lang="tr-TR" sz="2000" b="0" i="0" u="none" strike="noStrike" kern="1200" cap="none" spc="0" normalizeH="0" baseline="0" noProof="0" dirty="0">
                <a:ln>
                  <a:noFill/>
                </a:ln>
                <a:solidFill>
                  <a:srgbClr val="0070C0"/>
                </a:solidFill>
                <a:effectLst/>
                <a:highlight>
                  <a:srgbClr val="FFFF00"/>
                </a:highlight>
                <a:uLnTx/>
                <a:uFillTx/>
                <a:latin typeface="Aptos" panose="02110004020202020204"/>
                <a:ea typeface="+mn-ea"/>
                <a:cs typeface="+mn-cs"/>
              </a:rPr>
              <a:t>: Operatörler </a:t>
            </a:r>
            <a:r>
              <a:rPr kumimoji="0" lang="tr-TR" sz="2000" b="0" i="0" u="none" strike="noStrike" kern="1200" cap="none" spc="0" normalizeH="0" baseline="0" noProof="0" dirty="0" err="1">
                <a:ln>
                  <a:noFill/>
                </a:ln>
                <a:solidFill>
                  <a:srgbClr val="0070C0"/>
                </a:solidFill>
                <a:effectLst/>
                <a:highlight>
                  <a:srgbClr val="FFFF00"/>
                </a:highlight>
                <a:uLnTx/>
                <a:uFillTx/>
                <a:latin typeface="Aptos" panose="02110004020202020204"/>
                <a:ea typeface="+mn-ea"/>
                <a:cs typeface="+mn-cs"/>
              </a:rPr>
              <a:t>if</a:t>
            </a:r>
            <a:r>
              <a:rPr kumimoji="0" lang="tr-TR" sz="2000" b="0" i="0" u="none" strike="noStrike" kern="1200" cap="none" spc="0" normalizeH="0" baseline="0" noProof="0" dirty="0">
                <a:ln>
                  <a:noFill/>
                </a:ln>
                <a:solidFill>
                  <a:srgbClr val="0070C0"/>
                </a:solidFill>
                <a:effectLst/>
                <a:highlight>
                  <a:srgbClr val="FFFF00"/>
                </a:highlight>
                <a:uLnTx/>
                <a:uFillTx/>
                <a:latin typeface="Aptos" panose="02110004020202020204"/>
                <a:ea typeface="+mn-ea"/>
                <a:cs typeface="+mn-cs"/>
              </a:rPr>
              <a:t>, </a:t>
            </a:r>
            <a:r>
              <a:rPr kumimoji="0" lang="tr-TR" sz="2000" b="0" i="0" u="none" strike="noStrike" kern="1200" cap="none" spc="0" normalizeH="0" baseline="0" noProof="0" dirty="0" err="1">
                <a:ln>
                  <a:noFill/>
                </a:ln>
                <a:solidFill>
                  <a:srgbClr val="0070C0"/>
                </a:solidFill>
                <a:effectLst/>
                <a:highlight>
                  <a:srgbClr val="FFFF00"/>
                </a:highlight>
                <a:uLnTx/>
                <a:uFillTx/>
                <a:latin typeface="Aptos" panose="02110004020202020204"/>
                <a:ea typeface="+mn-ea"/>
                <a:cs typeface="+mn-cs"/>
              </a:rPr>
              <a:t>for</a:t>
            </a:r>
            <a:r>
              <a:rPr kumimoji="0" lang="tr-TR" sz="2000" b="0" i="0" u="none" strike="noStrike" kern="1200" cap="none" spc="0" normalizeH="0" baseline="0" noProof="0" dirty="0">
                <a:ln>
                  <a:noFill/>
                </a:ln>
                <a:solidFill>
                  <a:srgbClr val="0070C0"/>
                </a:solidFill>
                <a:effectLst/>
                <a:highlight>
                  <a:srgbClr val="FFFF00"/>
                </a:highlight>
                <a:uLnTx/>
                <a:uFillTx/>
                <a:latin typeface="Aptos" panose="02110004020202020204"/>
                <a:ea typeface="+mn-ea"/>
                <a:cs typeface="+mn-cs"/>
              </a:rPr>
              <a:t>, </a:t>
            </a:r>
            <a:r>
              <a:rPr kumimoji="0" lang="tr-TR" sz="2000" b="0" i="0" u="none" strike="noStrike" kern="1200" cap="none" spc="0" normalizeH="0" baseline="0" noProof="0" dirty="0" err="1">
                <a:ln>
                  <a:noFill/>
                </a:ln>
                <a:solidFill>
                  <a:srgbClr val="0070C0"/>
                </a:solidFill>
                <a:effectLst/>
                <a:highlight>
                  <a:srgbClr val="FFFF00"/>
                </a:highlight>
                <a:uLnTx/>
                <a:uFillTx/>
                <a:latin typeface="Aptos" panose="02110004020202020204"/>
                <a:ea typeface="+mn-ea"/>
                <a:cs typeface="+mn-cs"/>
              </a:rPr>
              <a:t>while</a:t>
            </a:r>
            <a:r>
              <a:rPr kumimoji="0" lang="tr-TR" sz="2000" b="0" i="0" u="none" strike="noStrike" kern="1200" cap="none" spc="0" normalizeH="0" baseline="0" noProof="0" dirty="0">
                <a:ln>
                  <a:noFill/>
                </a:ln>
                <a:solidFill>
                  <a:srgbClr val="0070C0"/>
                </a:solidFill>
                <a:effectLst/>
                <a:highlight>
                  <a:srgbClr val="FFFF00"/>
                </a:highlight>
                <a:uLnTx/>
                <a:uFillTx/>
                <a:latin typeface="Aptos" panose="02110004020202020204"/>
                <a:ea typeface="+mn-ea"/>
                <a:cs typeface="+mn-cs"/>
              </a:rPr>
              <a:t> gibi koşula bağlı çalışan komutlarda sıklıkla kullanılmaktadır.</a:t>
            </a:r>
          </a:p>
        </p:txBody>
      </p:sp>
    </p:spTree>
    <p:extLst>
      <p:ext uri="{BB962C8B-B14F-4D97-AF65-F5344CB8AC3E}">
        <p14:creationId xmlns:p14="http://schemas.microsoft.com/office/powerpoint/2010/main" val="2559033304"/>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091B406A-A942-B3A6-66B6-8B886F9A7DB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5DFDA0E-B29D-039C-86D9-2AD322574AB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0528398-1ADE-EBB8-EE96-588B7A7C9B06}"/>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8B45A7B-02E0-F725-1AAF-6F34EAA86BD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E01E191-D1DD-6821-BB95-DF9A11CEA19A}"/>
              </a:ext>
            </a:extLst>
          </p:cNvPr>
          <p:cNvSpPr txBox="1"/>
          <p:nvPr/>
        </p:nvSpPr>
        <p:spPr>
          <a:xfrm>
            <a:off x="2849792" y="1393051"/>
            <a:ext cx="5854370"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err="1">
                <a:solidFill>
                  <a:srgbClr val="3366FF"/>
                </a:solidFill>
              </a:rPr>
              <a:t>if</a:t>
            </a:r>
            <a:r>
              <a:rPr lang="tr-TR" sz="2400" dirty="0">
                <a:solidFill>
                  <a:srgbClr val="3366FF"/>
                </a:solidFill>
              </a:rPr>
              <a:t> / else </a:t>
            </a:r>
            <a:r>
              <a:rPr lang="tr-TR" sz="2400" dirty="0" err="1">
                <a:solidFill>
                  <a:srgbClr val="3366FF"/>
                </a:solidFill>
              </a:rPr>
              <a:t>if</a:t>
            </a:r>
            <a:r>
              <a:rPr lang="tr-TR" sz="2400" dirty="0">
                <a:solidFill>
                  <a:srgbClr val="3366FF"/>
                </a:solidFill>
              </a:rPr>
              <a:t> / else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71B9D863-5440-97B0-49E7-C7C8E0B1CBB8}"/>
              </a:ext>
            </a:extLst>
          </p:cNvPr>
          <p:cNvSpPr txBox="1"/>
          <p:nvPr/>
        </p:nvSpPr>
        <p:spPr>
          <a:xfrm>
            <a:off x="3256986" y="2140075"/>
            <a:ext cx="6812990" cy="3991029"/>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if</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else </a:t>
            </a: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if</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ve </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else</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yapıları, bir programın belirli koşullara göre farklı işlemler gerçekleştirmesini sağlayan kontrol ifadeleridir.</a:t>
            </a:r>
          </a:p>
          <a:p>
            <a:pPr marL="285750" marR="0" lvl="0" indent="-285750" algn="l" defTabSz="4572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if</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Parantez içerisinde belirtilen koşul doğruysa eğer altındaki blok çalışır.</a:t>
            </a:r>
          </a:p>
          <a:p>
            <a:pPr marL="285750" marR="0" lvl="0" indent="-285750" algn="l" defTabSz="4572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else </a:t>
            </a: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if</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Öncesinde yazılmış olan </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if</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koşulu yanlışsa, bu koşul kontrol edilir.</a:t>
            </a:r>
          </a:p>
          <a:p>
            <a:pPr marL="285750" marR="0" lvl="0" indent="-285750" algn="l" defTabSz="4572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else</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Yukarısında belirtilen koşulların hiçbiri doğru değilse, bu blok çalışır.</a:t>
            </a:r>
          </a:p>
          <a:p>
            <a:pPr marL="0" marR="0" lvl="0" indent="449580" algn="l" defTabSz="457200" rtl="0" eaLnBrk="1" fontAlgn="auto" latinLnBrk="0" hangingPunct="1">
              <a:lnSpc>
                <a:spcPct val="115000"/>
              </a:lnSpc>
              <a:spcBef>
                <a:spcPts val="0"/>
              </a:spcBef>
              <a:spcAft>
                <a:spcPts val="800"/>
              </a:spcAft>
              <a:buClrTx/>
              <a:buSzTx/>
              <a:buFontTx/>
              <a:buNone/>
              <a:tabLst/>
              <a:defRPr/>
            </a:pPr>
            <a:endParaRPr kumimoji="0" lang="tr-TR" sz="18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43890878"/>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26326BA6-FDA2-B26D-2816-8862C69A6C5F}"/>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73A908D7-9B26-D2D4-1C6A-1FA09D13A54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BDEBBB3-E3D1-A904-1BD1-D7036DC12E2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A47E4B9-D168-943F-AB67-194E68A7425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96C587D-01D4-04D0-1147-6C746CAE0A0F}"/>
              </a:ext>
            </a:extLst>
          </p:cNvPr>
          <p:cNvSpPr txBox="1"/>
          <p:nvPr/>
        </p:nvSpPr>
        <p:spPr>
          <a:xfrm>
            <a:off x="2849792" y="1393051"/>
            <a:ext cx="5854370"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err="1">
                <a:solidFill>
                  <a:srgbClr val="3366FF"/>
                </a:solidFill>
              </a:rPr>
              <a:t>if</a:t>
            </a:r>
            <a:r>
              <a:rPr lang="tr-TR" sz="2400" dirty="0">
                <a:solidFill>
                  <a:srgbClr val="3366FF"/>
                </a:solidFill>
              </a:rPr>
              <a:t> / else </a:t>
            </a:r>
            <a:r>
              <a:rPr lang="tr-TR" sz="2400" dirty="0" err="1">
                <a:solidFill>
                  <a:srgbClr val="3366FF"/>
                </a:solidFill>
              </a:rPr>
              <a:t>if</a:t>
            </a:r>
            <a:r>
              <a:rPr lang="tr-TR" sz="2400" dirty="0">
                <a:solidFill>
                  <a:srgbClr val="3366FF"/>
                </a:solidFill>
              </a:rPr>
              <a:t> / else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pic>
        <p:nvPicPr>
          <p:cNvPr id="6" name="Resim 5" descr="metin, yazı tipi, çizgi, ekran görüntüsü içeren bir resim&#10;&#10;Yapay zeka tarafından oluşturulan içerik yanlış olabilir.">
            <a:extLst>
              <a:ext uri="{FF2B5EF4-FFF2-40B4-BE49-F238E27FC236}">
                <a16:creationId xmlns:a16="http://schemas.microsoft.com/office/drawing/2014/main" id="{0F072BF3-C997-C543-06D9-B7DF63995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382" y="3614781"/>
            <a:ext cx="8993618" cy="2676438"/>
          </a:xfrm>
          <a:prstGeom prst="rect">
            <a:avLst/>
          </a:prstGeom>
        </p:spPr>
      </p:pic>
    </p:spTree>
    <p:extLst>
      <p:ext uri="{BB962C8B-B14F-4D97-AF65-F5344CB8AC3E}">
        <p14:creationId xmlns:p14="http://schemas.microsoft.com/office/powerpoint/2010/main" val="3945577962"/>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748EDE45-24D2-9428-BCB2-8F351D805028}"/>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3A1BA32-0C0B-D20B-6284-EDBCEFB7A13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83DE945-0835-9094-D4B9-B51F5DAB0A1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4AA0347-FE55-1B45-FC2F-43226528D5A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0997B9C-4A9F-0526-EEF6-9E658A87679D}"/>
              </a:ext>
            </a:extLst>
          </p:cNvPr>
          <p:cNvSpPr txBox="1"/>
          <p:nvPr/>
        </p:nvSpPr>
        <p:spPr>
          <a:xfrm>
            <a:off x="2849792" y="1393051"/>
            <a:ext cx="5854370"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err="1">
                <a:solidFill>
                  <a:srgbClr val="3366FF"/>
                </a:solidFill>
              </a:rPr>
              <a:t>if</a:t>
            </a:r>
            <a:r>
              <a:rPr lang="tr-TR" sz="2400" dirty="0">
                <a:solidFill>
                  <a:srgbClr val="3366FF"/>
                </a:solidFill>
              </a:rPr>
              <a:t> / else </a:t>
            </a:r>
            <a:r>
              <a:rPr lang="tr-TR" sz="2400" dirty="0" err="1">
                <a:solidFill>
                  <a:srgbClr val="3366FF"/>
                </a:solidFill>
              </a:rPr>
              <a:t>if</a:t>
            </a:r>
            <a:r>
              <a:rPr lang="tr-TR" sz="2400" dirty="0">
                <a:solidFill>
                  <a:srgbClr val="3366FF"/>
                </a:solidFill>
              </a:rPr>
              <a:t> / else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pic>
        <p:nvPicPr>
          <p:cNvPr id="3" name="Resim 2" descr="metin, ekran görüntüsü, yazı tipi, sayı, numara içeren bir resim&#10;&#10;Yapay zeka tarafından oluşturulan içerik yanlış olabilir.">
            <a:extLst>
              <a:ext uri="{FF2B5EF4-FFF2-40B4-BE49-F238E27FC236}">
                <a16:creationId xmlns:a16="http://schemas.microsoft.com/office/drawing/2014/main" id="{9F467F6A-DDD9-3BCA-979B-2882CD0CA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000" y="2771364"/>
            <a:ext cx="9001268" cy="4363271"/>
          </a:xfrm>
          <a:prstGeom prst="rect">
            <a:avLst/>
          </a:prstGeom>
        </p:spPr>
      </p:pic>
    </p:spTree>
    <p:extLst>
      <p:ext uri="{BB962C8B-B14F-4D97-AF65-F5344CB8AC3E}">
        <p14:creationId xmlns:p14="http://schemas.microsoft.com/office/powerpoint/2010/main" val="408255234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DE690EC-E2DB-5DB6-C269-3F072B40A3C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586DA3C-17BA-361D-FDBF-33D25E70B41D}"/>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9B6E4C8-0129-29E0-DB26-6541E897AC2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F50F2A0-5143-38EC-6C26-01F94B24169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231122CD-7244-95A9-AD76-ECE4170BBC30}"/>
              </a:ext>
            </a:extLst>
          </p:cNvPr>
          <p:cNvSpPr txBox="1"/>
          <p:nvPr/>
        </p:nvSpPr>
        <p:spPr>
          <a:xfrm>
            <a:off x="2849792" y="1393051"/>
            <a:ext cx="5854370" cy="461665"/>
          </a:xfrm>
          <a:prstGeom prst="rect">
            <a:avLst/>
          </a:prstGeom>
          <a:noFill/>
        </p:spPr>
        <p:txBody>
          <a:bodyPr wrap="square" rtlCol="0">
            <a:spAutoFit/>
          </a:bodyPr>
          <a:lstStyle/>
          <a:p>
            <a:r>
              <a:rPr lang="tr-TR" sz="2400" b="1" dirty="0">
                <a:solidFill>
                  <a:schemeClr val="accent6">
                    <a:lumMod val="50000"/>
                  </a:schemeClr>
                </a:solidFill>
              </a:rPr>
              <a:t>b. </a:t>
            </a:r>
            <a:r>
              <a:rPr lang="tr-TR" sz="2400" dirty="0">
                <a:solidFill>
                  <a:schemeClr val="accent2">
                    <a:lumMod val="75000"/>
                  </a:schemeClr>
                </a:solidFill>
              </a:rPr>
              <a:t>Temel Elektrik Kavramları</a:t>
            </a:r>
          </a:p>
        </p:txBody>
      </p:sp>
      <p:pic>
        <p:nvPicPr>
          <p:cNvPr id="4" name="Resim 3" descr="çizim, çizgi sanatı, renklendirme kitabı, taslak içeren bir resim&#10;&#10;Yapay zeka tarafından oluşturulan içerik yanlış olabilir.">
            <a:extLst>
              <a:ext uri="{FF2B5EF4-FFF2-40B4-BE49-F238E27FC236}">
                <a16:creationId xmlns:a16="http://schemas.microsoft.com/office/drawing/2014/main" id="{DDD8C694-EF01-0933-C8BE-6A8EF1173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3858" y="2140075"/>
            <a:ext cx="4201992" cy="3571875"/>
          </a:xfrm>
          <a:prstGeom prst="rect">
            <a:avLst/>
          </a:prstGeom>
        </p:spPr>
      </p:pic>
      <p:sp>
        <p:nvSpPr>
          <p:cNvPr id="6" name="Metin kutusu 5">
            <a:extLst>
              <a:ext uri="{FF2B5EF4-FFF2-40B4-BE49-F238E27FC236}">
                <a16:creationId xmlns:a16="http://schemas.microsoft.com/office/drawing/2014/main" id="{919A0E9E-2D7E-DD06-DB99-FC5437B4049B}"/>
              </a:ext>
            </a:extLst>
          </p:cNvPr>
          <p:cNvSpPr txBox="1"/>
          <p:nvPr/>
        </p:nvSpPr>
        <p:spPr>
          <a:xfrm>
            <a:off x="4678075" y="5997309"/>
            <a:ext cx="3851850" cy="369332"/>
          </a:xfrm>
          <a:prstGeom prst="rect">
            <a:avLst/>
          </a:prstGeom>
          <a:noFill/>
        </p:spPr>
        <p:txBody>
          <a:bodyPr wrap="square" rtlCol="0">
            <a:spAutoFit/>
          </a:bodyPr>
          <a:lstStyle/>
          <a:p>
            <a:r>
              <a:rPr lang="tr-TR" dirty="0">
                <a:solidFill>
                  <a:schemeClr val="tx2">
                    <a:lumMod val="75000"/>
                    <a:lumOff val="25000"/>
                  </a:schemeClr>
                </a:solidFill>
              </a:rPr>
              <a:t>Ohm Kanununa Görselli Bir Örnek</a:t>
            </a:r>
          </a:p>
        </p:txBody>
      </p:sp>
    </p:spTree>
    <p:extLst>
      <p:ext uri="{BB962C8B-B14F-4D97-AF65-F5344CB8AC3E}">
        <p14:creationId xmlns:p14="http://schemas.microsoft.com/office/powerpoint/2010/main" val="3744653142"/>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E16D47C9-732D-B339-274B-5A4C894C68D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CB3650A-C037-FA46-FEC7-F43D7524ACE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41C797F-9313-2C28-A0A0-6FE25B05F9B4}"/>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31D4E65-D6BC-DBBA-21EC-FCAFD0A61BD7}"/>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E22DFF1-72DD-DA51-D7C3-5707BD859C42}"/>
              </a:ext>
            </a:extLst>
          </p:cNvPr>
          <p:cNvSpPr txBox="1"/>
          <p:nvPr/>
        </p:nvSpPr>
        <p:spPr>
          <a:xfrm>
            <a:off x="2849792" y="1393051"/>
            <a:ext cx="5854370"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err="1">
                <a:solidFill>
                  <a:srgbClr val="3366FF"/>
                </a:solidFill>
              </a:rPr>
              <a:t>if</a:t>
            </a:r>
            <a:r>
              <a:rPr lang="tr-TR" sz="2400" dirty="0">
                <a:solidFill>
                  <a:srgbClr val="3366FF"/>
                </a:solidFill>
              </a:rPr>
              <a:t> / else </a:t>
            </a:r>
            <a:r>
              <a:rPr lang="tr-TR" sz="2400" dirty="0" err="1">
                <a:solidFill>
                  <a:srgbClr val="3366FF"/>
                </a:solidFill>
              </a:rPr>
              <a:t>if</a:t>
            </a:r>
            <a:r>
              <a:rPr lang="tr-TR" sz="2400" dirty="0">
                <a:solidFill>
                  <a:srgbClr val="3366FF"/>
                </a:solidFill>
              </a:rPr>
              <a:t> / else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pic>
        <p:nvPicPr>
          <p:cNvPr id="3" name="Resim 2" descr="metin, ekran görüntüsü, yazı tipi, cebir içeren bir resim&#10;&#10;Yapay zeka tarafından oluşturulan içerik yanlış olabilir.">
            <a:extLst>
              <a:ext uri="{FF2B5EF4-FFF2-40B4-BE49-F238E27FC236}">
                <a16:creationId xmlns:a16="http://schemas.microsoft.com/office/drawing/2014/main" id="{EC03B734-BA21-56D1-14C9-E4C822BAB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766" y="2084400"/>
            <a:ext cx="8440175" cy="5737199"/>
          </a:xfrm>
          <a:prstGeom prst="rect">
            <a:avLst/>
          </a:prstGeom>
        </p:spPr>
      </p:pic>
    </p:spTree>
    <p:extLst>
      <p:ext uri="{BB962C8B-B14F-4D97-AF65-F5344CB8AC3E}">
        <p14:creationId xmlns:p14="http://schemas.microsoft.com/office/powerpoint/2010/main" val="508529963"/>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716B090-1B9E-CCCE-B43C-C8B4EB8E9448}"/>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1C9AA2C7-8CB5-9BB5-4A59-C40301831F7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0BD0E5A-D317-73D1-4890-18C0E5F1CED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BEB4A2A8-AF39-AF64-8ECB-05D80AAD8CC6}"/>
              </a:ext>
            </a:extLst>
          </p:cNvPr>
          <p:cNvSpPr txBox="1"/>
          <p:nvPr/>
        </p:nvSpPr>
        <p:spPr>
          <a:xfrm>
            <a:off x="2849792" y="1393051"/>
            <a:ext cx="5854370"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err="1">
                <a:solidFill>
                  <a:srgbClr val="3366FF"/>
                </a:solidFill>
              </a:rPr>
              <a:t>if</a:t>
            </a:r>
            <a:r>
              <a:rPr lang="tr-TR" sz="2400" dirty="0">
                <a:solidFill>
                  <a:srgbClr val="3366FF"/>
                </a:solidFill>
              </a:rPr>
              <a:t> / else </a:t>
            </a:r>
            <a:r>
              <a:rPr lang="tr-TR" sz="2400" dirty="0" err="1">
                <a:solidFill>
                  <a:srgbClr val="3366FF"/>
                </a:solidFill>
              </a:rPr>
              <a:t>if</a:t>
            </a:r>
            <a:r>
              <a:rPr lang="tr-TR" sz="2400" dirty="0">
                <a:solidFill>
                  <a:srgbClr val="3366FF"/>
                </a:solidFill>
              </a:rPr>
              <a:t> / else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pic>
        <p:nvPicPr>
          <p:cNvPr id="9" name="Resim 8" descr="metin, ekran görüntüsü, yazı tipi içeren bir resim&#10;&#10;Yapay zeka tarafından oluşturulan içerik yanlış olabilir.">
            <a:extLst>
              <a:ext uri="{FF2B5EF4-FFF2-40B4-BE49-F238E27FC236}">
                <a16:creationId xmlns:a16="http://schemas.microsoft.com/office/drawing/2014/main" id="{1077B777-B1D6-2F65-F30E-DB29B2F73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16" y="2140075"/>
            <a:ext cx="12754368" cy="7160588"/>
          </a:xfrm>
          <a:prstGeom prst="rect">
            <a:avLst/>
          </a:prstGeom>
        </p:spPr>
      </p:pic>
    </p:spTree>
    <p:extLst>
      <p:ext uri="{BB962C8B-B14F-4D97-AF65-F5344CB8AC3E}">
        <p14:creationId xmlns:p14="http://schemas.microsoft.com/office/powerpoint/2010/main" val="2135062937"/>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27EEE11A-5C1E-B0B9-CC34-52813DB020AE}"/>
            </a:ext>
          </a:extLst>
        </p:cNvPr>
        <p:cNvGrpSpPr/>
        <p:nvPr/>
      </p:nvGrpSpPr>
      <p:grpSpPr>
        <a:xfrm>
          <a:off x="0" y="0"/>
          <a:ext cx="0" cy="0"/>
          <a:chOff x="0" y="0"/>
          <a:chExt cx="0" cy="0"/>
        </a:xfrm>
      </p:grpSpPr>
      <p:sp>
        <p:nvSpPr>
          <p:cNvPr id="11" name="Ok: Sağ 10">
            <a:extLst>
              <a:ext uri="{FF2B5EF4-FFF2-40B4-BE49-F238E27FC236}">
                <a16:creationId xmlns:a16="http://schemas.microsoft.com/office/drawing/2014/main" id="{81AA5198-CF9C-9EA1-BA2E-B254EBB9506C}"/>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DE87815-48A7-23D2-2422-9C01AC7B2711}"/>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EFA6E4E-8BA8-5A1F-A132-3EECB3C7C283}"/>
              </a:ext>
            </a:extLst>
          </p:cNvPr>
          <p:cNvSpPr txBox="1"/>
          <p:nvPr/>
        </p:nvSpPr>
        <p:spPr>
          <a:xfrm>
            <a:off x="2849792" y="1393051"/>
            <a:ext cx="585437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kumimoji="0" lang="tr-TR" sz="2400" b="0" i="0" u="none" strike="noStrike" kern="1200" cap="none" spc="0" normalizeH="0" baseline="0" noProof="0" dirty="0" err="1">
                <a:ln>
                  <a:noFill/>
                </a:ln>
                <a:solidFill>
                  <a:srgbClr val="3366FF"/>
                </a:solidFill>
                <a:effectLst/>
                <a:uLnTx/>
                <a:uFillTx/>
                <a:latin typeface="Aptos" panose="02110004020202020204"/>
                <a:ea typeface="+mn-ea"/>
                <a:cs typeface="+mn-cs"/>
              </a:rPr>
              <a:t>if</a:t>
            </a:r>
            <a:r>
              <a:rPr kumimoji="0" lang="tr-TR" sz="2400" b="0" i="0" u="none" strike="noStrike" kern="1200" cap="none" spc="0" normalizeH="0" baseline="0" noProof="0" dirty="0">
                <a:ln>
                  <a:noFill/>
                </a:ln>
                <a:solidFill>
                  <a:srgbClr val="3366FF"/>
                </a:solidFill>
                <a:effectLst/>
                <a:uLnTx/>
                <a:uFillTx/>
                <a:latin typeface="Aptos" panose="02110004020202020204"/>
                <a:ea typeface="+mn-ea"/>
                <a:cs typeface="+mn-cs"/>
              </a:rPr>
              <a:t> / else </a:t>
            </a:r>
            <a:r>
              <a:rPr kumimoji="0" lang="tr-TR" sz="2400" b="0" i="0" u="none" strike="noStrike" kern="1200" cap="none" spc="0" normalizeH="0" baseline="0" noProof="0" dirty="0" err="1">
                <a:ln>
                  <a:noFill/>
                </a:ln>
                <a:solidFill>
                  <a:srgbClr val="3366FF"/>
                </a:solidFill>
                <a:effectLst/>
                <a:uLnTx/>
                <a:uFillTx/>
                <a:latin typeface="Aptos" panose="02110004020202020204"/>
                <a:ea typeface="+mn-ea"/>
                <a:cs typeface="+mn-cs"/>
              </a:rPr>
              <a:t>if</a:t>
            </a:r>
            <a:r>
              <a:rPr kumimoji="0" lang="tr-TR" sz="2400" b="0" i="0" u="none" strike="noStrike" kern="1200" cap="none" spc="0" normalizeH="0" baseline="0" noProof="0" dirty="0">
                <a:ln>
                  <a:noFill/>
                </a:ln>
                <a:solidFill>
                  <a:srgbClr val="3366FF"/>
                </a:solidFill>
                <a:effectLst/>
                <a:uLnTx/>
                <a:uFillTx/>
                <a:latin typeface="Aptos" panose="02110004020202020204"/>
                <a:ea typeface="+mn-ea"/>
                <a:cs typeface="+mn-cs"/>
              </a:rPr>
              <a:t> / else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pic>
        <p:nvPicPr>
          <p:cNvPr id="5" name="Resim 4" descr="metin, ekran görüntüsü içeren bir resim&#10;&#10;Yapay zeka tarafından oluşturulan içerik yanlış olabilir.">
            <a:extLst>
              <a:ext uri="{FF2B5EF4-FFF2-40B4-BE49-F238E27FC236}">
                <a16:creationId xmlns:a16="http://schemas.microsoft.com/office/drawing/2014/main" id="{D9F47EC0-7321-4954-1BD1-405DBD9BF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41" y="2197725"/>
            <a:ext cx="13090518" cy="7179875"/>
          </a:xfrm>
          <a:prstGeom prst="rect">
            <a:avLst/>
          </a:prstGeom>
        </p:spPr>
      </p:pic>
    </p:spTree>
    <p:extLst>
      <p:ext uri="{BB962C8B-B14F-4D97-AF65-F5344CB8AC3E}">
        <p14:creationId xmlns:p14="http://schemas.microsoft.com/office/powerpoint/2010/main" val="1599958794"/>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BE66DBAF-2757-D987-6329-96F5D008713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14B20641-9DB7-008B-996C-BFF4C3FA544A}"/>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F599716-9323-8536-BDFF-F328DFF9F497}"/>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FA24BE7A-4ABA-05B3-86B1-79F7A35FD4D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EC5F4F07-B8E7-6B65-4A26-8307D49D97CD}"/>
              </a:ext>
            </a:extLst>
          </p:cNvPr>
          <p:cNvSpPr txBox="1"/>
          <p:nvPr/>
        </p:nvSpPr>
        <p:spPr>
          <a:xfrm>
            <a:off x="2849792" y="1393051"/>
            <a:ext cx="7665808"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a:solidFill>
                  <a:srgbClr val="E97132">
                    <a:lumMod val="75000"/>
                  </a:srgbClr>
                </a:solidFill>
                <a:latin typeface="Aptos" panose="02110004020202020204"/>
              </a:rPr>
              <a:t>DÖNGÜLER(</a:t>
            </a:r>
            <a:r>
              <a:rPr lang="tr-TR" sz="2400" dirty="0" err="1">
                <a:solidFill>
                  <a:srgbClr val="3366FF"/>
                </a:solidFill>
              </a:rPr>
              <a:t>for</a:t>
            </a:r>
            <a:r>
              <a:rPr lang="tr-TR" sz="2400" dirty="0">
                <a:solidFill>
                  <a:srgbClr val="3366FF"/>
                </a:solidFill>
              </a:rPr>
              <a:t> / </a:t>
            </a:r>
            <a:r>
              <a:rPr lang="tr-TR" sz="2400" dirty="0" err="1">
                <a:solidFill>
                  <a:srgbClr val="3366FF"/>
                </a:solidFill>
              </a:rPr>
              <a:t>while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26299CFE-6F12-88CC-C19C-7C390EAD9E33}"/>
              </a:ext>
            </a:extLst>
          </p:cNvPr>
          <p:cNvSpPr txBox="1"/>
          <p:nvPr/>
        </p:nvSpPr>
        <p:spPr>
          <a:xfrm>
            <a:off x="3256986" y="2140075"/>
            <a:ext cx="6812990" cy="1239314"/>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for</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Döngüsü:</a:t>
            </a:r>
            <a:endParaRPr kumimoji="0" lang="tr-TR" sz="2000" i="0" u="none" strike="noStrike" kern="100" cap="none" spc="0" normalizeH="0" baseline="0" noProof="0" dirty="0">
              <a:ln>
                <a:noFill/>
              </a:ln>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lang="tr-TR" sz="2000" b="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	</a:t>
            </a:r>
            <a:r>
              <a:rPr lang="tr-TR" sz="2000" kern="100" dirty="0" err="1">
                <a:solidFill>
                  <a:prstClr val="black"/>
                </a:solidFill>
                <a:latin typeface="Aptos" panose="020B0004020202020204" pitchFamily="34" charset="0"/>
                <a:ea typeface="Aptos" panose="020B0004020202020204" pitchFamily="34" charset="0"/>
                <a:cs typeface="Times New Roman" panose="02020603050405020304" pitchFamily="18" charset="0"/>
              </a:rPr>
              <a:t>for</a:t>
            </a: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 döngüsü: Programlamada belirli bir işi veya komutu </a:t>
            </a:r>
            <a:r>
              <a:rPr lang="tr-TR" sz="2000" kern="100" dirty="0">
                <a:solidFill>
                  <a:srgbClr val="FF0000"/>
                </a:solidFill>
                <a:latin typeface="Aptos" panose="020B0004020202020204" pitchFamily="34" charset="0"/>
                <a:ea typeface="Aptos" panose="020B0004020202020204" pitchFamily="34" charset="0"/>
                <a:cs typeface="Times New Roman" panose="02020603050405020304" pitchFamily="18" charset="0"/>
              </a:rPr>
              <a:t>istenilen adette </a:t>
            </a: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çalıştırmaya yarayan döngü yapısıdır.</a:t>
            </a:r>
          </a:p>
        </p:txBody>
      </p:sp>
      <p:pic>
        <p:nvPicPr>
          <p:cNvPr id="6" name="Resim 5">
            <a:extLst>
              <a:ext uri="{FF2B5EF4-FFF2-40B4-BE49-F238E27FC236}">
                <a16:creationId xmlns:a16="http://schemas.microsoft.com/office/drawing/2014/main" id="{057C6885-D1E7-9CDA-95FF-E56857111D51}"/>
              </a:ext>
            </a:extLst>
          </p:cNvPr>
          <p:cNvPicPr>
            <a:picLocks noChangeAspect="1"/>
          </p:cNvPicPr>
          <p:nvPr/>
        </p:nvPicPr>
        <p:blipFill>
          <a:blip r:embed="rId3"/>
          <a:stretch>
            <a:fillRect/>
          </a:stretch>
        </p:blipFill>
        <p:spPr>
          <a:xfrm>
            <a:off x="3033720" y="4720327"/>
            <a:ext cx="7140559" cy="1867062"/>
          </a:xfrm>
          <a:prstGeom prst="rect">
            <a:avLst/>
          </a:prstGeom>
        </p:spPr>
      </p:pic>
    </p:spTree>
    <p:extLst>
      <p:ext uri="{BB962C8B-B14F-4D97-AF65-F5344CB8AC3E}">
        <p14:creationId xmlns:p14="http://schemas.microsoft.com/office/powerpoint/2010/main" val="3992474763"/>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C9F6FB63-97C2-D789-3317-9D2DA59A3074}"/>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95B1317-E44B-EAE8-0C71-23F3EE240C71}"/>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AC569C12-54A1-4C49-730F-C5133B0A69B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52698016-95F6-89CA-1764-43BDC8547EE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15913D9-C9FA-1DCF-B365-C5F273C0D2D6}"/>
              </a:ext>
            </a:extLst>
          </p:cNvPr>
          <p:cNvSpPr txBox="1"/>
          <p:nvPr/>
        </p:nvSpPr>
        <p:spPr>
          <a:xfrm>
            <a:off x="2849792" y="1393051"/>
            <a:ext cx="7665808"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(DÖNGÜLER(</a:t>
            </a:r>
            <a:r>
              <a:rPr lang="tr-TR" sz="2400" dirty="0" err="1">
                <a:solidFill>
                  <a:srgbClr val="3366FF"/>
                </a:solidFill>
              </a:rPr>
              <a:t>for</a:t>
            </a:r>
            <a:r>
              <a:rPr lang="tr-TR" sz="2400" dirty="0">
                <a:solidFill>
                  <a:srgbClr val="3366FF"/>
                </a:solidFill>
              </a:rPr>
              <a:t> / </a:t>
            </a:r>
            <a:r>
              <a:rPr lang="tr-TR" sz="2400" dirty="0" err="1">
                <a:solidFill>
                  <a:srgbClr val="3366FF"/>
                </a:solidFill>
              </a:rPr>
              <a:t>while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E0122911-EB56-F3DE-2A9E-E96793D8DC60}"/>
              </a:ext>
            </a:extLst>
          </p:cNvPr>
          <p:cNvSpPr txBox="1"/>
          <p:nvPr/>
        </p:nvSpPr>
        <p:spPr>
          <a:xfrm>
            <a:off x="3256986" y="2140075"/>
            <a:ext cx="6812990" cy="1341906"/>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for</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Döngüsü:</a:t>
            </a:r>
            <a:endPar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endPar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rPr>
              <a:t>Örnek kullanım:</a:t>
            </a:r>
          </a:p>
        </p:txBody>
      </p:sp>
      <p:sp>
        <p:nvSpPr>
          <p:cNvPr id="12" name="Dikdörtgen 11">
            <a:extLst>
              <a:ext uri="{FF2B5EF4-FFF2-40B4-BE49-F238E27FC236}">
                <a16:creationId xmlns:a16="http://schemas.microsoft.com/office/drawing/2014/main" id="{19E19D2F-26DA-E78D-DEB1-F70B74295A5E}"/>
              </a:ext>
            </a:extLst>
          </p:cNvPr>
          <p:cNvSpPr>
            <a:spLocks noGrp="1" noRot="1" noMove="1" noResize="1" noEditPoints="1" noAdjustHandles="1" noChangeArrowheads="1" noChangeShapeType="1"/>
          </p:cNvSpPr>
          <p:nvPr/>
        </p:nvSpPr>
        <p:spPr>
          <a:xfrm>
            <a:off x="8443913" y="7360792"/>
            <a:ext cx="2660087" cy="3693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52B9A1FE-7F38-C3D8-3633-6358BEA701A2}"/>
              </a:ext>
            </a:extLst>
          </p:cNvPr>
          <p:cNvSpPr txBox="1"/>
          <p:nvPr/>
        </p:nvSpPr>
        <p:spPr>
          <a:xfrm>
            <a:off x="8343900" y="7360792"/>
            <a:ext cx="1070557" cy="369332"/>
          </a:xfrm>
          <a:prstGeom prst="rect">
            <a:avLst/>
          </a:prstGeom>
          <a:noFill/>
        </p:spPr>
        <p:txBody>
          <a:bodyPr wrap="square" rtlCol="0">
            <a:spAutoFit/>
          </a:bodyPr>
          <a:lstStyle/>
          <a:p>
            <a:r>
              <a:rPr lang="tr-TR" dirty="0">
                <a:solidFill>
                  <a:srgbClr val="FF0000"/>
                </a:solidFill>
              </a:rPr>
              <a:t>Çıktımız:</a:t>
            </a:r>
          </a:p>
        </p:txBody>
      </p:sp>
      <p:pic>
        <p:nvPicPr>
          <p:cNvPr id="14" name="Resim 13">
            <a:extLst>
              <a:ext uri="{FF2B5EF4-FFF2-40B4-BE49-F238E27FC236}">
                <a16:creationId xmlns:a16="http://schemas.microsoft.com/office/drawing/2014/main" id="{9376004D-41E2-5E4E-06C6-9EF4DF2C6398}"/>
              </a:ext>
            </a:extLst>
          </p:cNvPr>
          <p:cNvPicPr>
            <a:picLocks noGrp="1" noRot="1" noChangeAspect="1" noMove="1" noResize="1" noEditPoints="1" noAdjustHandles="1" noChangeArrowheads="1" noChangeShapeType="1" noCrop="1"/>
          </p:cNvPicPr>
          <p:nvPr/>
        </p:nvPicPr>
        <p:blipFill>
          <a:blip r:embed="rId3"/>
          <a:stretch>
            <a:fillRect/>
          </a:stretch>
        </p:blipFill>
        <p:spPr>
          <a:xfrm>
            <a:off x="3557588" y="3744962"/>
            <a:ext cx="4786312" cy="3410935"/>
          </a:xfrm>
          <a:prstGeom prst="rect">
            <a:avLst/>
          </a:prstGeom>
        </p:spPr>
      </p:pic>
      <p:sp>
        <p:nvSpPr>
          <p:cNvPr id="9" name="Dikdörtgen 8">
            <a:extLst>
              <a:ext uri="{FF2B5EF4-FFF2-40B4-BE49-F238E27FC236}">
                <a16:creationId xmlns:a16="http://schemas.microsoft.com/office/drawing/2014/main" id="{EC0EDEEB-55FD-BBD9-1DBF-CE9846ABF860}"/>
              </a:ext>
            </a:extLst>
          </p:cNvPr>
          <p:cNvSpPr>
            <a:spLocks noGrp="1" noRot="1" noMove="1" noResize="1" noEditPoints="1" noAdjustHandles="1" noChangeArrowheads="1" noChangeShapeType="1"/>
          </p:cNvSpPr>
          <p:nvPr/>
        </p:nvSpPr>
        <p:spPr>
          <a:xfrm>
            <a:off x="3789301" y="4698062"/>
            <a:ext cx="4433155" cy="92868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4" name="Resim 3">
            <a:extLst>
              <a:ext uri="{FF2B5EF4-FFF2-40B4-BE49-F238E27FC236}">
                <a16:creationId xmlns:a16="http://schemas.microsoft.com/office/drawing/2014/main" id="{27CAA88E-0D93-3DFF-638C-844AC8C63956}"/>
              </a:ext>
            </a:extLst>
          </p:cNvPr>
          <p:cNvPicPr>
            <a:picLocks noGrp="1" noRot="1" noChangeAspect="1" noMove="1" noResize="1" noEditPoints="1" noAdjustHandles="1" noChangeArrowheads="1" noChangeShapeType="1" noCrop="1"/>
          </p:cNvPicPr>
          <p:nvPr/>
        </p:nvPicPr>
        <p:blipFill>
          <a:blip r:embed="rId4"/>
          <a:stretch>
            <a:fillRect/>
          </a:stretch>
        </p:blipFill>
        <p:spPr>
          <a:xfrm>
            <a:off x="8343900" y="6842832"/>
            <a:ext cx="2760100" cy="2661525"/>
          </a:xfrm>
          <a:prstGeom prst="rect">
            <a:avLst/>
          </a:prstGeom>
          <a:ln w="19050">
            <a:solidFill>
              <a:srgbClr val="FF0000"/>
            </a:solidFill>
          </a:ln>
        </p:spPr>
      </p:pic>
    </p:spTree>
    <p:extLst>
      <p:ext uri="{BB962C8B-B14F-4D97-AF65-F5344CB8AC3E}">
        <p14:creationId xmlns:p14="http://schemas.microsoft.com/office/powerpoint/2010/main" val="3072292233"/>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FD2E8F0B-B8EE-5F17-F787-84729274AF0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91AD4F2-75BF-9E79-DB42-2D4A6AB55781}"/>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0C5F4D0-6E36-62B7-634B-BFB9C2A1AFE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08DA16FF-AD5C-7BE6-7406-8FB68B312A2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1ACCCD7-1C35-46EC-E5CD-63DD116E051C}"/>
              </a:ext>
            </a:extLst>
          </p:cNvPr>
          <p:cNvSpPr txBox="1"/>
          <p:nvPr/>
        </p:nvSpPr>
        <p:spPr>
          <a:xfrm>
            <a:off x="2849792" y="1393051"/>
            <a:ext cx="7665808"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(DÖNGÜLER(</a:t>
            </a:r>
            <a:r>
              <a:rPr lang="tr-TR" sz="2400" dirty="0" err="1">
                <a:solidFill>
                  <a:srgbClr val="3366FF"/>
                </a:solidFill>
              </a:rPr>
              <a:t>for</a:t>
            </a:r>
            <a:r>
              <a:rPr lang="tr-TR" sz="2400" dirty="0">
                <a:solidFill>
                  <a:srgbClr val="3366FF"/>
                </a:solidFill>
              </a:rPr>
              <a:t> / </a:t>
            </a:r>
            <a:r>
              <a:rPr lang="tr-TR" sz="2400" dirty="0" err="1">
                <a:solidFill>
                  <a:srgbClr val="3366FF"/>
                </a:solidFill>
              </a:rPr>
              <a:t>while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9CEBF4BF-BB93-80CC-A2DF-CCDF03885B9F}"/>
              </a:ext>
            </a:extLst>
          </p:cNvPr>
          <p:cNvSpPr txBox="1"/>
          <p:nvPr/>
        </p:nvSpPr>
        <p:spPr>
          <a:xfrm>
            <a:off x="3256986" y="2140075"/>
            <a:ext cx="6812990" cy="2506327"/>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while</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Döngüsü:</a:t>
            </a:r>
            <a:endPar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lang="tr-TR" sz="2000" kern="100" dirty="0" err="1">
                <a:solidFill>
                  <a:prstClr val="black"/>
                </a:solidFill>
                <a:latin typeface="Aptos" panose="020B0004020202020204" pitchFamily="34" charset="0"/>
                <a:ea typeface="Aptos" panose="020B0004020202020204" pitchFamily="34" charset="0"/>
                <a:cs typeface="Times New Roman" panose="02020603050405020304" pitchFamily="18" charset="0"/>
              </a:rPr>
              <a:t>while</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döngüsü: Programlamada belirli bir işi veya komutu </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belirli koşullar doğru olduğu sürece </a:t>
            </a:r>
            <a:r>
              <a:rPr kumimoji="0" lang="tr-TR" sz="2000" b="0" i="0" u="none" strike="noStrike" kern="100" cap="none" spc="0" normalizeH="0" baseline="0" noProof="0" dirty="0">
                <a:ln>
                  <a:noFill/>
                </a:ln>
                <a:effectLst/>
                <a:uLnTx/>
                <a:uFillTx/>
                <a:latin typeface="Aptos" panose="020B0004020202020204" pitchFamily="34" charset="0"/>
                <a:ea typeface="Aptos" panose="020B0004020202020204" pitchFamily="34" charset="0"/>
                <a:cs typeface="Times New Roman" panose="02020603050405020304" pitchFamily="18" charset="0"/>
              </a:rPr>
              <a:t>çalıştıran döngü yapısıdır. </a:t>
            </a:r>
          </a:p>
          <a:p>
            <a:pPr marL="0" marR="0" lvl="0" indent="0" algn="l" defTabSz="457200" rtl="0" eaLnBrk="1" fontAlgn="auto" latinLnBrk="0" hangingPunct="1">
              <a:lnSpc>
                <a:spcPct val="115000"/>
              </a:lnSpc>
              <a:spcBef>
                <a:spcPts val="0"/>
              </a:spcBef>
              <a:spcAft>
                <a:spcPts val="800"/>
              </a:spcAft>
              <a:buClrTx/>
              <a:buSzTx/>
              <a:buFontTx/>
              <a:buNone/>
              <a:tabLst/>
              <a:defRPr/>
            </a:pPr>
            <a:endParaRPr lang="tr-TR" sz="2000" kern="100" dirty="0">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effectLst/>
                <a:uLnTx/>
                <a:uFillTx/>
                <a:latin typeface="Aptos" panose="020B0004020202020204" pitchFamily="34" charset="0"/>
                <a:ea typeface="Aptos" panose="020B0004020202020204" pitchFamily="34" charset="0"/>
                <a:cs typeface="Times New Roman" panose="02020603050405020304" pitchFamily="18" charset="0"/>
              </a:rPr>
              <a:t>	</a:t>
            </a:r>
          </a:p>
        </p:txBody>
      </p:sp>
      <p:pic>
        <p:nvPicPr>
          <p:cNvPr id="4" name="Resim 3">
            <a:extLst>
              <a:ext uri="{FF2B5EF4-FFF2-40B4-BE49-F238E27FC236}">
                <a16:creationId xmlns:a16="http://schemas.microsoft.com/office/drawing/2014/main" id="{44106F18-9AB0-B530-30A2-16F6D92D4EA2}"/>
              </a:ext>
            </a:extLst>
          </p:cNvPr>
          <p:cNvPicPr>
            <a:picLocks noChangeAspect="1"/>
          </p:cNvPicPr>
          <p:nvPr/>
        </p:nvPicPr>
        <p:blipFill>
          <a:blip r:embed="rId3"/>
          <a:stretch>
            <a:fillRect/>
          </a:stretch>
        </p:blipFill>
        <p:spPr>
          <a:xfrm>
            <a:off x="3387862" y="4543375"/>
            <a:ext cx="6589668" cy="2506326"/>
          </a:xfrm>
          <a:prstGeom prst="rect">
            <a:avLst/>
          </a:prstGeom>
        </p:spPr>
      </p:pic>
    </p:spTree>
    <p:extLst>
      <p:ext uri="{BB962C8B-B14F-4D97-AF65-F5344CB8AC3E}">
        <p14:creationId xmlns:p14="http://schemas.microsoft.com/office/powerpoint/2010/main" val="308448080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C1B210C-0073-97A0-742A-D41512A961F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1C7FBE7-A32D-1FE5-6C87-C51F69E19317}"/>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1B1418B-5F53-625B-1C04-5762ABFD143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D164C5D-76F4-EE1D-7F74-89E7BF47783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1E58C58F-FA77-4A78-C022-3D3CB24954AE}"/>
              </a:ext>
            </a:extLst>
          </p:cNvPr>
          <p:cNvSpPr txBox="1"/>
          <p:nvPr/>
        </p:nvSpPr>
        <p:spPr>
          <a:xfrm>
            <a:off x="2849792" y="1393051"/>
            <a:ext cx="7665808" cy="461665"/>
          </a:xfrm>
          <a:prstGeom prst="rect">
            <a:avLst/>
          </a:prstGeom>
          <a:noFill/>
        </p:spPr>
        <p:txBody>
          <a:bodyPr wrap="square" rtlCol="0">
            <a:spAutoFit/>
          </a:bodyPr>
          <a:lstStyle/>
          <a:p>
            <a:pPr lvl="0">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(DÖNGÜLER(</a:t>
            </a:r>
            <a:r>
              <a:rPr lang="tr-TR" sz="2400" dirty="0" err="1">
                <a:solidFill>
                  <a:srgbClr val="3366FF"/>
                </a:solidFill>
              </a:rPr>
              <a:t>for</a:t>
            </a:r>
            <a:r>
              <a:rPr lang="tr-TR" sz="2400" dirty="0">
                <a:solidFill>
                  <a:srgbClr val="3366FF"/>
                </a:solidFill>
              </a:rPr>
              <a:t> / </a:t>
            </a:r>
            <a:r>
              <a:rPr lang="tr-TR" sz="2400" dirty="0" err="1">
                <a:solidFill>
                  <a:srgbClr val="3366FF"/>
                </a:solidFill>
              </a:rPr>
              <a:t>while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8A1C4DC2-C2A6-BECB-F9C4-5E614920EECB}"/>
              </a:ext>
            </a:extLst>
          </p:cNvPr>
          <p:cNvSpPr txBox="1"/>
          <p:nvPr/>
        </p:nvSpPr>
        <p:spPr>
          <a:xfrm>
            <a:off x="3256986" y="2140075"/>
            <a:ext cx="6812990" cy="2506327"/>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while</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Döngüsü:</a:t>
            </a:r>
            <a:endPar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err="1">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while</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döngüsü: Programlamada belirli bir işi veya komutu </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belirli koşullar doğru olduğu sürece </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çalıştıran döngü yapısıdır. </a:t>
            </a:r>
          </a:p>
          <a:p>
            <a:pPr marL="0" marR="0" lvl="0" indent="0" algn="l" defTabSz="457200" rtl="0" eaLnBrk="1" fontAlgn="auto" latinLnBrk="0" hangingPunct="1">
              <a:lnSpc>
                <a:spcPct val="115000"/>
              </a:lnSpc>
              <a:spcBef>
                <a:spcPts val="0"/>
              </a:spcBef>
              <a:spcAft>
                <a:spcPts val="800"/>
              </a:spcAft>
              <a:buClrTx/>
              <a:buSzTx/>
              <a:buFontTx/>
              <a:buNone/>
              <a:tabLst/>
              <a:defRPr/>
            </a:pPr>
            <a:endPar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p>
        </p:txBody>
      </p:sp>
      <p:pic>
        <p:nvPicPr>
          <p:cNvPr id="5" name="Resim 4">
            <a:extLst>
              <a:ext uri="{FF2B5EF4-FFF2-40B4-BE49-F238E27FC236}">
                <a16:creationId xmlns:a16="http://schemas.microsoft.com/office/drawing/2014/main" id="{4D1A7FEE-8D04-96BA-FC69-ABEE43B950EF}"/>
              </a:ext>
            </a:extLst>
          </p:cNvPr>
          <p:cNvPicPr>
            <a:picLocks noGrp="1" noRot="1" noChangeAspect="1" noMove="1" noResize="1" noEditPoints="1" noAdjustHandles="1" noChangeArrowheads="1" noChangeShapeType="1" noCrop="1"/>
          </p:cNvPicPr>
          <p:nvPr/>
        </p:nvPicPr>
        <p:blipFill>
          <a:blip r:embed="rId3"/>
          <a:stretch>
            <a:fillRect/>
          </a:stretch>
        </p:blipFill>
        <p:spPr>
          <a:xfrm>
            <a:off x="8073406" y="6297616"/>
            <a:ext cx="3030594" cy="3155384"/>
          </a:xfrm>
          <a:prstGeom prst="rect">
            <a:avLst/>
          </a:prstGeom>
          <a:ln w="28575">
            <a:solidFill>
              <a:srgbClr val="FF0000"/>
            </a:solidFill>
          </a:ln>
        </p:spPr>
      </p:pic>
      <p:pic>
        <p:nvPicPr>
          <p:cNvPr id="7" name="Resim 6">
            <a:extLst>
              <a:ext uri="{FF2B5EF4-FFF2-40B4-BE49-F238E27FC236}">
                <a16:creationId xmlns:a16="http://schemas.microsoft.com/office/drawing/2014/main" id="{E620587C-DF85-888C-E54F-73DDD6064685}"/>
              </a:ext>
            </a:extLst>
          </p:cNvPr>
          <p:cNvPicPr>
            <a:picLocks noGrp="1" noRot="1" noChangeAspect="1" noMove="1" noResize="1" noEditPoints="1" noAdjustHandles="1" noChangeArrowheads="1" noChangeShapeType="1" noCrop="1"/>
          </p:cNvPicPr>
          <p:nvPr/>
        </p:nvPicPr>
        <p:blipFill>
          <a:blip r:embed="rId4"/>
          <a:stretch>
            <a:fillRect/>
          </a:stretch>
        </p:blipFill>
        <p:spPr>
          <a:xfrm>
            <a:off x="2657223" y="3970512"/>
            <a:ext cx="5338212" cy="5482488"/>
          </a:xfrm>
          <a:prstGeom prst="rect">
            <a:avLst/>
          </a:prstGeom>
          <a:ln w="28575">
            <a:noFill/>
          </a:ln>
        </p:spPr>
      </p:pic>
      <p:sp>
        <p:nvSpPr>
          <p:cNvPr id="9" name="Dikdörtgen 8">
            <a:extLst>
              <a:ext uri="{FF2B5EF4-FFF2-40B4-BE49-F238E27FC236}">
                <a16:creationId xmlns:a16="http://schemas.microsoft.com/office/drawing/2014/main" id="{0686237E-3EF2-3D3F-14E0-6706C0DBA77F}"/>
              </a:ext>
            </a:extLst>
          </p:cNvPr>
          <p:cNvSpPr>
            <a:spLocks noGrp="1" noRot="1" noMove="1" noResize="1" noEditPoints="1" noAdjustHandles="1" noChangeArrowheads="1" noChangeShapeType="1"/>
          </p:cNvSpPr>
          <p:nvPr/>
        </p:nvSpPr>
        <p:spPr>
          <a:xfrm>
            <a:off x="8186738" y="6858000"/>
            <a:ext cx="2917262" cy="357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Metin kutusu 9">
            <a:extLst>
              <a:ext uri="{FF2B5EF4-FFF2-40B4-BE49-F238E27FC236}">
                <a16:creationId xmlns:a16="http://schemas.microsoft.com/office/drawing/2014/main" id="{3EE82AC0-D3E9-5A51-4769-FF15CB6393E2}"/>
              </a:ext>
            </a:extLst>
          </p:cNvPr>
          <p:cNvSpPr txBox="1">
            <a:spLocks noGrp="1" noRot="1" noMove="1" noResize="1" noEditPoints="1" noAdjustHandles="1" noChangeArrowheads="1" noChangeShapeType="1"/>
          </p:cNvSpPr>
          <p:nvPr/>
        </p:nvSpPr>
        <p:spPr>
          <a:xfrm>
            <a:off x="8073406" y="6845856"/>
            <a:ext cx="2151676" cy="369332"/>
          </a:xfrm>
          <a:prstGeom prst="rect">
            <a:avLst/>
          </a:prstGeom>
          <a:noFill/>
        </p:spPr>
        <p:txBody>
          <a:bodyPr wrap="square" rtlCol="0">
            <a:spAutoFit/>
          </a:bodyPr>
          <a:lstStyle/>
          <a:p>
            <a:r>
              <a:rPr lang="tr-TR" dirty="0">
                <a:solidFill>
                  <a:srgbClr val="FF0000"/>
                </a:solidFill>
              </a:rPr>
              <a:t>Çıktı:</a:t>
            </a:r>
          </a:p>
        </p:txBody>
      </p:sp>
      <p:sp>
        <p:nvSpPr>
          <p:cNvPr id="12" name="Dikdörtgen 11">
            <a:extLst>
              <a:ext uri="{FF2B5EF4-FFF2-40B4-BE49-F238E27FC236}">
                <a16:creationId xmlns:a16="http://schemas.microsoft.com/office/drawing/2014/main" id="{610EFBD1-ADA1-C0B6-60B6-D311D3BCA8EE}"/>
              </a:ext>
            </a:extLst>
          </p:cNvPr>
          <p:cNvSpPr>
            <a:spLocks noGrp="1" noRot="1" noMove="1" noResize="1" noEditPoints="1" noAdjustHandles="1" noChangeArrowheads="1" noChangeShapeType="1"/>
          </p:cNvSpPr>
          <p:nvPr/>
        </p:nvSpPr>
        <p:spPr>
          <a:xfrm>
            <a:off x="2971800" y="6043613"/>
            <a:ext cx="4914900" cy="17223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7596109"/>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A41E7476-E10F-BC4D-D866-029AFBB252D9}"/>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40CD386-4BBD-97E7-607D-57C2A03A00DC}"/>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3A338C2-60DB-DD0C-B8F2-AC85D6EFEDC8}"/>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A596A06-D1F8-7A34-291A-E915C555047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B94BE84-ED1C-91A0-BE11-36C536E60C68}"/>
              </a:ext>
            </a:extLst>
          </p:cNvPr>
          <p:cNvSpPr txBox="1"/>
          <p:nvPr/>
        </p:nvSpPr>
        <p:spPr>
          <a:xfrm>
            <a:off x="2849792" y="1393051"/>
            <a:ext cx="76658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(DÖNGÜLER(</a:t>
            </a:r>
            <a:r>
              <a:rPr kumimoji="0" lang="tr-TR" sz="2400" b="0" i="0" u="none" strike="noStrike" kern="1200" cap="none" spc="0" normalizeH="0" baseline="0" noProof="0" dirty="0" err="1">
                <a:ln>
                  <a:noFill/>
                </a:ln>
                <a:solidFill>
                  <a:srgbClr val="3366FF"/>
                </a:solidFill>
                <a:effectLst/>
                <a:uLnTx/>
                <a:uFillTx/>
                <a:latin typeface="Aptos" panose="02110004020202020204"/>
                <a:ea typeface="+mn-ea"/>
                <a:cs typeface="+mn-cs"/>
              </a:rPr>
              <a:t>for</a:t>
            </a:r>
            <a:r>
              <a:rPr kumimoji="0" lang="tr-TR" sz="2400" b="0" i="0" u="none" strike="noStrike" kern="1200" cap="none" spc="0" normalizeH="0" baseline="0" noProof="0" dirty="0">
                <a:ln>
                  <a:noFill/>
                </a:ln>
                <a:solidFill>
                  <a:srgbClr val="3366FF"/>
                </a:solidFill>
                <a:effectLst/>
                <a:uLnTx/>
                <a:uFillTx/>
                <a:latin typeface="Aptos" panose="02110004020202020204"/>
                <a:ea typeface="+mn-ea"/>
                <a:cs typeface="+mn-cs"/>
              </a:rPr>
              <a:t> / </a:t>
            </a:r>
            <a:r>
              <a:rPr kumimoji="0" lang="tr-TR" sz="2400" b="0" i="0" u="none" strike="noStrike" kern="1200" cap="none" spc="0" normalizeH="0" baseline="0" noProof="0" dirty="0" err="1">
                <a:ln>
                  <a:noFill/>
                </a:ln>
                <a:solidFill>
                  <a:srgbClr val="3366FF"/>
                </a:solidFill>
                <a:effectLst/>
                <a:uLnTx/>
                <a:uFillTx/>
                <a:latin typeface="Aptos" panose="02110004020202020204"/>
                <a:ea typeface="+mn-ea"/>
                <a:cs typeface="+mn-cs"/>
              </a:rPr>
              <a:t>while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F8798B00-79E2-EC97-2F75-6400C4D9D1B6}"/>
              </a:ext>
            </a:extLst>
          </p:cNvPr>
          <p:cNvSpPr txBox="1"/>
          <p:nvPr/>
        </p:nvSpPr>
        <p:spPr>
          <a:xfrm>
            <a:off x="3256986" y="2140075"/>
            <a:ext cx="6812990" cy="3316805"/>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while</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Döngüsü:</a:t>
            </a:r>
            <a:endPar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err="1">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rPr>
              <a:t>while</a:t>
            </a:r>
            <a:r>
              <a:rPr kumimoji="0" lang="tr-TR" sz="20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rPr>
              <a:t> döngüsünün </a:t>
            </a:r>
            <a:r>
              <a:rPr kumimoji="0" lang="tr-TR" sz="2000" b="0" i="0" u="none" strike="noStrike" kern="100" cap="none" spc="0" normalizeH="0" baseline="0" noProof="0" dirty="0" err="1">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rPr>
              <a:t>for</a:t>
            </a:r>
            <a:r>
              <a:rPr kumimoji="0" lang="tr-TR" sz="20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rPr>
              <a:t> döngüsünden farkı:</a:t>
            </a:r>
          </a:p>
          <a:p>
            <a:pPr marL="342900" marR="0" lvl="0" indent="-342900" algn="l" defTabSz="4572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f</a:t>
            </a: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or</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döngüsünde:</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Çalıştırma adeti belirlenir ve döngümüz bu adette çalıştıktan sonra biter.</a:t>
            </a:r>
          </a:p>
          <a:p>
            <a:pPr marL="342900" marR="0" lvl="0" indent="-342900" algn="l" defTabSz="457200" rtl="0" eaLnBrk="1" fontAlgn="auto" latinLnBrk="0" hangingPunct="1">
              <a:lnSpc>
                <a:spcPct val="115000"/>
              </a:lnSpc>
              <a:spcBef>
                <a:spcPts val="0"/>
              </a:spcBef>
              <a:spcAft>
                <a:spcPts val="800"/>
              </a:spcAft>
              <a:buClrTx/>
              <a:buSzTx/>
              <a:buFont typeface="Arial" panose="020B0604020202020204" pitchFamily="34" charset="0"/>
              <a:buChar char="•"/>
              <a:tabLst/>
              <a:defRPr/>
            </a:pPr>
            <a:endPar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800"/>
              </a:spcAft>
              <a:buClrTx/>
              <a:buSzTx/>
              <a:buFont typeface="Arial" panose="020B0604020202020204" pitchFamily="34" charset="0"/>
              <a:buChar char="•"/>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while döngüsünde ise: </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bir koşul belirlenir; bu belirlediğimiz koşul doğru olduğu sürece döngümüz çalışmaya devam eder.</a:t>
            </a:r>
          </a:p>
        </p:txBody>
      </p:sp>
    </p:spTree>
    <p:extLst>
      <p:ext uri="{BB962C8B-B14F-4D97-AF65-F5344CB8AC3E}">
        <p14:creationId xmlns:p14="http://schemas.microsoft.com/office/powerpoint/2010/main" val="1766345169"/>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B5084BF-5CF0-2CE2-5F35-D01770021EF5}"/>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F07562C9-A9D9-4235-7B08-FC1A5C42BDF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329510D-450E-769E-8696-FDE203B3877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7F332A3-C3B1-263A-AF0A-EC8BB4A86822}"/>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79B45590-E94B-F536-8D7B-4E1DECD8E295}"/>
              </a:ext>
            </a:extLst>
          </p:cNvPr>
          <p:cNvSpPr txBox="1"/>
          <p:nvPr/>
        </p:nvSpPr>
        <p:spPr>
          <a:xfrm>
            <a:off x="2849792" y="1393051"/>
            <a:ext cx="76658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(DÖNGÜ KIRICI(</a:t>
            </a:r>
            <a:r>
              <a:rPr lang="tr-TR" sz="2400" dirty="0">
                <a:solidFill>
                  <a:srgbClr val="3366FF"/>
                </a:solidFill>
                <a:latin typeface="Aptos" panose="02110004020202020204"/>
              </a:rPr>
              <a:t>break</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7454D1A1-B70C-CECC-3375-CC80D121882F}"/>
              </a:ext>
            </a:extLst>
          </p:cNvPr>
          <p:cNvSpPr txBox="1"/>
          <p:nvPr/>
        </p:nvSpPr>
        <p:spPr>
          <a:xfrm>
            <a:off x="3256986" y="2140075"/>
            <a:ext cx="6812990" cy="2049792"/>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Döngü Kırıcı Nedir</a:t>
            </a:r>
            <a:r>
              <a:rPr lang="tr-TR" sz="2000" kern="100" dirty="0">
                <a:solidFill>
                  <a:srgbClr val="FF0000"/>
                </a:solidFill>
                <a:latin typeface="Aptos" panose="020B0004020202020204" pitchFamily="34" charset="0"/>
                <a:ea typeface="Aptos" panose="020B0004020202020204" pitchFamily="34" charset="0"/>
                <a:cs typeface="Times New Roman" panose="02020603050405020304" pitchFamily="18" charset="0"/>
              </a:rPr>
              <a:t>?</a:t>
            </a:r>
            <a:endPar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lvl="0">
              <a:lnSpc>
                <a:spcPct val="115000"/>
              </a:lnSpc>
              <a:spcAft>
                <a:spcPts val="800"/>
              </a:spcAft>
              <a:defRPr/>
            </a:pPr>
            <a:r>
              <a:rPr lang="tr-TR" sz="2000" kern="100" dirty="0">
                <a:solidFill>
                  <a:prstClr val="black"/>
                </a:solidFill>
                <a:latin typeface="Aptos" panose="020B0004020202020204" pitchFamily="34" charset="0"/>
                <a:cs typeface="Times New Roman" panose="02020603050405020304" pitchFamily="18" charset="0"/>
              </a:rPr>
              <a:t>	Döngü Kırıcı: Döngülerimizi yarıda kesip bitirebilen komuttur. </a:t>
            </a:r>
          </a:p>
          <a:p>
            <a:pPr lvl="0">
              <a:lnSpc>
                <a:spcPct val="115000"/>
              </a:lnSpc>
              <a:spcAft>
                <a:spcPts val="800"/>
              </a:spcAft>
              <a:defRPr/>
            </a:pPr>
            <a:r>
              <a:rPr lang="tr-TR" sz="2000" kern="100" dirty="0">
                <a:solidFill>
                  <a:prstClr val="black"/>
                </a:solidFill>
                <a:latin typeface="Aptos" panose="020B0004020202020204" pitchFamily="34" charset="0"/>
                <a:cs typeface="Times New Roman" panose="02020603050405020304" pitchFamily="18" charset="0"/>
              </a:rPr>
              <a:t>	Kullanımı basittir. Döngü içerisinde </a:t>
            </a:r>
            <a:r>
              <a:rPr lang="tr-TR" sz="2000" kern="100" dirty="0">
                <a:solidFill>
                  <a:srgbClr val="7030A0"/>
                </a:solidFill>
                <a:latin typeface="Aptos" panose="020B0004020202020204" pitchFamily="34" charset="0"/>
                <a:cs typeface="Times New Roman" panose="02020603050405020304" pitchFamily="18" charset="0"/>
              </a:rPr>
              <a:t>break;</a:t>
            </a:r>
            <a:r>
              <a:rPr lang="tr-TR" sz="2000" kern="100" dirty="0">
                <a:solidFill>
                  <a:prstClr val="black"/>
                </a:solidFill>
                <a:latin typeface="Aptos" panose="020B0004020202020204" pitchFamily="34" charset="0"/>
                <a:cs typeface="Times New Roman" panose="02020603050405020304" pitchFamily="18" charset="0"/>
              </a:rPr>
              <a:t> komutunun yazılması yeterlidir.</a:t>
            </a:r>
          </a:p>
        </p:txBody>
      </p:sp>
      <p:pic>
        <p:nvPicPr>
          <p:cNvPr id="4" name="Resim 3">
            <a:extLst>
              <a:ext uri="{FF2B5EF4-FFF2-40B4-BE49-F238E27FC236}">
                <a16:creationId xmlns:a16="http://schemas.microsoft.com/office/drawing/2014/main" id="{1FC22E46-DBF3-C489-6D7B-B8577DDA88DB}"/>
              </a:ext>
            </a:extLst>
          </p:cNvPr>
          <p:cNvPicPr>
            <a:picLocks noChangeAspect="1"/>
          </p:cNvPicPr>
          <p:nvPr/>
        </p:nvPicPr>
        <p:blipFill>
          <a:blip r:embed="rId3"/>
          <a:stretch>
            <a:fillRect/>
          </a:stretch>
        </p:blipFill>
        <p:spPr>
          <a:xfrm>
            <a:off x="2176396" y="4735568"/>
            <a:ext cx="8855207" cy="1836579"/>
          </a:xfrm>
          <a:prstGeom prst="rect">
            <a:avLst/>
          </a:prstGeom>
        </p:spPr>
      </p:pic>
      <p:pic>
        <p:nvPicPr>
          <p:cNvPr id="6" name="Resim 5">
            <a:extLst>
              <a:ext uri="{FF2B5EF4-FFF2-40B4-BE49-F238E27FC236}">
                <a16:creationId xmlns:a16="http://schemas.microsoft.com/office/drawing/2014/main" id="{1518346B-6DFD-AD8A-61E7-B796622372E1}"/>
              </a:ext>
            </a:extLst>
          </p:cNvPr>
          <p:cNvPicPr>
            <a:picLocks noChangeAspect="1"/>
          </p:cNvPicPr>
          <p:nvPr/>
        </p:nvPicPr>
        <p:blipFill>
          <a:blip r:embed="rId4"/>
          <a:stretch>
            <a:fillRect/>
          </a:stretch>
        </p:blipFill>
        <p:spPr>
          <a:xfrm>
            <a:off x="2168775" y="7109525"/>
            <a:ext cx="4435224" cy="1806097"/>
          </a:xfrm>
          <a:prstGeom prst="rect">
            <a:avLst/>
          </a:prstGeom>
        </p:spPr>
      </p:pic>
      <p:sp>
        <p:nvSpPr>
          <p:cNvPr id="7" name="Metin kutusu 6">
            <a:extLst>
              <a:ext uri="{FF2B5EF4-FFF2-40B4-BE49-F238E27FC236}">
                <a16:creationId xmlns:a16="http://schemas.microsoft.com/office/drawing/2014/main" id="{00279466-7BA0-8B6B-ED28-93C98A54A55D}"/>
              </a:ext>
            </a:extLst>
          </p:cNvPr>
          <p:cNvSpPr txBox="1">
            <a:spLocks noGrp="1" noRot="1" noMove="1" noResize="1" noEditPoints="1" noAdjustHandles="1" noChangeArrowheads="1" noChangeShapeType="1"/>
          </p:cNvSpPr>
          <p:nvPr/>
        </p:nvSpPr>
        <p:spPr>
          <a:xfrm>
            <a:off x="2176396" y="4349365"/>
            <a:ext cx="1227072" cy="377880"/>
          </a:xfrm>
          <a:prstGeom prst="rect">
            <a:avLst/>
          </a:prstGeom>
          <a:noFill/>
        </p:spPr>
        <p:txBody>
          <a:bodyPr wrap="square" rtlCol="0">
            <a:spAutoFit/>
          </a:bodyPr>
          <a:lstStyle/>
          <a:p>
            <a:r>
              <a:rPr lang="tr-TR" dirty="0" err="1">
                <a:solidFill>
                  <a:srgbClr val="FF0000"/>
                </a:solidFill>
              </a:rPr>
              <a:t>while</a:t>
            </a:r>
            <a:r>
              <a:rPr lang="tr-TR" dirty="0">
                <a:solidFill>
                  <a:srgbClr val="FF0000"/>
                </a:solidFill>
              </a:rPr>
              <a:t> için:</a:t>
            </a:r>
          </a:p>
        </p:txBody>
      </p:sp>
      <p:sp>
        <p:nvSpPr>
          <p:cNvPr id="9" name="Metin kutusu 8">
            <a:extLst>
              <a:ext uri="{FF2B5EF4-FFF2-40B4-BE49-F238E27FC236}">
                <a16:creationId xmlns:a16="http://schemas.microsoft.com/office/drawing/2014/main" id="{054BC485-3463-ACC8-7114-AC834ABA7622}"/>
              </a:ext>
            </a:extLst>
          </p:cNvPr>
          <p:cNvSpPr txBox="1">
            <a:spLocks noGrp="1" noRot="1" noMove="1" noResize="1" noEditPoints="1" noAdjustHandles="1" noChangeArrowheads="1" noChangeShapeType="1"/>
          </p:cNvSpPr>
          <p:nvPr/>
        </p:nvSpPr>
        <p:spPr>
          <a:xfrm>
            <a:off x="2168775" y="6731645"/>
            <a:ext cx="1227072" cy="377880"/>
          </a:xfrm>
          <a:prstGeom prst="rect">
            <a:avLst/>
          </a:prstGeom>
          <a:noFill/>
        </p:spPr>
        <p:txBody>
          <a:bodyPr wrap="square" rtlCol="0">
            <a:spAutoFit/>
          </a:bodyPr>
          <a:lstStyle/>
          <a:p>
            <a:r>
              <a:rPr lang="tr-TR" dirty="0" err="1">
                <a:solidFill>
                  <a:srgbClr val="FF0000"/>
                </a:solidFill>
              </a:rPr>
              <a:t>for</a:t>
            </a:r>
            <a:r>
              <a:rPr lang="tr-TR" dirty="0">
                <a:solidFill>
                  <a:srgbClr val="FF0000"/>
                </a:solidFill>
              </a:rPr>
              <a:t> için:</a:t>
            </a:r>
          </a:p>
        </p:txBody>
      </p:sp>
    </p:spTree>
    <p:extLst>
      <p:ext uri="{BB962C8B-B14F-4D97-AF65-F5344CB8AC3E}">
        <p14:creationId xmlns:p14="http://schemas.microsoft.com/office/powerpoint/2010/main" val="290724790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E7480A2-4E04-960F-4194-EC01C90EFC66}"/>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2A73B674-CE4E-5FD6-8CAD-3912D408E06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6D277438-EF1A-57CA-6F86-4504B3E747F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D85ACC0-9479-DF9B-A9F6-CDE3CD76D2E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3668F25-FFE7-8D81-921F-02109BE45804}"/>
              </a:ext>
            </a:extLst>
          </p:cNvPr>
          <p:cNvSpPr txBox="1"/>
          <p:nvPr/>
        </p:nvSpPr>
        <p:spPr>
          <a:xfrm>
            <a:off x="2849792" y="1393051"/>
            <a:ext cx="76658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(DÖNGÜ KIRICI(</a:t>
            </a:r>
            <a:r>
              <a:rPr kumimoji="0" lang="tr-TR" sz="2400" b="0" i="0" u="none" strike="noStrike" kern="1200" cap="none" spc="0" normalizeH="0" baseline="0" noProof="0" dirty="0">
                <a:ln>
                  <a:noFill/>
                </a:ln>
                <a:solidFill>
                  <a:srgbClr val="3366FF"/>
                </a:solidFill>
                <a:effectLst/>
                <a:uLnTx/>
                <a:uFillTx/>
                <a:latin typeface="Aptos" panose="02110004020202020204"/>
                <a:ea typeface="+mn-ea"/>
                <a:cs typeface="+mn-cs"/>
              </a:rPr>
              <a:t>break</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3F66FB62-E42D-90D1-0016-5F081D2C3EF1}"/>
              </a:ext>
            </a:extLst>
          </p:cNvPr>
          <p:cNvSpPr txBox="1"/>
          <p:nvPr/>
        </p:nvSpPr>
        <p:spPr>
          <a:xfrm>
            <a:off x="3256986" y="2140075"/>
            <a:ext cx="6812990" cy="428835"/>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rPr>
              <a:t>Döngü Kırıcı Örnek Kullanımı:</a:t>
            </a:r>
            <a:r>
              <a:rPr lang="tr-TR" sz="2000" kern="100" dirty="0">
                <a:solidFill>
                  <a:srgbClr val="7030A0"/>
                </a:solidFill>
                <a:latin typeface="Aptos" panose="020B0004020202020204" pitchFamily="34" charset="0"/>
                <a:ea typeface="Aptos" panose="020B0004020202020204" pitchFamily="34" charset="0"/>
                <a:cs typeface="Times New Roman" panose="02020603050405020304" pitchFamily="18" charset="0"/>
              </a:rPr>
              <a:t> (</a:t>
            </a:r>
            <a:r>
              <a:rPr lang="tr-TR" sz="2000" kern="100" dirty="0" err="1">
                <a:solidFill>
                  <a:srgbClr val="7030A0"/>
                </a:solidFill>
                <a:latin typeface="Aptos" panose="020B0004020202020204" pitchFamily="34" charset="0"/>
                <a:ea typeface="Aptos" panose="020B0004020202020204" pitchFamily="34" charset="0"/>
                <a:cs typeface="Times New Roman" panose="02020603050405020304" pitchFamily="18" charset="0"/>
              </a:rPr>
              <a:t>while</a:t>
            </a:r>
            <a:r>
              <a:rPr lang="tr-TR" sz="2000" kern="100" dirty="0">
                <a:solidFill>
                  <a:srgbClr val="7030A0"/>
                </a:solidFill>
                <a:latin typeface="Aptos" panose="020B0004020202020204" pitchFamily="34" charset="0"/>
                <a:ea typeface="Aptos" panose="020B0004020202020204" pitchFamily="34" charset="0"/>
                <a:cs typeface="Times New Roman" panose="02020603050405020304" pitchFamily="18" charset="0"/>
              </a:rPr>
              <a:t> için)</a:t>
            </a:r>
            <a:endParaRPr kumimoji="0" lang="tr-TR" sz="20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sp>
        <p:nvSpPr>
          <p:cNvPr id="6" name="Dikdörtgen 5">
            <a:extLst>
              <a:ext uri="{FF2B5EF4-FFF2-40B4-BE49-F238E27FC236}">
                <a16:creationId xmlns:a16="http://schemas.microsoft.com/office/drawing/2014/main" id="{FE2022E4-C322-5B7F-62DF-7DF59C26E7A7}"/>
              </a:ext>
            </a:extLst>
          </p:cNvPr>
          <p:cNvSpPr>
            <a:spLocks noGrp="1" noRot="1" noMove="1" noResize="1" noEditPoints="1" noAdjustHandles="1" noChangeArrowheads="1" noChangeShapeType="1"/>
          </p:cNvSpPr>
          <p:nvPr/>
        </p:nvSpPr>
        <p:spPr>
          <a:xfrm>
            <a:off x="8086725" y="7972425"/>
            <a:ext cx="3017275" cy="540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Metin kutusu 6">
            <a:extLst>
              <a:ext uri="{FF2B5EF4-FFF2-40B4-BE49-F238E27FC236}">
                <a16:creationId xmlns:a16="http://schemas.microsoft.com/office/drawing/2014/main" id="{C395F06D-B133-18CE-2813-7FBFCF287C83}"/>
              </a:ext>
            </a:extLst>
          </p:cNvPr>
          <p:cNvSpPr txBox="1">
            <a:spLocks noGrp="1" noRot="1" noMove="1" noResize="1" noEditPoints="1" noAdjustHandles="1" noChangeArrowheads="1" noChangeShapeType="1"/>
          </p:cNvSpPr>
          <p:nvPr/>
        </p:nvSpPr>
        <p:spPr>
          <a:xfrm>
            <a:off x="7958139" y="8058021"/>
            <a:ext cx="757237" cy="369332"/>
          </a:xfrm>
          <a:prstGeom prst="rect">
            <a:avLst/>
          </a:prstGeom>
          <a:noFill/>
        </p:spPr>
        <p:txBody>
          <a:bodyPr wrap="square" rtlCol="0">
            <a:spAutoFit/>
          </a:bodyPr>
          <a:lstStyle/>
          <a:p>
            <a:r>
              <a:rPr lang="tr-TR" dirty="0">
                <a:solidFill>
                  <a:srgbClr val="FF0000"/>
                </a:solidFill>
              </a:rPr>
              <a:t>Çıktı:</a:t>
            </a:r>
          </a:p>
        </p:txBody>
      </p:sp>
      <p:pic>
        <p:nvPicPr>
          <p:cNvPr id="10" name="Resim 9">
            <a:extLst>
              <a:ext uri="{FF2B5EF4-FFF2-40B4-BE49-F238E27FC236}">
                <a16:creationId xmlns:a16="http://schemas.microsoft.com/office/drawing/2014/main" id="{5501916D-EDF6-71EF-CC76-C36B2745A683}"/>
              </a:ext>
            </a:extLst>
          </p:cNvPr>
          <p:cNvPicPr>
            <a:picLocks noGrp="1" noRot="1" noChangeAspect="1" noMove="1" noResize="1" noEditPoints="1" noAdjustHandles="1" noChangeArrowheads="1" noChangeShapeType="1" noCrop="1"/>
          </p:cNvPicPr>
          <p:nvPr/>
        </p:nvPicPr>
        <p:blipFill>
          <a:blip r:embed="rId3"/>
          <a:stretch>
            <a:fillRect/>
          </a:stretch>
        </p:blipFill>
        <p:spPr>
          <a:xfrm>
            <a:off x="2920978" y="2888702"/>
            <a:ext cx="4901652" cy="5852719"/>
          </a:xfrm>
          <a:prstGeom prst="rect">
            <a:avLst/>
          </a:prstGeom>
        </p:spPr>
      </p:pic>
      <p:pic>
        <p:nvPicPr>
          <p:cNvPr id="5" name="Resim 4">
            <a:extLst>
              <a:ext uri="{FF2B5EF4-FFF2-40B4-BE49-F238E27FC236}">
                <a16:creationId xmlns:a16="http://schemas.microsoft.com/office/drawing/2014/main" id="{7831C716-5B4A-4056-A01B-0FAD89BC361D}"/>
              </a:ext>
            </a:extLst>
          </p:cNvPr>
          <p:cNvPicPr>
            <a:picLocks noGrp="1" noRot="1" noChangeAspect="1" noMove="1" noResize="1" noEditPoints="1" noAdjustHandles="1" noChangeArrowheads="1" noChangeShapeType="1" noCrop="1"/>
          </p:cNvPicPr>
          <p:nvPr/>
        </p:nvPicPr>
        <p:blipFill>
          <a:blip r:embed="rId4"/>
          <a:stretch>
            <a:fillRect/>
          </a:stretch>
        </p:blipFill>
        <p:spPr>
          <a:xfrm>
            <a:off x="7822630" y="7450809"/>
            <a:ext cx="3281370" cy="2002191"/>
          </a:xfrm>
          <a:prstGeom prst="rect">
            <a:avLst/>
          </a:prstGeom>
          <a:ln w="28575">
            <a:solidFill>
              <a:srgbClr val="FF0000"/>
            </a:solidFill>
          </a:ln>
        </p:spPr>
      </p:pic>
      <p:sp>
        <p:nvSpPr>
          <p:cNvPr id="12" name="Dikdörtgen 11">
            <a:extLst>
              <a:ext uri="{FF2B5EF4-FFF2-40B4-BE49-F238E27FC236}">
                <a16:creationId xmlns:a16="http://schemas.microsoft.com/office/drawing/2014/main" id="{38D7F02D-187B-47F9-5C40-27BACDDB85EB}"/>
              </a:ext>
            </a:extLst>
          </p:cNvPr>
          <p:cNvSpPr>
            <a:spLocks noGrp="1" noRot="1" noMove="1" noResize="1" noEditPoints="1" noAdjustHandles="1" noChangeArrowheads="1" noChangeShapeType="1"/>
          </p:cNvSpPr>
          <p:nvPr/>
        </p:nvSpPr>
        <p:spPr>
          <a:xfrm>
            <a:off x="3429000" y="5943600"/>
            <a:ext cx="1543050" cy="88582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Dikdörtgen 12">
            <a:extLst>
              <a:ext uri="{FF2B5EF4-FFF2-40B4-BE49-F238E27FC236}">
                <a16:creationId xmlns:a16="http://schemas.microsoft.com/office/drawing/2014/main" id="{DD2983E6-A3A8-F482-5F33-FC8C2FDC7308}"/>
              </a:ext>
            </a:extLst>
          </p:cNvPr>
          <p:cNvSpPr>
            <a:spLocks noGrp="1" noRot="1" noMove="1" noResize="1" noEditPoints="1" noAdjustHandles="1" noChangeArrowheads="1" noChangeShapeType="1"/>
          </p:cNvSpPr>
          <p:nvPr/>
        </p:nvSpPr>
        <p:spPr>
          <a:xfrm>
            <a:off x="8071470" y="8070165"/>
            <a:ext cx="3032529" cy="357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Metin kutusu 13">
            <a:extLst>
              <a:ext uri="{FF2B5EF4-FFF2-40B4-BE49-F238E27FC236}">
                <a16:creationId xmlns:a16="http://schemas.microsoft.com/office/drawing/2014/main" id="{1A55661C-3ECB-6AE7-4368-EA26ECAD0BEA}"/>
              </a:ext>
            </a:extLst>
          </p:cNvPr>
          <p:cNvSpPr txBox="1">
            <a:spLocks noGrp="1" noRot="1" noMove="1" noResize="1" noEditPoints="1" noAdjustHandles="1" noChangeArrowheads="1" noChangeShapeType="1"/>
          </p:cNvSpPr>
          <p:nvPr/>
        </p:nvSpPr>
        <p:spPr>
          <a:xfrm>
            <a:off x="7958139" y="8058021"/>
            <a:ext cx="2151676" cy="369332"/>
          </a:xfrm>
          <a:prstGeom prst="rect">
            <a:avLst/>
          </a:prstGeom>
          <a:noFill/>
        </p:spPr>
        <p:txBody>
          <a:bodyPr wrap="square" rtlCol="0">
            <a:spAutoFit/>
          </a:bodyPr>
          <a:lstStyle/>
          <a:p>
            <a:r>
              <a:rPr lang="tr-TR" dirty="0">
                <a:solidFill>
                  <a:srgbClr val="FF0000"/>
                </a:solidFill>
              </a:rPr>
              <a:t>Çıktı:</a:t>
            </a:r>
          </a:p>
        </p:txBody>
      </p:sp>
    </p:spTree>
    <p:extLst>
      <p:ext uri="{BB962C8B-B14F-4D97-AF65-F5344CB8AC3E}">
        <p14:creationId xmlns:p14="http://schemas.microsoft.com/office/powerpoint/2010/main" val="268553866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9E7AF9BC-AFEE-3201-908C-4D1C4867E0AE}"/>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B38828CF-F5DE-7805-8CF6-3AC25A4A6A19}"/>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51B2D42-EE12-D1A9-ACBF-A1D86822A33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CE5441DF-528E-3BFD-C7CC-E84D3073035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1.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DEVRELERE GİRİŞ</a:t>
            </a:r>
          </a:p>
        </p:txBody>
      </p:sp>
      <p:sp>
        <p:nvSpPr>
          <p:cNvPr id="16" name="Metin kutusu 15">
            <a:extLst>
              <a:ext uri="{FF2B5EF4-FFF2-40B4-BE49-F238E27FC236}">
                <a16:creationId xmlns:a16="http://schemas.microsoft.com/office/drawing/2014/main" id="{6DA9ACDB-FF7C-F044-F035-1CC5E937353B}"/>
              </a:ext>
            </a:extLst>
          </p:cNvPr>
          <p:cNvSpPr txBox="1"/>
          <p:nvPr/>
        </p:nvSpPr>
        <p:spPr>
          <a:xfrm>
            <a:off x="2849792" y="1393051"/>
            <a:ext cx="5854370" cy="461665"/>
          </a:xfrm>
          <a:prstGeom prst="rect">
            <a:avLst/>
          </a:prstGeom>
          <a:noFill/>
        </p:spPr>
        <p:txBody>
          <a:bodyPr wrap="square" rtlCol="0">
            <a:spAutoFit/>
          </a:bodyPr>
          <a:lstStyle/>
          <a:p>
            <a:r>
              <a:rPr lang="tr-TR" sz="2400" b="1" dirty="0">
                <a:solidFill>
                  <a:schemeClr val="accent6">
                    <a:lumMod val="50000"/>
                  </a:schemeClr>
                </a:solidFill>
              </a:rPr>
              <a:t>b. </a:t>
            </a:r>
            <a:r>
              <a:rPr lang="tr-TR" sz="2400" dirty="0">
                <a:solidFill>
                  <a:schemeClr val="accent2">
                    <a:lumMod val="75000"/>
                  </a:schemeClr>
                </a:solidFill>
              </a:rPr>
              <a:t>Temel Elektrik Kavramları</a:t>
            </a:r>
          </a:p>
        </p:txBody>
      </p:sp>
      <p:sp>
        <p:nvSpPr>
          <p:cNvPr id="2" name="Metin kutusu 1">
            <a:extLst>
              <a:ext uri="{FF2B5EF4-FFF2-40B4-BE49-F238E27FC236}">
                <a16:creationId xmlns:a16="http://schemas.microsoft.com/office/drawing/2014/main" id="{0B84C53E-0BB9-688A-BD1A-F53FC868154E}"/>
              </a:ext>
            </a:extLst>
          </p:cNvPr>
          <p:cNvSpPr txBox="1"/>
          <p:nvPr/>
        </p:nvSpPr>
        <p:spPr>
          <a:xfrm>
            <a:off x="2849792" y="1990093"/>
            <a:ext cx="8271456" cy="3139321"/>
          </a:xfrm>
          <a:prstGeom prst="rect">
            <a:avLst/>
          </a:prstGeom>
          <a:noFill/>
        </p:spPr>
        <p:txBody>
          <a:bodyPr wrap="square" rtlCol="0">
            <a:spAutoFit/>
          </a:bodyPr>
          <a:lstStyle/>
          <a:p>
            <a:r>
              <a:rPr lang="tr-TR" dirty="0">
                <a:solidFill>
                  <a:srgbClr val="FF0000"/>
                </a:solidFill>
              </a:rPr>
              <a:t>Not: </a:t>
            </a:r>
            <a:r>
              <a:rPr lang="tr-TR" dirty="0"/>
              <a:t>Elektrik: Akım’ın akış yönüne göre ikiye ayrılır;</a:t>
            </a:r>
          </a:p>
          <a:p>
            <a:endParaRPr lang="tr-TR" dirty="0">
              <a:solidFill>
                <a:srgbClr val="D07C00"/>
              </a:solidFill>
            </a:endParaRPr>
          </a:p>
          <a:p>
            <a:r>
              <a:rPr lang="tr-TR" dirty="0">
                <a:solidFill>
                  <a:srgbClr val="D07C00"/>
                </a:solidFill>
              </a:rPr>
              <a:t>1-) </a:t>
            </a:r>
            <a:r>
              <a:rPr lang="tr-TR" dirty="0" err="1">
                <a:solidFill>
                  <a:srgbClr val="D07C00"/>
                </a:solidFill>
              </a:rPr>
              <a:t>Dc</a:t>
            </a:r>
            <a:r>
              <a:rPr lang="tr-TR" dirty="0">
                <a:solidFill>
                  <a:srgbClr val="D07C00"/>
                </a:solidFill>
              </a:rPr>
              <a:t>(Düz akımlı) Voltaj Elektrik: </a:t>
            </a:r>
            <a:r>
              <a:rPr lang="tr-TR" dirty="0"/>
              <a:t>Akımın tek bir yönde ve sabit voltajda aktığı Elektrik Akım şeklidir.</a:t>
            </a:r>
          </a:p>
          <a:p>
            <a:r>
              <a:rPr lang="tr-TR" dirty="0" err="1"/>
              <a:t>Dc</a:t>
            </a:r>
            <a:r>
              <a:rPr lang="tr-TR" dirty="0"/>
              <a:t> akım kaynağına: </a:t>
            </a:r>
            <a:r>
              <a:rPr lang="tr-TR" b="1" dirty="0"/>
              <a:t>pil</a:t>
            </a:r>
            <a:r>
              <a:rPr lang="tr-TR" dirty="0"/>
              <a:t> ve </a:t>
            </a:r>
            <a:r>
              <a:rPr lang="tr-TR" dirty="0" err="1"/>
              <a:t>Ac’yi</a:t>
            </a:r>
            <a:r>
              <a:rPr lang="tr-TR" dirty="0"/>
              <a:t> </a:t>
            </a:r>
            <a:r>
              <a:rPr lang="tr-TR" dirty="0" err="1"/>
              <a:t>Dc’ye</a:t>
            </a:r>
            <a:r>
              <a:rPr lang="tr-TR" dirty="0"/>
              <a:t> dönüştüren </a:t>
            </a:r>
            <a:r>
              <a:rPr lang="tr-TR" b="1" dirty="0"/>
              <a:t>adaptör</a:t>
            </a:r>
            <a:r>
              <a:rPr lang="tr-TR" dirty="0"/>
              <a:t>ler örnek olarak verilebilir.</a:t>
            </a:r>
          </a:p>
          <a:p>
            <a:endParaRPr lang="tr-TR" dirty="0"/>
          </a:p>
          <a:p>
            <a:endParaRPr lang="tr-TR" dirty="0"/>
          </a:p>
          <a:p>
            <a:r>
              <a:rPr lang="tr-TR" dirty="0">
                <a:solidFill>
                  <a:srgbClr val="D07C00"/>
                </a:solidFill>
              </a:rPr>
              <a:t>2-)AC(Alternatif Akımlı) Voltaj Elektrik: </a:t>
            </a:r>
            <a:r>
              <a:rPr lang="tr-TR" dirty="0"/>
              <a:t>Akım yönünün </a:t>
            </a:r>
            <a:r>
              <a:rPr lang="tr-TR" b="1" dirty="0"/>
              <a:t>sürekli yön değiştirdiği </a:t>
            </a:r>
            <a:r>
              <a:rPr lang="tr-TR" dirty="0"/>
              <a:t>Elektrik Akım şeklidir. </a:t>
            </a:r>
          </a:p>
          <a:p>
            <a:r>
              <a:rPr lang="tr-TR" dirty="0"/>
              <a:t>Evdeki 220v’luk prizler AC Akımda Elektrik sağlamaktadır.</a:t>
            </a:r>
          </a:p>
        </p:txBody>
      </p:sp>
      <p:pic>
        <p:nvPicPr>
          <p:cNvPr id="5" name="Resim 4" descr="çizgi, metin, öykü gelişim çizgisi; kumpas; grafiğini çıkarma, diyagram içeren bir resim&#10;&#10;Yapay zeka tarafından oluşturulan içerik yanlış olabilir.">
            <a:extLst>
              <a:ext uri="{FF2B5EF4-FFF2-40B4-BE49-F238E27FC236}">
                <a16:creationId xmlns:a16="http://schemas.microsoft.com/office/drawing/2014/main" id="{D442AC8A-FF3C-BE0C-F0FA-5532715C3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975" y="5264791"/>
            <a:ext cx="8020050" cy="2266950"/>
          </a:xfrm>
          <a:prstGeom prst="rect">
            <a:avLst/>
          </a:prstGeom>
        </p:spPr>
      </p:pic>
    </p:spTree>
    <p:extLst>
      <p:ext uri="{BB962C8B-B14F-4D97-AF65-F5344CB8AC3E}">
        <p14:creationId xmlns:p14="http://schemas.microsoft.com/office/powerpoint/2010/main" val="3228279291"/>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6CC4D9C2-209D-A9B5-0950-E61613B44D81}"/>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A8FD70F8-FEDE-FF31-5D1F-0529B91254C2}"/>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9168E0A-6CAE-371B-D40B-71FAE0E6C80D}"/>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8F3ADC3-4E9D-E507-3E80-AEBFA47D8D5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84FC4E0-65FA-AA9C-11F8-8F0FD1C1BE65}"/>
              </a:ext>
            </a:extLst>
          </p:cNvPr>
          <p:cNvSpPr txBox="1"/>
          <p:nvPr/>
        </p:nvSpPr>
        <p:spPr>
          <a:xfrm>
            <a:off x="2849792" y="1393051"/>
            <a:ext cx="76658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(DÖNGÜ KIRICI(</a:t>
            </a:r>
            <a:r>
              <a:rPr kumimoji="0" lang="tr-TR" sz="2400" b="0" i="0" u="none" strike="noStrike" kern="1200" cap="none" spc="0" normalizeH="0" baseline="0" noProof="0" dirty="0">
                <a:ln>
                  <a:noFill/>
                </a:ln>
                <a:solidFill>
                  <a:srgbClr val="3366FF"/>
                </a:solidFill>
                <a:effectLst/>
                <a:uLnTx/>
                <a:uFillTx/>
                <a:latin typeface="Aptos" panose="02110004020202020204"/>
                <a:ea typeface="+mn-ea"/>
                <a:cs typeface="+mn-cs"/>
              </a:rPr>
              <a:t>break</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19B5448A-2683-99EE-88C0-EF863521BF93}"/>
              </a:ext>
            </a:extLst>
          </p:cNvPr>
          <p:cNvSpPr txBox="1"/>
          <p:nvPr/>
        </p:nvSpPr>
        <p:spPr>
          <a:xfrm>
            <a:off x="3256986" y="2140075"/>
            <a:ext cx="6812990" cy="428835"/>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rPr>
              <a:t>Döngü Kırıcı Örnek Kullanımı: (</a:t>
            </a:r>
            <a:r>
              <a:rPr kumimoji="0" lang="tr-TR" sz="2000" b="0" i="0" u="none" strike="noStrike" kern="100" cap="none" spc="0" normalizeH="0" baseline="0" noProof="0" dirty="0" err="1">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rPr>
              <a:t>for</a:t>
            </a:r>
            <a:r>
              <a:rPr kumimoji="0" lang="tr-TR" sz="2000" b="0" i="0" u="none" strike="noStrike" kern="100" cap="none" spc="0" normalizeH="0" baseline="0" noProof="0" dirty="0">
                <a:ln>
                  <a:noFill/>
                </a:ln>
                <a:solidFill>
                  <a:srgbClr val="7030A0"/>
                </a:solidFill>
                <a:effectLst/>
                <a:uLnTx/>
                <a:uFillTx/>
                <a:latin typeface="Aptos" panose="020B0004020202020204" pitchFamily="34" charset="0"/>
                <a:ea typeface="Aptos" panose="020B0004020202020204" pitchFamily="34" charset="0"/>
                <a:cs typeface="Times New Roman" panose="02020603050405020304" pitchFamily="18" charset="0"/>
              </a:rPr>
              <a:t> için)</a:t>
            </a:r>
          </a:p>
        </p:txBody>
      </p:sp>
      <p:sp>
        <p:nvSpPr>
          <p:cNvPr id="6" name="Dikdörtgen 5">
            <a:extLst>
              <a:ext uri="{FF2B5EF4-FFF2-40B4-BE49-F238E27FC236}">
                <a16:creationId xmlns:a16="http://schemas.microsoft.com/office/drawing/2014/main" id="{FC9F53A4-88AA-0E97-4B48-EE27D0659E92}"/>
              </a:ext>
            </a:extLst>
          </p:cNvPr>
          <p:cNvSpPr>
            <a:spLocks noGrp="1" noRot="1" noMove="1" noResize="1" noEditPoints="1" noAdjustHandles="1" noChangeArrowheads="1" noChangeShapeType="1"/>
          </p:cNvSpPr>
          <p:nvPr/>
        </p:nvSpPr>
        <p:spPr>
          <a:xfrm>
            <a:off x="8086725" y="7972425"/>
            <a:ext cx="3017275" cy="540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Metin kutusu 6">
            <a:extLst>
              <a:ext uri="{FF2B5EF4-FFF2-40B4-BE49-F238E27FC236}">
                <a16:creationId xmlns:a16="http://schemas.microsoft.com/office/drawing/2014/main" id="{9CE2A990-1391-3380-4C51-3B278B3510D3}"/>
              </a:ext>
            </a:extLst>
          </p:cNvPr>
          <p:cNvSpPr txBox="1">
            <a:spLocks noGrp="1" noRot="1" noMove="1" noResize="1" noEditPoints="1" noAdjustHandles="1" noChangeArrowheads="1" noChangeShapeType="1"/>
          </p:cNvSpPr>
          <p:nvPr/>
        </p:nvSpPr>
        <p:spPr>
          <a:xfrm>
            <a:off x="7958139" y="8058021"/>
            <a:ext cx="75723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Çıktı:</a:t>
            </a:r>
          </a:p>
        </p:txBody>
      </p:sp>
      <p:pic>
        <p:nvPicPr>
          <p:cNvPr id="4" name="Resim 3">
            <a:extLst>
              <a:ext uri="{FF2B5EF4-FFF2-40B4-BE49-F238E27FC236}">
                <a16:creationId xmlns:a16="http://schemas.microsoft.com/office/drawing/2014/main" id="{D5B4F889-10B0-385C-3939-7A6E9C5919B4}"/>
              </a:ext>
            </a:extLst>
          </p:cNvPr>
          <p:cNvPicPr>
            <a:picLocks noGrp="1" noRot="1" noChangeAspect="1" noMove="1" noResize="1" noEditPoints="1" noAdjustHandles="1" noChangeArrowheads="1" noChangeShapeType="1" noCrop="1"/>
          </p:cNvPicPr>
          <p:nvPr/>
        </p:nvPicPr>
        <p:blipFill>
          <a:blip r:embed="rId3"/>
          <a:stretch>
            <a:fillRect/>
          </a:stretch>
        </p:blipFill>
        <p:spPr>
          <a:xfrm>
            <a:off x="2316058" y="2854269"/>
            <a:ext cx="5494716" cy="5446769"/>
          </a:xfrm>
          <a:prstGeom prst="rect">
            <a:avLst/>
          </a:prstGeom>
        </p:spPr>
      </p:pic>
      <p:sp>
        <p:nvSpPr>
          <p:cNvPr id="12" name="Dikdörtgen 11">
            <a:extLst>
              <a:ext uri="{FF2B5EF4-FFF2-40B4-BE49-F238E27FC236}">
                <a16:creationId xmlns:a16="http://schemas.microsoft.com/office/drawing/2014/main" id="{4F4AB710-2A5A-B728-E808-72D5C3317E8D}"/>
              </a:ext>
            </a:extLst>
          </p:cNvPr>
          <p:cNvSpPr>
            <a:spLocks noGrp="1" noRot="1" noMove="1" noResize="1" noEditPoints="1" noAdjustHandles="1" noChangeArrowheads="1" noChangeShapeType="1"/>
          </p:cNvSpPr>
          <p:nvPr/>
        </p:nvSpPr>
        <p:spPr>
          <a:xfrm>
            <a:off x="2949628" y="5405120"/>
            <a:ext cx="1679346" cy="96710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Resim 4">
            <a:extLst>
              <a:ext uri="{FF2B5EF4-FFF2-40B4-BE49-F238E27FC236}">
                <a16:creationId xmlns:a16="http://schemas.microsoft.com/office/drawing/2014/main" id="{C3AB6EAD-61FE-0A6E-218E-F6FAD51E3EE3}"/>
              </a:ext>
            </a:extLst>
          </p:cNvPr>
          <p:cNvPicPr>
            <a:picLocks noGrp="1" noRot="1" noChangeAspect="1" noMove="1" noResize="1" noEditPoints="1" noAdjustHandles="1" noChangeArrowheads="1" noChangeShapeType="1" noCrop="1"/>
          </p:cNvPicPr>
          <p:nvPr/>
        </p:nvPicPr>
        <p:blipFill>
          <a:blip r:embed="rId4"/>
          <a:stretch>
            <a:fillRect/>
          </a:stretch>
        </p:blipFill>
        <p:spPr>
          <a:xfrm>
            <a:off x="7822630" y="7450809"/>
            <a:ext cx="3281370" cy="2002191"/>
          </a:xfrm>
          <a:prstGeom prst="rect">
            <a:avLst/>
          </a:prstGeom>
          <a:ln w="28575">
            <a:solidFill>
              <a:srgbClr val="FF0000"/>
            </a:solidFill>
          </a:ln>
        </p:spPr>
      </p:pic>
      <p:sp>
        <p:nvSpPr>
          <p:cNvPr id="9" name="Dikdörtgen 8">
            <a:extLst>
              <a:ext uri="{FF2B5EF4-FFF2-40B4-BE49-F238E27FC236}">
                <a16:creationId xmlns:a16="http://schemas.microsoft.com/office/drawing/2014/main" id="{AC45528C-5A48-33B3-9F33-2614C2C651A9}"/>
              </a:ext>
            </a:extLst>
          </p:cNvPr>
          <p:cNvSpPr>
            <a:spLocks noGrp="1" noRot="1" noMove="1" noResize="1" noEditPoints="1" noAdjustHandles="1" noChangeArrowheads="1" noChangeShapeType="1"/>
          </p:cNvSpPr>
          <p:nvPr/>
        </p:nvSpPr>
        <p:spPr>
          <a:xfrm>
            <a:off x="8086724" y="8070165"/>
            <a:ext cx="3029131" cy="4427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4C7F3168-EF07-52C6-9AE3-4B9D360C04A1}"/>
              </a:ext>
            </a:extLst>
          </p:cNvPr>
          <p:cNvSpPr txBox="1">
            <a:spLocks noGrp="1" noRot="1" noMove="1" noResize="1" noEditPoints="1" noAdjustHandles="1" noChangeArrowheads="1" noChangeShapeType="1"/>
          </p:cNvSpPr>
          <p:nvPr/>
        </p:nvSpPr>
        <p:spPr>
          <a:xfrm>
            <a:off x="7973393" y="8058021"/>
            <a:ext cx="2151676" cy="369332"/>
          </a:xfrm>
          <a:prstGeom prst="rect">
            <a:avLst/>
          </a:prstGeom>
          <a:noFill/>
        </p:spPr>
        <p:txBody>
          <a:bodyPr wrap="square" rtlCol="0">
            <a:spAutoFit/>
          </a:bodyPr>
          <a:lstStyle/>
          <a:p>
            <a:r>
              <a:rPr lang="tr-TR" dirty="0">
                <a:solidFill>
                  <a:srgbClr val="FF0000"/>
                </a:solidFill>
              </a:rPr>
              <a:t>Çıktı:</a:t>
            </a:r>
          </a:p>
        </p:txBody>
      </p:sp>
    </p:spTree>
    <p:extLst>
      <p:ext uri="{BB962C8B-B14F-4D97-AF65-F5344CB8AC3E}">
        <p14:creationId xmlns:p14="http://schemas.microsoft.com/office/powerpoint/2010/main" val="2200540797"/>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50DB0DF-B606-DFD0-7598-E08095D3977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4D992BC6-C8CF-558E-8044-B890405964DB}"/>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80F21CE-95AA-E583-F587-DB0AC413819A}"/>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780D0A13-0627-6B85-3EAA-AEF043C75870}"/>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F999424C-3D08-7ACF-93B0-9464E1528CBB}"/>
              </a:ext>
            </a:extLst>
          </p:cNvPr>
          <p:cNvSpPr txBox="1"/>
          <p:nvPr/>
        </p:nvSpPr>
        <p:spPr>
          <a:xfrm>
            <a:off x="2849792" y="1393051"/>
            <a:ext cx="76658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a:t>
            </a:r>
            <a:r>
              <a:rPr lang="tr-TR" sz="2400" dirty="0">
                <a:solidFill>
                  <a:srgbClr val="E97132">
                    <a:lumMod val="75000"/>
                  </a:srgbClr>
                </a:solidFill>
                <a:latin typeface="Aptos" panose="02110004020202020204"/>
              </a:rPr>
              <a:t>KARAR YAPILARI (</a:t>
            </a:r>
            <a:r>
              <a:rPr lang="tr-TR" sz="2400" dirty="0" err="1">
                <a:solidFill>
                  <a:srgbClr val="3366FF"/>
                </a:solidFill>
                <a:latin typeface="Aptos" panose="02110004020202020204"/>
              </a:rPr>
              <a:t>switch</a:t>
            </a:r>
            <a:r>
              <a:rPr lang="tr-TR" sz="2400" dirty="0">
                <a:solidFill>
                  <a:srgbClr val="3366FF"/>
                </a:solidFill>
                <a:latin typeface="Aptos" panose="02110004020202020204"/>
              </a:rPr>
              <a:t> – </a:t>
            </a:r>
            <a:r>
              <a:rPr lang="tr-TR" sz="2400" dirty="0" err="1">
                <a:solidFill>
                  <a:srgbClr val="3366FF"/>
                </a:solidFill>
                <a:latin typeface="Aptos" panose="02110004020202020204"/>
              </a:rPr>
              <a:t>case</a:t>
            </a:r>
            <a:r>
              <a:rPr lang="tr-TR" sz="2400" dirty="0">
                <a:solidFill>
                  <a:srgbClr val="E97132">
                    <a:lumMod val="75000"/>
                  </a:srgbClr>
                </a:solidFill>
                <a:latin typeface="Aptos" panose="02110004020202020204"/>
              </a:rPr>
              <a:t>)</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54261232-8AD6-3B8E-5447-9BB52D4E2124}"/>
              </a:ext>
            </a:extLst>
          </p:cNvPr>
          <p:cNvSpPr txBox="1"/>
          <p:nvPr/>
        </p:nvSpPr>
        <p:spPr>
          <a:xfrm>
            <a:off x="3256986" y="2140075"/>
            <a:ext cx="6812990" cy="1695849"/>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Karar Yapısı Nedir?</a:t>
            </a:r>
          </a:p>
          <a:p>
            <a:pPr marL="0" marR="0" lvl="0" indent="0" algn="l" defTabSz="457200" rtl="0" eaLnBrk="1" fontAlgn="auto" latinLnBrk="0" hangingPunct="1">
              <a:lnSpc>
                <a:spcPct val="115000"/>
              </a:lnSpc>
              <a:spcBef>
                <a:spcPts val="0"/>
              </a:spcBef>
              <a:spcAft>
                <a:spcPts val="800"/>
              </a:spcAft>
              <a:buClrTx/>
              <a:buSzTx/>
              <a:buFontTx/>
              <a:buNone/>
              <a:tabLst/>
              <a:defRPr/>
            </a:pPr>
            <a:r>
              <a:rPr lang="tr-TR" sz="2000" kern="100" dirty="0">
                <a:solidFill>
                  <a:srgbClr val="FF0000"/>
                </a:solidFill>
                <a:latin typeface="Aptos" panose="020B0004020202020204" pitchFamily="34" charset="0"/>
                <a:ea typeface="Aptos" panose="020B0004020202020204" pitchFamily="34" charset="0"/>
                <a:cs typeface="Times New Roman" panose="02020603050405020304" pitchFamily="18" charset="0"/>
              </a:rPr>
              <a:t>	</a:t>
            </a:r>
            <a:r>
              <a:rPr lang="tr-TR" sz="2000" kern="100" dirty="0">
                <a:latin typeface="Aptos" panose="020B0004020202020204" pitchFamily="34" charset="0"/>
                <a:ea typeface="Aptos" panose="020B0004020202020204" pitchFamily="34" charset="0"/>
                <a:cs typeface="Times New Roman" panose="02020603050405020304" pitchFamily="18" charset="0"/>
              </a:rPr>
              <a:t>Karar yapısı: Farklı koşullarda farklı farklı işlemler yaptırmamıza olanak veren algoritmalardır. </a:t>
            </a:r>
            <a:endPar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800"/>
              </a:spcAft>
              <a:buClrTx/>
              <a:buSzTx/>
              <a:buFontTx/>
              <a:buNone/>
              <a:tabLst/>
              <a:defRPr/>
            </a:pP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	Örneğin;</a:t>
            </a:r>
            <a:endPar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pic>
        <p:nvPicPr>
          <p:cNvPr id="4" name="Resim 3">
            <a:extLst>
              <a:ext uri="{FF2B5EF4-FFF2-40B4-BE49-F238E27FC236}">
                <a16:creationId xmlns:a16="http://schemas.microsoft.com/office/drawing/2014/main" id="{469CBE35-A6CD-6BDB-C65D-0810A953A7A5}"/>
              </a:ext>
            </a:extLst>
          </p:cNvPr>
          <p:cNvPicPr>
            <a:picLocks noChangeAspect="1"/>
          </p:cNvPicPr>
          <p:nvPr/>
        </p:nvPicPr>
        <p:blipFill>
          <a:blip r:embed="rId3"/>
          <a:stretch>
            <a:fillRect/>
          </a:stretch>
        </p:blipFill>
        <p:spPr>
          <a:xfrm>
            <a:off x="4958056" y="4573052"/>
            <a:ext cx="3291888" cy="3939897"/>
          </a:xfrm>
          <a:prstGeom prst="rect">
            <a:avLst/>
          </a:prstGeom>
        </p:spPr>
      </p:pic>
    </p:spTree>
    <p:extLst>
      <p:ext uri="{BB962C8B-B14F-4D97-AF65-F5344CB8AC3E}">
        <p14:creationId xmlns:p14="http://schemas.microsoft.com/office/powerpoint/2010/main" val="2604253387"/>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C9A8FF53-6972-46B3-9F66-F928D759A2C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D33D9B80-4E28-1537-3D26-FC417196AF8F}"/>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D633BB83-D792-7496-1B49-F7115BCB2AEE}"/>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EB665391-6CCB-9B15-8326-6CF02A34F1F5}"/>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AC3FF51B-28FC-10B2-915F-43CB085473FB}"/>
              </a:ext>
            </a:extLst>
          </p:cNvPr>
          <p:cNvSpPr txBox="1"/>
          <p:nvPr/>
        </p:nvSpPr>
        <p:spPr>
          <a:xfrm>
            <a:off x="2849792" y="1393051"/>
            <a:ext cx="76658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(KARAR YAPILARI (</a:t>
            </a:r>
            <a:r>
              <a:rPr kumimoji="0" lang="tr-TR" sz="2400" b="0" i="0" u="none" strike="noStrike" kern="1200" cap="none" spc="0" normalizeH="0" baseline="0" noProof="0" dirty="0" err="1">
                <a:ln>
                  <a:noFill/>
                </a:ln>
                <a:solidFill>
                  <a:srgbClr val="3366FF"/>
                </a:solidFill>
                <a:effectLst/>
                <a:uLnTx/>
                <a:uFillTx/>
                <a:latin typeface="Aptos" panose="02110004020202020204"/>
                <a:ea typeface="+mn-ea"/>
                <a:cs typeface="+mn-cs"/>
              </a:rPr>
              <a:t>switch</a:t>
            </a:r>
            <a:r>
              <a:rPr kumimoji="0" lang="tr-TR" sz="2400" b="0" i="0" u="none" strike="noStrike" kern="1200" cap="none" spc="0" normalizeH="0" baseline="0" noProof="0" dirty="0">
                <a:ln>
                  <a:noFill/>
                </a:ln>
                <a:solidFill>
                  <a:srgbClr val="3366FF"/>
                </a:solidFill>
                <a:effectLst/>
                <a:uLnTx/>
                <a:uFillTx/>
                <a:latin typeface="Aptos" panose="02110004020202020204"/>
                <a:ea typeface="+mn-ea"/>
                <a:cs typeface="+mn-cs"/>
              </a:rPr>
              <a:t> – </a:t>
            </a:r>
            <a:r>
              <a:rPr kumimoji="0" lang="tr-TR" sz="2400" b="0" i="0" u="none" strike="noStrike" kern="1200" cap="none" spc="0" normalizeH="0" baseline="0" noProof="0" dirty="0" err="1">
                <a:ln>
                  <a:noFill/>
                </a:ln>
                <a:solidFill>
                  <a:srgbClr val="3366FF"/>
                </a:solidFill>
                <a:effectLst/>
                <a:uLnTx/>
                <a:uFillTx/>
                <a:latin typeface="Aptos" panose="02110004020202020204"/>
                <a:ea typeface="+mn-ea"/>
                <a:cs typeface="+mn-cs"/>
              </a:rPr>
              <a:t>case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06EBD5D3-5858-BF19-2A82-E0B17E5A4896}"/>
              </a:ext>
            </a:extLst>
          </p:cNvPr>
          <p:cNvSpPr txBox="1"/>
          <p:nvPr/>
        </p:nvSpPr>
        <p:spPr>
          <a:xfrm>
            <a:off x="3256986" y="2140075"/>
            <a:ext cx="6812990" cy="2403735"/>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Karar Yapısı Nedir?</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Karar yapılarını </a:t>
            </a: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biz </a:t>
            </a:r>
            <a:r>
              <a:rPr lang="tr-TR" sz="2000" kern="100" dirty="0" err="1">
                <a:solidFill>
                  <a:prstClr val="black"/>
                </a:solidFill>
                <a:latin typeface="Aptos" panose="020B0004020202020204" pitchFamily="34" charset="0"/>
                <a:ea typeface="Aptos" panose="020B0004020202020204" pitchFamily="34" charset="0"/>
                <a:cs typeface="Times New Roman" panose="02020603050405020304" pitchFamily="18" charset="0"/>
              </a:rPr>
              <a:t>if</a:t>
            </a: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 , else </a:t>
            </a:r>
            <a:r>
              <a:rPr lang="tr-TR" sz="2000" kern="100" dirty="0" err="1">
                <a:solidFill>
                  <a:prstClr val="black"/>
                </a:solidFill>
                <a:latin typeface="Aptos" panose="020B0004020202020204" pitchFamily="34" charset="0"/>
                <a:ea typeface="Aptos" panose="020B0004020202020204" pitchFamily="34" charset="0"/>
                <a:cs typeface="Times New Roman" panose="02020603050405020304" pitchFamily="18" charset="0"/>
              </a:rPr>
              <a:t>if</a:t>
            </a:r>
            <a:r>
              <a:rPr lang="tr-TR" sz="2000" kern="100" dirty="0">
                <a:solidFill>
                  <a:prstClr val="black"/>
                </a:solidFill>
                <a:latin typeface="Aptos" panose="020B0004020202020204" pitchFamily="34" charset="0"/>
                <a:ea typeface="Aptos" panose="020B0004020202020204" pitchFamily="34" charset="0"/>
                <a:cs typeface="Times New Roman" panose="02020603050405020304" pitchFamily="18" charset="0"/>
              </a:rPr>
              <a:t>() ve else komutlarıyla kurabilmekteyiz. Bu komutlar ile bir değişkenin farklı değerlerinde farklı komutlar çalışmasını sağlayabiliyoruz.</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Fakat </a:t>
            </a: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if</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 else </a:t>
            </a: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if</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 else komutları yerine </a:t>
            </a: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switch</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 </a:t>
            </a:r>
            <a:r>
              <a:rPr kumimoji="0" lang="tr-TR" sz="2000" b="0" i="0" u="none" strike="noStrike" kern="100" cap="none" spc="0" normalizeH="0" baseline="0" noProof="0" dirty="0" err="1">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case</a:t>
            </a: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adındaki komutları da kullanabiliriz.</a:t>
            </a:r>
            <a:endPar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endParaRPr>
          </a:p>
        </p:txBody>
      </p:sp>
      <p:pic>
        <p:nvPicPr>
          <p:cNvPr id="5" name="Resim 4">
            <a:extLst>
              <a:ext uri="{FF2B5EF4-FFF2-40B4-BE49-F238E27FC236}">
                <a16:creationId xmlns:a16="http://schemas.microsoft.com/office/drawing/2014/main" id="{61DD6333-5904-8477-7F10-76A3F69A1E7B}"/>
              </a:ext>
            </a:extLst>
          </p:cNvPr>
          <p:cNvPicPr>
            <a:picLocks noChangeAspect="1"/>
          </p:cNvPicPr>
          <p:nvPr/>
        </p:nvPicPr>
        <p:blipFill>
          <a:blip r:embed="rId3"/>
          <a:stretch>
            <a:fillRect/>
          </a:stretch>
        </p:blipFill>
        <p:spPr>
          <a:xfrm>
            <a:off x="6524854" y="4714662"/>
            <a:ext cx="2993814" cy="4567485"/>
          </a:xfrm>
          <a:prstGeom prst="rect">
            <a:avLst/>
          </a:prstGeom>
        </p:spPr>
      </p:pic>
      <p:pic>
        <p:nvPicPr>
          <p:cNvPr id="6" name="Resim 5">
            <a:extLst>
              <a:ext uri="{FF2B5EF4-FFF2-40B4-BE49-F238E27FC236}">
                <a16:creationId xmlns:a16="http://schemas.microsoft.com/office/drawing/2014/main" id="{0FA6D8CA-A684-D739-C949-CEC6E4065362}"/>
              </a:ext>
            </a:extLst>
          </p:cNvPr>
          <p:cNvPicPr>
            <a:picLocks noChangeAspect="1"/>
          </p:cNvPicPr>
          <p:nvPr/>
        </p:nvPicPr>
        <p:blipFill>
          <a:blip r:embed="rId4"/>
          <a:stretch>
            <a:fillRect/>
          </a:stretch>
        </p:blipFill>
        <p:spPr>
          <a:xfrm>
            <a:off x="2668483" y="5028455"/>
            <a:ext cx="3291888" cy="3939897"/>
          </a:xfrm>
          <a:prstGeom prst="rect">
            <a:avLst/>
          </a:prstGeom>
        </p:spPr>
      </p:pic>
    </p:spTree>
    <p:extLst>
      <p:ext uri="{BB962C8B-B14F-4D97-AF65-F5344CB8AC3E}">
        <p14:creationId xmlns:p14="http://schemas.microsoft.com/office/powerpoint/2010/main" val="3551549531"/>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3EB5E020-CFB1-03FB-36EC-F0092DD520AC}"/>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4B41497-F859-E9EE-A486-CF70D16C6E0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26AC95D8-B2F3-DCB4-73A0-60B19320D735}"/>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8AC8F006-77FC-9608-84D1-5FE2DA1F7B53}"/>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699A7FDE-6DD6-C6AD-D629-7B74D32AF911}"/>
              </a:ext>
            </a:extLst>
          </p:cNvPr>
          <p:cNvSpPr txBox="1"/>
          <p:nvPr/>
        </p:nvSpPr>
        <p:spPr>
          <a:xfrm>
            <a:off x="2849792" y="1393051"/>
            <a:ext cx="76658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(KARAR YAPILARI (</a:t>
            </a:r>
            <a:r>
              <a:rPr kumimoji="0" lang="tr-TR" sz="2400" b="0" i="0" u="none" strike="noStrike" kern="1200" cap="none" spc="0" normalizeH="0" baseline="0" noProof="0" dirty="0" err="1">
                <a:ln>
                  <a:noFill/>
                </a:ln>
                <a:solidFill>
                  <a:srgbClr val="3366FF"/>
                </a:solidFill>
                <a:effectLst/>
                <a:uLnTx/>
                <a:uFillTx/>
                <a:latin typeface="Aptos" panose="02110004020202020204"/>
                <a:ea typeface="+mn-ea"/>
                <a:cs typeface="+mn-cs"/>
              </a:rPr>
              <a:t>switch</a:t>
            </a:r>
            <a:r>
              <a:rPr kumimoji="0" lang="tr-TR" sz="2400" b="0" i="0" u="none" strike="noStrike" kern="1200" cap="none" spc="0" normalizeH="0" baseline="0" noProof="0" dirty="0">
                <a:ln>
                  <a:noFill/>
                </a:ln>
                <a:solidFill>
                  <a:srgbClr val="3366FF"/>
                </a:solidFill>
                <a:effectLst/>
                <a:uLnTx/>
                <a:uFillTx/>
                <a:latin typeface="Aptos" panose="02110004020202020204"/>
                <a:ea typeface="+mn-ea"/>
                <a:cs typeface="+mn-cs"/>
              </a:rPr>
              <a:t> – </a:t>
            </a:r>
            <a:r>
              <a:rPr kumimoji="0" lang="tr-TR" sz="2400" b="0" i="0" u="none" strike="noStrike" kern="1200" cap="none" spc="0" normalizeH="0" baseline="0" noProof="0" dirty="0" err="1">
                <a:ln>
                  <a:noFill/>
                </a:ln>
                <a:solidFill>
                  <a:srgbClr val="3366FF"/>
                </a:solidFill>
                <a:effectLst/>
                <a:uLnTx/>
                <a:uFillTx/>
                <a:latin typeface="Aptos" panose="02110004020202020204"/>
                <a:ea typeface="+mn-ea"/>
                <a:cs typeface="+mn-cs"/>
              </a:rPr>
              <a:t>case</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a:t>
            </a:r>
          </a:p>
        </p:txBody>
      </p:sp>
      <p:sp>
        <p:nvSpPr>
          <p:cNvPr id="2" name="Metin kutusu 1">
            <a:extLst>
              <a:ext uri="{FF2B5EF4-FFF2-40B4-BE49-F238E27FC236}">
                <a16:creationId xmlns:a16="http://schemas.microsoft.com/office/drawing/2014/main" id="{2E408B00-75A4-CEE7-C416-C1B362FED8C0}"/>
              </a:ext>
            </a:extLst>
          </p:cNvPr>
          <p:cNvSpPr txBox="1"/>
          <p:nvPr/>
        </p:nvSpPr>
        <p:spPr>
          <a:xfrm>
            <a:off x="3256986" y="2140075"/>
            <a:ext cx="6812990" cy="885371"/>
          </a:xfrm>
          <a:prstGeom prst="rect">
            <a:avLst/>
          </a:prstGeom>
          <a:noFill/>
        </p:spPr>
        <p:txBody>
          <a:bodyPr wrap="square" rtlCol="0">
            <a:spAutoFit/>
          </a:bodyPr>
          <a:lstStyle/>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Karar Yapısı Nedir?</a:t>
            </a:r>
          </a:p>
          <a:p>
            <a:pPr marL="0" marR="0" lvl="0" indent="0" algn="l" defTabSz="457200" rtl="0" eaLnBrk="1" fontAlgn="auto" latinLnBrk="0" hangingPunct="1">
              <a:lnSpc>
                <a:spcPct val="115000"/>
              </a:lnSpc>
              <a:spcBef>
                <a:spcPts val="0"/>
              </a:spcBef>
              <a:spcAft>
                <a:spcPts val="800"/>
              </a:spcAft>
              <a:buClrTx/>
              <a:buSzTx/>
              <a:buFontTx/>
              <a:buNone/>
              <a:tabLst/>
              <a:defRPr/>
            </a:pPr>
            <a:r>
              <a:rPr kumimoji="0" lang="tr-TR" sz="2000" b="0" i="0" u="none" strike="noStrike" kern="100" cap="none" spc="0" normalizeH="0" baseline="0" noProof="0" dirty="0">
                <a:ln>
                  <a:noFill/>
                </a:ln>
                <a:solidFill>
                  <a:srgbClr val="FF0000"/>
                </a:solidFill>
                <a:effectLst/>
                <a:uLnTx/>
                <a:uFillTx/>
                <a:latin typeface="Aptos" panose="020B0004020202020204" pitchFamily="34" charset="0"/>
                <a:ea typeface="Aptos" panose="020B0004020202020204" pitchFamily="34" charset="0"/>
                <a:cs typeface="Times New Roman" panose="02020603050405020304" pitchFamily="18" charset="0"/>
              </a:rPr>
              <a:t>	</a:t>
            </a:r>
            <a:r>
              <a:rPr kumimoji="0" lang="tr-TR" sz="2000" b="0" i="0" u="none" strike="noStrike" kern="100" cap="none" spc="0" normalizeH="0" baseline="0" noProof="0" dirty="0">
                <a:ln>
                  <a:noFill/>
                </a:ln>
                <a:solidFill>
                  <a:prstClr val="black"/>
                </a:solidFill>
                <a:effectLst/>
                <a:uLnTx/>
                <a:uFillTx/>
                <a:latin typeface="Aptos" panose="020B0004020202020204" pitchFamily="34" charset="0"/>
                <a:ea typeface="Aptos" panose="020B0004020202020204" pitchFamily="34" charset="0"/>
                <a:cs typeface="Times New Roman" panose="02020603050405020304" pitchFamily="18" charset="0"/>
              </a:rPr>
              <a:t>Aşağıdaki iki kodun birbirinden hiçbir farkı yoktur:</a:t>
            </a:r>
          </a:p>
        </p:txBody>
      </p:sp>
      <p:pic>
        <p:nvPicPr>
          <p:cNvPr id="3" name="Resim 2">
            <a:extLst>
              <a:ext uri="{FF2B5EF4-FFF2-40B4-BE49-F238E27FC236}">
                <a16:creationId xmlns:a16="http://schemas.microsoft.com/office/drawing/2014/main" id="{28262A3B-1BBB-A4CF-643D-10F936BAF4C4}"/>
              </a:ext>
            </a:extLst>
          </p:cNvPr>
          <p:cNvPicPr>
            <a:picLocks noChangeAspect="1"/>
          </p:cNvPicPr>
          <p:nvPr/>
        </p:nvPicPr>
        <p:blipFill>
          <a:blip r:embed="rId3"/>
          <a:stretch>
            <a:fillRect/>
          </a:stretch>
        </p:blipFill>
        <p:spPr>
          <a:xfrm>
            <a:off x="6467703" y="3340003"/>
            <a:ext cx="3390671" cy="5172946"/>
          </a:xfrm>
          <a:prstGeom prst="rect">
            <a:avLst/>
          </a:prstGeom>
          <a:ln w="28575">
            <a:solidFill>
              <a:srgbClr val="FF0000"/>
            </a:solidFill>
          </a:ln>
        </p:spPr>
      </p:pic>
      <p:pic>
        <p:nvPicPr>
          <p:cNvPr id="5" name="Resim 4">
            <a:extLst>
              <a:ext uri="{FF2B5EF4-FFF2-40B4-BE49-F238E27FC236}">
                <a16:creationId xmlns:a16="http://schemas.microsoft.com/office/drawing/2014/main" id="{52FE6FB8-4EC2-FBDC-237E-8CBAE3EDCAA8}"/>
              </a:ext>
            </a:extLst>
          </p:cNvPr>
          <p:cNvPicPr>
            <a:picLocks noChangeAspect="1"/>
          </p:cNvPicPr>
          <p:nvPr/>
        </p:nvPicPr>
        <p:blipFill>
          <a:blip r:embed="rId4"/>
          <a:stretch>
            <a:fillRect/>
          </a:stretch>
        </p:blipFill>
        <p:spPr>
          <a:xfrm>
            <a:off x="2611332" y="3736988"/>
            <a:ext cx="3728257" cy="4462165"/>
          </a:xfrm>
          <a:prstGeom prst="rect">
            <a:avLst/>
          </a:prstGeom>
          <a:ln w="28575">
            <a:solidFill>
              <a:srgbClr val="FF0000"/>
            </a:solidFill>
          </a:ln>
        </p:spPr>
      </p:pic>
    </p:spTree>
    <p:extLst>
      <p:ext uri="{BB962C8B-B14F-4D97-AF65-F5344CB8AC3E}">
        <p14:creationId xmlns:p14="http://schemas.microsoft.com/office/powerpoint/2010/main" val="2862643019"/>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F9DC687-B696-9B8B-3302-1EE6359D7AB7}"/>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35BBAA9F-AA9B-2E34-22E9-B7ABB86E9936}"/>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5B5E2C11-6DBB-97A5-C543-9079A941D8C2}"/>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198B3C3B-D6EC-B6FF-0C74-B2F9E9EDD2C9}"/>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31B1D425-D2EE-2C28-66F7-9EC773BFEEE1}"/>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(Fonksiyonlar)</a:t>
            </a:r>
          </a:p>
        </p:txBody>
      </p:sp>
      <p:sp>
        <p:nvSpPr>
          <p:cNvPr id="2" name="Metin kutusu 1">
            <a:extLst>
              <a:ext uri="{FF2B5EF4-FFF2-40B4-BE49-F238E27FC236}">
                <a16:creationId xmlns:a16="http://schemas.microsoft.com/office/drawing/2014/main" id="{D1260CAE-E425-6F3D-95D7-C755C0860B72}"/>
              </a:ext>
            </a:extLst>
          </p:cNvPr>
          <p:cNvSpPr txBox="1"/>
          <p:nvPr/>
        </p:nvSpPr>
        <p:spPr>
          <a:xfrm>
            <a:off x="3116401" y="1886277"/>
            <a:ext cx="6975195" cy="452431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err="1">
                <a:ln>
                  <a:noFill/>
                </a:ln>
                <a:solidFill>
                  <a:prstClr val="black"/>
                </a:solidFill>
                <a:effectLst/>
                <a:uLnTx/>
                <a:uFillTx/>
                <a:latin typeface="Aptos" panose="02110004020202020204"/>
                <a:ea typeface="+mn-ea"/>
                <a:cs typeface="+mn-cs"/>
              </a:rPr>
              <a:t>Fonksi</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yon nedir? Ne için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Deneyap kartını programlarken fonksiyonları da kullanabilmekteyiz. Fonksiyonlar, belli bir işi yapan ve gerektiğinde tekrar tekrar çağrılabilen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kod bloklarıdır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Bu bloklar sayesinde birden fazla sayıdaki komutları tek bir çatı altında toplayabilmekteyiz.</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FF0000"/>
                </a:solidFill>
                <a:effectLst/>
                <a:uLnTx/>
                <a:uFillTx/>
                <a:latin typeface="Aptos" panose="02110004020202020204"/>
                <a:ea typeface="+mn-ea"/>
                <a:cs typeface="+mn-cs"/>
              </a:rPr>
              <a:t>Not:</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1" u="none" strike="noStrike" kern="1200" cap="none" spc="0" normalizeH="0" baseline="0" noProof="0" dirty="0">
                <a:ln>
                  <a:noFill/>
                </a:ln>
                <a:solidFill>
                  <a:prstClr val="black"/>
                </a:solidFill>
                <a:effectLst/>
                <a:uLnTx/>
                <a:uFillTx/>
                <a:latin typeface="Aptos" panose="02110004020202020204"/>
                <a:ea typeface="+mn-ea"/>
                <a:cs typeface="+mn-cs"/>
              </a:rPr>
              <a:t>Fonksiyonlar aynı zamanda değer döndüren bir hesaplama komutu olarak da kullanılabilmektedir. Değer döndürme kavramı ileriki sayfalarda örneklerle birlikte anlatılacaktır.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Peki fonksiyonlar neden kullanılır?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Kod tekrarını önler.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Daha düzenli ve okunabilir kodlar yazmamızı sağlar.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Hataları bulmayı kolaylaştırır.</a:t>
            </a:r>
          </a:p>
        </p:txBody>
      </p:sp>
      <p:pic>
        <p:nvPicPr>
          <p:cNvPr id="6" name="Resim 5">
            <a:extLst>
              <a:ext uri="{FF2B5EF4-FFF2-40B4-BE49-F238E27FC236}">
                <a16:creationId xmlns:a16="http://schemas.microsoft.com/office/drawing/2014/main" id="{6F24B55D-EAC5-6216-A271-8A19E61047F8}"/>
              </a:ext>
            </a:extLst>
          </p:cNvPr>
          <p:cNvPicPr>
            <a:picLocks noChangeAspect="1"/>
          </p:cNvPicPr>
          <p:nvPr/>
        </p:nvPicPr>
        <p:blipFill>
          <a:blip r:embed="rId4"/>
          <a:stretch>
            <a:fillRect/>
          </a:stretch>
        </p:blipFill>
        <p:spPr>
          <a:xfrm>
            <a:off x="4648136" y="6696139"/>
            <a:ext cx="3911728" cy="2471501"/>
          </a:xfrm>
          <a:prstGeom prst="rect">
            <a:avLst/>
          </a:prstGeom>
        </p:spPr>
      </p:pic>
    </p:spTree>
    <p:extLst>
      <p:ext uri="{BB962C8B-B14F-4D97-AF65-F5344CB8AC3E}">
        <p14:creationId xmlns:p14="http://schemas.microsoft.com/office/powerpoint/2010/main" val="907602334"/>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7C1DCBEC-6967-1051-B7B1-353E915FC54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00288801-ADA1-A06C-0DA7-1C769877E405}"/>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F7E0B27D-0229-947C-F166-F0770BB17235}"/>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2D7D6DE9-733B-A1BD-DAD3-9065BFD4374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0C15A92F-BA49-1D9D-8E23-4690D6816CAE}"/>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(Fonksiyonlar)</a:t>
            </a:r>
          </a:p>
        </p:txBody>
      </p:sp>
      <p:sp>
        <p:nvSpPr>
          <p:cNvPr id="2" name="Metin kutusu 1">
            <a:extLst>
              <a:ext uri="{FF2B5EF4-FFF2-40B4-BE49-F238E27FC236}">
                <a16:creationId xmlns:a16="http://schemas.microsoft.com/office/drawing/2014/main" id="{9BB9A3D0-7D13-0F9A-6C1B-189710488E35}"/>
              </a:ext>
            </a:extLst>
          </p:cNvPr>
          <p:cNvSpPr txBox="1"/>
          <p:nvPr/>
        </p:nvSpPr>
        <p:spPr>
          <a:xfrm>
            <a:off x="3116401" y="1886277"/>
            <a:ext cx="6975195"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Nasıl kullanılır?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Öncelikle oluşturacağımız fonksiyona bir isim verilir.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(Örneğin: fonksiyon, toplama,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cikarma</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lediYak</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vs.)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startAt="2"/>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Daha sonra fonksiyonun türü belirtilir.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(v</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oid</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float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char</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vb.)</a:t>
            </a: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Not: </a:t>
            </a:r>
            <a:r>
              <a:rPr kumimoji="0" lang="tr-TR" sz="1800" b="0" i="1" u="none" strike="noStrike" kern="1200" cap="none" spc="0" normalizeH="0" baseline="0" noProof="0" dirty="0">
                <a:ln>
                  <a:noFill/>
                </a:ln>
                <a:solidFill>
                  <a:prstClr val="black"/>
                </a:solidFill>
                <a:effectLst/>
                <a:uLnTx/>
                <a:uFillTx/>
                <a:latin typeface="Aptos" panose="02110004020202020204"/>
                <a:ea typeface="+mn-ea"/>
                <a:cs typeface="+mn-cs"/>
              </a:rPr>
              <a:t>Fonksiyon türünün belirlenmesindeki temel sebep: Fonksiyonun hangi değeri döndüreceği ile ilgilidir. Eğer herhangi bir değer döndürülmesini istemiyorsanız: ‘</a:t>
            </a:r>
            <a:r>
              <a:rPr kumimoji="0" lang="tr-TR" sz="1800" b="0" i="1" u="none" strike="noStrike" kern="1200" cap="none" spc="0" normalizeH="0" baseline="0" noProof="0" dirty="0" err="1">
                <a:ln>
                  <a:noFill/>
                </a:ln>
                <a:solidFill>
                  <a:srgbClr val="FF0000"/>
                </a:solidFill>
                <a:effectLst/>
                <a:uLnTx/>
                <a:uFillTx/>
                <a:latin typeface="Aptos" panose="02110004020202020204"/>
                <a:ea typeface="+mn-ea"/>
                <a:cs typeface="+mn-cs"/>
              </a:rPr>
              <a:t>void</a:t>
            </a:r>
            <a:r>
              <a:rPr kumimoji="0" lang="tr-TR" sz="1800" b="0" i="1" u="none" strike="noStrike" kern="1200" cap="none" spc="0" normalizeH="0" baseline="0" noProof="0" dirty="0">
                <a:ln>
                  <a:noFill/>
                </a:ln>
                <a:solidFill>
                  <a:prstClr val="black"/>
                </a:solidFill>
                <a:effectLst/>
                <a:uLnTx/>
                <a:uFillTx/>
                <a:latin typeface="Aptos" panose="02110004020202020204"/>
                <a:ea typeface="+mn-ea"/>
                <a:cs typeface="+mn-cs"/>
              </a:rPr>
              <a:t>’ türünü seçmeniz gerekecektir.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startAt="3"/>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Fonksiyonun parametreleri belirlenir.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x,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y,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deger</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vb.)</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Not: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Parametre belirlemek zorunlu değildir. Belirlemeseniz de olur.</a:t>
            </a: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Tx/>
              <a:buAutoNum type="arabicPeriod" startAt="3"/>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6" name="Resim 5">
            <a:extLst>
              <a:ext uri="{FF2B5EF4-FFF2-40B4-BE49-F238E27FC236}">
                <a16:creationId xmlns:a16="http://schemas.microsoft.com/office/drawing/2014/main" id="{FBC811BF-EC4C-D67E-E7AA-D0F916AA1FF2}"/>
              </a:ext>
            </a:extLst>
          </p:cNvPr>
          <p:cNvPicPr>
            <a:picLocks noChangeAspect="1"/>
          </p:cNvPicPr>
          <p:nvPr/>
        </p:nvPicPr>
        <p:blipFill>
          <a:blip r:embed="rId4"/>
          <a:stretch>
            <a:fillRect/>
          </a:stretch>
        </p:blipFill>
        <p:spPr>
          <a:xfrm>
            <a:off x="4374610" y="5856595"/>
            <a:ext cx="4300487" cy="2717126"/>
          </a:xfrm>
          <a:prstGeom prst="rect">
            <a:avLst/>
          </a:prstGeom>
        </p:spPr>
      </p:pic>
    </p:spTree>
    <p:extLst>
      <p:ext uri="{BB962C8B-B14F-4D97-AF65-F5344CB8AC3E}">
        <p14:creationId xmlns:p14="http://schemas.microsoft.com/office/powerpoint/2010/main" val="486082344"/>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F5FF88DC-076D-725C-5794-C30A9EAB546B}"/>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E6652450-D111-E85B-3C09-98007838EAC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4E8D93B4-C6BF-5F8A-CDF7-304DAB61EE09}"/>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330C6920-4EE6-F441-5594-13217FA4AE6F}"/>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806367D6-E4C6-2318-6CC3-C1576768582D}"/>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(Fonksiyonlar)</a:t>
            </a:r>
          </a:p>
        </p:txBody>
      </p:sp>
      <p:sp>
        <p:nvSpPr>
          <p:cNvPr id="2" name="Metin kutusu 1">
            <a:extLst>
              <a:ext uri="{FF2B5EF4-FFF2-40B4-BE49-F238E27FC236}">
                <a16:creationId xmlns:a16="http://schemas.microsoft.com/office/drawing/2014/main" id="{49C1FBAC-33BA-4B6F-07D2-7BD1A56BCA01}"/>
              </a:ext>
            </a:extLst>
          </p:cNvPr>
          <p:cNvSpPr txBox="1"/>
          <p:nvPr/>
        </p:nvSpPr>
        <p:spPr>
          <a:xfrm>
            <a:off x="3116401" y="1886277"/>
            <a:ext cx="6975195"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Nasıl çalıştırılır?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Fonksiyonu çalıştırmak için </a:t>
            </a:r>
            <a:r>
              <a:rPr kumimoji="0" lang="tr-TR" sz="1800" b="0" i="0" u="none" strike="noStrike" kern="1200" cap="none" spc="0" normalizeH="0" baseline="0" noProof="0" dirty="0" err="1">
                <a:ln>
                  <a:noFill/>
                </a:ln>
                <a:solidFill>
                  <a:srgbClr val="D07C0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 setup(){}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içerisinde veya </a:t>
            </a:r>
            <a:r>
              <a:rPr kumimoji="0" lang="tr-TR" sz="1800" b="0" i="0" u="none" strike="noStrike" kern="1200" cap="none" spc="0" normalizeH="0" baseline="0" noProof="0" dirty="0" err="1">
                <a:ln>
                  <a:noFill/>
                </a:ln>
                <a:solidFill>
                  <a:srgbClr val="D07C00"/>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D07C00"/>
                </a:solidFill>
                <a:effectLst/>
                <a:uLnTx/>
                <a:uFillTx/>
                <a:latin typeface="Aptos" panose="02110004020202020204"/>
                <a:ea typeface="+mn-ea"/>
                <a:cs typeface="+mn-cs"/>
              </a:rPr>
              <a:t>loop</a:t>
            </a:r>
            <a:r>
              <a:rPr kumimoji="0" lang="tr-TR" sz="1800" b="0" i="0" u="none" strike="noStrike" kern="1200" cap="none" spc="0" normalizeH="0" baseline="0" noProof="0" dirty="0">
                <a:ln>
                  <a:noFill/>
                </a:ln>
                <a:solidFill>
                  <a:srgbClr val="D07C00"/>
                </a:solidFill>
                <a:effectLst/>
                <a:uLnTx/>
                <a:uFillTx/>
                <a:latin typeface="Aptos" panose="02110004020202020204"/>
                <a:ea typeface="+mn-ea"/>
                <a:cs typeface="+mn-cs"/>
              </a:rPr>
              <a: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içerisinde yazmanız yeterlidir: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4" name="Resim 3">
            <a:extLst>
              <a:ext uri="{FF2B5EF4-FFF2-40B4-BE49-F238E27FC236}">
                <a16:creationId xmlns:a16="http://schemas.microsoft.com/office/drawing/2014/main" id="{4854775B-71F5-F636-E9DF-C7CBC669EC63}"/>
              </a:ext>
            </a:extLst>
          </p:cNvPr>
          <p:cNvPicPr>
            <a:picLocks noGrp="1" noRot="1" noChangeAspect="1" noMove="1" noResize="1" noEditPoints="1" noAdjustHandles="1" noChangeArrowheads="1" noChangeShapeType="1" noCrop="1"/>
          </p:cNvPicPr>
          <p:nvPr/>
        </p:nvPicPr>
        <p:blipFill>
          <a:blip r:embed="rId4"/>
          <a:stretch>
            <a:fillRect/>
          </a:stretch>
        </p:blipFill>
        <p:spPr>
          <a:xfrm>
            <a:off x="4841970" y="3498982"/>
            <a:ext cx="3524056" cy="5838219"/>
          </a:xfrm>
          <a:prstGeom prst="rect">
            <a:avLst/>
          </a:prstGeom>
          <a:ln w="28575">
            <a:solidFill>
              <a:srgbClr val="FF0000"/>
            </a:solidFill>
          </a:ln>
        </p:spPr>
      </p:pic>
      <p:cxnSp>
        <p:nvCxnSpPr>
          <p:cNvPr id="7" name="Düz Ok Bağlayıcısı 6">
            <a:extLst>
              <a:ext uri="{FF2B5EF4-FFF2-40B4-BE49-F238E27FC236}">
                <a16:creationId xmlns:a16="http://schemas.microsoft.com/office/drawing/2014/main" id="{0E78BC81-7376-A08F-513E-5EB0F718C2E2}"/>
              </a:ext>
            </a:extLst>
          </p:cNvPr>
          <p:cNvCxnSpPr>
            <a:cxnSpLocks noGrp="1" noRot="1" noMove="1" noResize="1" noEditPoints="1" noAdjustHandles="1" noChangeArrowheads="1" noChangeShapeType="1"/>
          </p:cNvCxnSpPr>
          <p:nvPr/>
        </p:nvCxnSpPr>
        <p:spPr>
          <a:xfrm flipV="1">
            <a:off x="3414713" y="3743325"/>
            <a:ext cx="1557337" cy="154305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Metin kutusu 8">
            <a:extLst>
              <a:ext uri="{FF2B5EF4-FFF2-40B4-BE49-F238E27FC236}">
                <a16:creationId xmlns:a16="http://schemas.microsoft.com/office/drawing/2014/main" id="{4C30A8B3-3001-D490-F034-DAFC084098FF}"/>
              </a:ext>
            </a:extLst>
          </p:cNvPr>
          <p:cNvSpPr txBox="1">
            <a:spLocks noGrp="1" noRot="1" noMove="1" noResize="1" noEditPoints="1" noAdjustHandles="1" noChangeArrowheads="1" noChangeShapeType="1"/>
          </p:cNvSpPr>
          <p:nvPr/>
        </p:nvSpPr>
        <p:spPr>
          <a:xfrm>
            <a:off x="2314575" y="5346052"/>
            <a:ext cx="178122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Fonsiyonun</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türü</a:t>
            </a:r>
          </a:p>
        </p:txBody>
      </p:sp>
      <p:cxnSp>
        <p:nvCxnSpPr>
          <p:cNvPr id="10" name="Düz Ok Bağlayıcısı 9">
            <a:extLst>
              <a:ext uri="{FF2B5EF4-FFF2-40B4-BE49-F238E27FC236}">
                <a16:creationId xmlns:a16="http://schemas.microsoft.com/office/drawing/2014/main" id="{6AA19BF9-983E-1443-1075-C638767F2F34}"/>
              </a:ext>
            </a:extLst>
          </p:cNvPr>
          <p:cNvCxnSpPr>
            <a:cxnSpLocks noGrp="1" noRot="1" noMove="1" noResize="1" noEditPoints="1" noAdjustHandles="1" noChangeArrowheads="1" noChangeShapeType="1"/>
          </p:cNvCxnSpPr>
          <p:nvPr/>
        </p:nvCxnSpPr>
        <p:spPr>
          <a:xfrm flipH="1" flipV="1">
            <a:off x="6282763" y="3743325"/>
            <a:ext cx="3415274" cy="586859"/>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Metin kutusu 11">
            <a:extLst>
              <a:ext uri="{FF2B5EF4-FFF2-40B4-BE49-F238E27FC236}">
                <a16:creationId xmlns:a16="http://schemas.microsoft.com/office/drawing/2014/main" id="{4F1270BC-A4B5-0EBC-748C-8D2BB91B6E0C}"/>
              </a:ext>
            </a:extLst>
          </p:cNvPr>
          <p:cNvSpPr txBox="1">
            <a:spLocks noGrp="1" noRot="1" noMove="1" noResize="1" noEditPoints="1" noAdjustHandles="1" noChangeArrowheads="1" noChangeShapeType="1"/>
          </p:cNvSpPr>
          <p:nvPr/>
        </p:nvSpPr>
        <p:spPr>
          <a:xfrm>
            <a:off x="8930007" y="4330184"/>
            <a:ext cx="197135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srgbClr val="00B050"/>
                </a:solidFill>
                <a:effectLst/>
                <a:uLnTx/>
                <a:uFillTx/>
                <a:latin typeface="Aptos" panose="02110004020202020204"/>
                <a:ea typeface="+mn-ea"/>
                <a:cs typeface="+mn-cs"/>
              </a:rPr>
              <a:t>Fonsiyonun</a:t>
            </a:r>
            <a:r>
              <a:rPr kumimoji="0" lang="tr-TR" sz="1800" b="0" i="0" u="none" strike="noStrike" kern="1200" cap="none" spc="0" normalizeH="0" baseline="0" noProof="0" dirty="0">
                <a:ln>
                  <a:noFill/>
                </a:ln>
                <a:solidFill>
                  <a:srgbClr val="00B050"/>
                </a:solidFill>
                <a:effectLst/>
                <a:uLnTx/>
                <a:uFillTx/>
                <a:latin typeface="Aptos" panose="02110004020202020204"/>
                <a:ea typeface="+mn-ea"/>
                <a:cs typeface="+mn-cs"/>
              </a:rPr>
              <a:t> ismi</a:t>
            </a:r>
          </a:p>
        </p:txBody>
      </p:sp>
      <p:sp>
        <p:nvSpPr>
          <p:cNvPr id="18" name="Dikdörtgen 17">
            <a:extLst>
              <a:ext uri="{FF2B5EF4-FFF2-40B4-BE49-F238E27FC236}">
                <a16:creationId xmlns:a16="http://schemas.microsoft.com/office/drawing/2014/main" id="{31A94CAE-98AF-50AF-AC13-CBF6ECD9F3DB}"/>
              </a:ext>
            </a:extLst>
          </p:cNvPr>
          <p:cNvSpPr>
            <a:spLocks noGrp="1" noRot="1" noMove="1" noResize="1" noEditPoints="1" noAdjustHandles="1" noChangeArrowheads="1" noChangeShapeType="1"/>
          </p:cNvSpPr>
          <p:nvPr/>
        </p:nvSpPr>
        <p:spPr>
          <a:xfrm>
            <a:off x="4972050" y="3528060"/>
            <a:ext cx="529590" cy="23431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Dikdörtgen 18">
            <a:extLst>
              <a:ext uri="{FF2B5EF4-FFF2-40B4-BE49-F238E27FC236}">
                <a16:creationId xmlns:a16="http://schemas.microsoft.com/office/drawing/2014/main" id="{819C32C8-9477-1DFA-4077-F90814DAD8D5}"/>
              </a:ext>
            </a:extLst>
          </p:cNvPr>
          <p:cNvSpPr>
            <a:spLocks noGrp="1" noRot="1" noMove="1" noResize="1" noEditPoints="1" noAdjustHandles="1" noChangeArrowheads="1" noChangeShapeType="1"/>
          </p:cNvSpPr>
          <p:nvPr/>
        </p:nvSpPr>
        <p:spPr>
          <a:xfrm>
            <a:off x="5532120" y="3523997"/>
            <a:ext cx="1021079" cy="238378"/>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0" name="Düz Ok Bağlayıcısı 19">
            <a:extLst>
              <a:ext uri="{FF2B5EF4-FFF2-40B4-BE49-F238E27FC236}">
                <a16:creationId xmlns:a16="http://schemas.microsoft.com/office/drawing/2014/main" id="{2816AAC3-504E-8D5F-1534-1D0771AE4054}"/>
              </a:ext>
            </a:extLst>
          </p:cNvPr>
          <p:cNvCxnSpPr>
            <a:cxnSpLocks noGrp="1" noRot="1" noMove="1" noResize="1" noEditPoints="1" noAdjustHandles="1" noChangeArrowheads="1" noChangeShapeType="1"/>
          </p:cNvCxnSpPr>
          <p:nvPr/>
        </p:nvCxnSpPr>
        <p:spPr>
          <a:xfrm flipH="1">
            <a:off x="7719060" y="2514504"/>
            <a:ext cx="3527512" cy="984478"/>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1" name="Metin kutusu 20">
            <a:extLst>
              <a:ext uri="{FF2B5EF4-FFF2-40B4-BE49-F238E27FC236}">
                <a16:creationId xmlns:a16="http://schemas.microsoft.com/office/drawing/2014/main" id="{2565E590-A0BC-5C03-E817-CC4FC835CEFE}"/>
              </a:ext>
            </a:extLst>
          </p:cNvPr>
          <p:cNvSpPr txBox="1">
            <a:spLocks noGrp="1" noRot="1" noMove="1" noResize="1" noEditPoints="1" noAdjustHandles="1" noChangeArrowheads="1" noChangeShapeType="1"/>
          </p:cNvSpPr>
          <p:nvPr/>
        </p:nvSpPr>
        <p:spPr>
          <a:xfrm>
            <a:off x="10339754" y="2145172"/>
            <a:ext cx="27133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err="1">
                <a:ln>
                  <a:noFill/>
                </a:ln>
                <a:solidFill>
                  <a:srgbClr val="0070C0"/>
                </a:solidFill>
                <a:effectLst/>
                <a:uLnTx/>
                <a:uFillTx/>
                <a:latin typeface="Aptos" panose="02110004020202020204"/>
                <a:ea typeface="+mn-ea"/>
                <a:cs typeface="+mn-cs"/>
              </a:rPr>
              <a:t>Fonsiyonun</a:t>
            </a:r>
            <a:r>
              <a:rPr kumimoji="0" lang="tr-TR" sz="1800" b="0" i="0" u="none" strike="noStrike" kern="1200" cap="none" spc="0" normalizeH="0" baseline="0" noProof="0" dirty="0">
                <a:ln>
                  <a:noFill/>
                </a:ln>
                <a:solidFill>
                  <a:srgbClr val="0070C0"/>
                </a:solidFill>
                <a:effectLst/>
                <a:uLnTx/>
                <a:uFillTx/>
                <a:latin typeface="Aptos" panose="02110004020202020204"/>
                <a:ea typeface="+mn-ea"/>
                <a:cs typeface="+mn-cs"/>
              </a:rPr>
              <a:t> parametreleri</a:t>
            </a:r>
          </a:p>
        </p:txBody>
      </p:sp>
      <p:sp>
        <p:nvSpPr>
          <p:cNvPr id="24" name="Dikdörtgen 23">
            <a:extLst>
              <a:ext uri="{FF2B5EF4-FFF2-40B4-BE49-F238E27FC236}">
                <a16:creationId xmlns:a16="http://schemas.microsoft.com/office/drawing/2014/main" id="{BA34671C-5A4C-EE16-66E7-FC9E5085FB52}"/>
              </a:ext>
            </a:extLst>
          </p:cNvPr>
          <p:cNvSpPr>
            <a:spLocks noGrp="1" noRot="1" noMove="1" noResize="1" noEditPoints="1" noAdjustHandles="1" noChangeArrowheads="1" noChangeShapeType="1"/>
          </p:cNvSpPr>
          <p:nvPr/>
        </p:nvSpPr>
        <p:spPr>
          <a:xfrm>
            <a:off x="6553199" y="3523997"/>
            <a:ext cx="1544957" cy="238378"/>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srgbClr val="0070C0"/>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83865088"/>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9B0934C1-4326-039F-53E2-15CFEB57591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506F27EA-7DFE-990A-CE5B-71F79E184563}"/>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CD4DFA24-DA62-F1E6-323A-AD1C872DB520}"/>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9BA1327C-4F56-DD72-6A78-B4A7F86328ED}"/>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D8F2C5FA-7516-5A2C-809D-FBC6BB477444}"/>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(Fonksiyonlar)</a:t>
            </a:r>
          </a:p>
        </p:txBody>
      </p:sp>
      <p:sp>
        <p:nvSpPr>
          <p:cNvPr id="2" name="Metin kutusu 1">
            <a:extLst>
              <a:ext uri="{FF2B5EF4-FFF2-40B4-BE49-F238E27FC236}">
                <a16:creationId xmlns:a16="http://schemas.microsoft.com/office/drawing/2014/main" id="{F5F80230-BE0C-7D9C-76CC-6ABA662B5B33}"/>
              </a:ext>
            </a:extLst>
          </p:cNvPr>
          <p:cNvSpPr txBox="1"/>
          <p:nvPr/>
        </p:nvSpPr>
        <p:spPr>
          <a:xfrm>
            <a:off x="3116401" y="1886277"/>
            <a:ext cx="6975195"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Parametresiz Fonksiyonlar: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Parametresiz fonksiyonlar, herhangi bir değer almaya gerek kalmadan çalıştırılabilen komutlardır. Parametresiz fonksiyonlar sayesinde biz birden fazla komutu tek bir çatı altında toplayıp tekrar tekrar tek seferde kullanabilmekteyiz.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ledyak</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fonksiyonu üzerinden anlatmak istersek eğer: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5" name="Resim 4">
            <a:extLst>
              <a:ext uri="{FF2B5EF4-FFF2-40B4-BE49-F238E27FC236}">
                <a16:creationId xmlns:a16="http://schemas.microsoft.com/office/drawing/2014/main" id="{29E9ABAB-CEDF-658D-23F5-206C3950FD22}"/>
              </a:ext>
            </a:extLst>
          </p:cNvPr>
          <p:cNvPicPr>
            <a:picLocks noChangeAspect="1"/>
          </p:cNvPicPr>
          <p:nvPr/>
        </p:nvPicPr>
        <p:blipFill>
          <a:blip r:embed="rId4"/>
          <a:stretch>
            <a:fillRect/>
          </a:stretch>
        </p:blipFill>
        <p:spPr>
          <a:xfrm>
            <a:off x="3789300" y="3929101"/>
            <a:ext cx="5168963" cy="5809259"/>
          </a:xfrm>
          <a:prstGeom prst="rect">
            <a:avLst/>
          </a:prstGeom>
          <a:ln w="28575">
            <a:solidFill>
              <a:srgbClr val="FF0000"/>
            </a:solidFill>
          </a:ln>
        </p:spPr>
      </p:pic>
    </p:spTree>
    <p:extLst>
      <p:ext uri="{BB962C8B-B14F-4D97-AF65-F5344CB8AC3E}">
        <p14:creationId xmlns:p14="http://schemas.microsoft.com/office/powerpoint/2010/main" val="1673560311"/>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9AF0FC4-8AEE-01D4-3C02-155CA6779B22}"/>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C8298EEB-F1DC-9A89-E513-6AE343B7F12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1C5C8EAF-E528-1718-6920-FF19D8186E7B}"/>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AA3DE97B-4915-2C2D-2F61-753274EBEE9E}"/>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AEFCE34-D9F2-4077-B134-C7A0B8D308A9}"/>
              </a:ext>
            </a:extLst>
          </p:cNvPr>
          <p:cNvSpPr txBox="1"/>
          <p:nvPr/>
        </p:nvSpPr>
        <p:spPr>
          <a:xfrm>
            <a:off x="2849792" y="1289235"/>
            <a:ext cx="748996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Deneyap Programlama (Fonksiyonlar)</a:t>
            </a:r>
          </a:p>
        </p:txBody>
      </p:sp>
      <p:sp>
        <p:nvSpPr>
          <p:cNvPr id="2" name="Metin kutusu 1">
            <a:extLst>
              <a:ext uri="{FF2B5EF4-FFF2-40B4-BE49-F238E27FC236}">
                <a16:creationId xmlns:a16="http://schemas.microsoft.com/office/drawing/2014/main" id="{4B08CDF9-C5DB-8E06-7F2C-113E2CBA1C52}"/>
              </a:ext>
            </a:extLst>
          </p:cNvPr>
          <p:cNvSpPr txBox="1"/>
          <p:nvPr/>
        </p:nvSpPr>
        <p:spPr>
          <a:xfrm>
            <a:off x="3116401" y="1886277"/>
            <a:ext cx="6975195" cy="36933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Değer Döndüren Fonksiyonlar: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Fonsiyonlar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err="1">
                <a:ln>
                  <a:noFill/>
                </a:ln>
                <a:solidFill>
                  <a:srgbClr val="F73194"/>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türünde tanımlandıklarında değer döndürmezler demiştik. Peki türünü </a:t>
            </a:r>
            <a:r>
              <a:rPr kumimoji="0" lang="tr-TR" sz="1800" b="0" i="0" u="none" strike="noStrike" kern="1200" cap="none" spc="0" normalizeH="0" baseline="0" noProof="0" dirty="0" err="1">
                <a:ln>
                  <a:noFill/>
                </a:ln>
                <a:solidFill>
                  <a:srgbClr val="F73194"/>
                </a:solidFill>
                <a:effectLst/>
                <a:uLnTx/>
                <a:uFillTx/>
                <a:latin typeface="Aptos" panose="02110004020202020204"/>
                <a:ea typeface="+mn-ea"/>
                <a:cs typeface="+mn-cs"/>
              </a:rPr>
              <a:t>void</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yerine </a:t>
            </a:r>
            <a:r>
              <a:rPr kumimoji="0" lang="tr-TR" sz="1800" b="0" i="0" u="none" strike="noStrike" kern="1200" cap="none" spc="0" normalizeH="0" baseline="0" noProof="0" dirty="0" err="1">
                <a:ln>
                  <a:noFill/>
                </a:ln>
                <a:solidFill>
                  <a:srgbClr val="F73194"/>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ya da </a:t>
            </a:r>
            <a:r>
              <a:rPr kumimoji="0" lang="tr-TR" sz="1800" b="0" i="0" u="none" strike="noStrike" kern="1200" cap="none" spc="0" normalizeH="0" baseline="0" noProof="0" dirty="0" err="1">
                <a:ln>
                  <a:noFill/>
                </a:ln>
                <a:solidFill>
                  <a:srgbClr val="F73194"/>
                </a:solidFill>
                <a:effectLst/>
                <a:uLnTx/>
                <a:uFillTx/>
                <a:latin typeface="Aptos" panose="02110004020202020204"/>
                <a:ea typeface="+mn-ea"/>
                <a:cs typeface="+mn-cs"/>
              </a:rPr>
              <a:t>char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olarak değiştirirsek ne olur?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Değer döndüren fonksiyonlar bloklarının içerisindeki işlemleri bitirdikten sonra istediğimiz değeri döndürebilirler. Değeri döndürülecek işlem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return</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deger</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komutuyla belirlenmektedir.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Bir </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topla(</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x, </a:t>
            </a:r>
            <a:r>
              <a:rPr kumimoji="0" lang="tr-TR" sz="1800" b="0" i="0" u="none" strike="noStrike" kern="1200" cap="none" spc="0" normalizeH="0" baseline="0" noProof="0" dirty="0" err="1">
                <a:ln>
                  <a:noFill/>
                </a:ln>
                <a:solidFill>
                  <a:srgbClr val="FF0000"/>
                </a:solidFill>
                <a:effectLst/>
                <a:uLnTx/>
                <a:uFillTx/>
                <a:latin typeface="Aptos" panose="02110004020202020204"/>
                <a:ea typeface="+mn-ea"/>
                <a:cs typeface="+mn-cs"/>
              </a:rPr>
              <a:t>int</a:t>
            </a:r>
            <a:r>
              <a:rPr kumimoji="0" lang="tr-TR" sz="1800" b="0" i="0" u="none" strike="noStrike" kern="1200" cap="none" spc="0" normalizeH="0" baseline="0" noProof="0" dirty="0">
                <a:ln>
                  <a:noFill/>
                </a:ln>
                <a:solidFill>
                  <a:srgbClr val="FF0000"/>
                </a:solidFill>
                <a:effectLst/>
                <a:uLnTx/>
                <a:uFillTx/>
                <a:latin typeface="Aptos" panose="02110004020202020204"/>
                <a:ea typeface="+mn-ea"/>
                <a:cs typeface="+mn-cs"/>
              </a:rPr>
              <a:t> y)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fonksiyonu üzerinden anlatmak istersek eğer: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4" name="Resim 3">
            <a:extLst>
              <a:ext uri="{FF2B5EF4-FFF2-40B4-BE49-F238E27FC236}">
                <a16:creationId xmlns:a16="http://schemas.microsoft.com/office/drawing/2014/main" id="{C2DFC83D-D444-9B52-94A2-DDED18846EF8}"/>
              </a:ext>
            </a:extLst>
          </p:cNvPr>
          <p:cNvPicPr>
            <a:picLocks noGrp="1" noRot="1" noChangeAspect="1" noMove="1" noResize="1" noEditPoints="1" noAdjustHandles="1" noChangeArrowheads="1" noChangeShapeType="1" noCrop="1"/>
          </p:cNvPicPr>
          <p:nvPr/>
        </p:nvPicPr>
        <p:blipFill>
          <a:blip r:embed="rId4"/>
          <a:stretch>
            <a:fillRect/>
          </a:stretch>
        </p:blipFill>
        <p:spPr>
          <a:xfrm>
            <a:off x="4789534" y="4953001"/>
            <a:ext cx="3628927" cy="4500000"/>
          </a:xfrm>
          <a:prstGeom prst="rect">
            <a:avLst/>
          </a:prstGeom>
          <a:ln w="28575">
            <a:solidFill>
              <a:srgbClr val="FF0000"/>
            </a:solidFill>
          </a:ln>
        </p:spPr>
      </p:pic>
    </p:spTree>
    <p:extLst>
      <p:ext uri="{BB962C8B-B14F-4D97-AF65-F5344CB8AC3E}">
        <p14:creationId xmlns:p14="http://schemas.microsoft.com/office/powerpoint/2010/main" val="574418517"/>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a:extLst>
            <a:ext uri="{FF2B5EF4-FFF2-40B4-BE49-F238E27FC236}">
              <a16:creationId xmlns:a16="http://schemas.microsoft.com/office/drawing/2014/main" id="{D6D5249F-D144-F822-615F-FB376EEA6BBD}"/>
            </a:ext>
          </a:extLst>
        </p:cNvPr>
        <p:cNvGrpSpPr/>
        <p:nvPr/>
      </p:nvGrpSpPr>
      <p:grpSpPr>
        <a:xfrm>
          <a:off x="0" y="0"/>
          <a:ext cx="0" cy="0"/>
          <a:chOff x="0" y="0"/>
          <a:chExt cx="0" cy="0"/>
        </a:xfrm>
      </p:grpSpPr>
      <p:sp>
        <p:nvSpPr>
          <p:cNvPr id="8" name="Dikdörtgen: Katlanmış Köşe 7">
            <a:extLst>
              <a:ext uri="{FF2B5EF4-FFF2-40B4-BE49-F238E27FC236}">
                <a16:creationId xmlns:a16="http://schemas.microsoft.com/office/drawing/2014/main" id="{8E2F87F9-E82B-A28D-74CC-68B425888824}"/>
              </a:ext>
            </a:extLst>
          </p:cNvPr>
          <p:cNvSpPr>
            <a:spLocks noGrp="1" noRot="1" noMove="1" noResize="1" noEditPoints="1" noAdjustHandles="1" noChangeArrowheads="1" noChangeShapeType="1"/>
          </p:cNvSpPr>
          <p:nvPr/>
        </p:nvSpPr>
        <p:spPr>
          <a:xfrm>
            <a:off x="2104000" y="453000"/>
            <a:ext cx="9000000" cy="9000000"/>
          </a:xfrm>
          <a:prstGeom prst="foldedCorner">
            <a:avLst/>
          </a:prstGeom>
          <a:solidFill>
            <a:schemeClr val="bg2"/>
          </a:solidFill>
          <a:ln>
            <a:solidFill>
              <a:schemeClr val="tx2">
                <a:lumMod val="10000"/>
                <a:lumOff val="90000"/>
              </a:schemeClr>
            </a:solidFill>
          </a:ln>
          <a:effectLst>
            <a:outerShdw blurRad="50800" dist="292100" dir="8100000" algn="tr"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Ok: Sağ 10">
            <a:extLst>
              <a:ext uri="{FF2B5EF4-FFF2-40B4-BE49-F238E27FC236}">
                <a16:creationId xmlns:a16="http://schemas.microsoft.com/office/drawing/2014/main" id="{33F2679E-B8F4-52B0-C87F-7A50D6F207F3}"/>
              </a:ext>
            </a:extLst>
          </p:cNvPr>
          <p:cNvSpPr/>
          <p:nvPr/>
        </p:nvSpPr>
        <p:spPr>
          <a:xfrm>
            <a:off x="2849792" y="797036"/>
            <a:ext cx="814388" cy="253006"/>
          </a:xfrm>
          <a:prstGeom prst="right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tr-T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etin kutusu 14">
            <a:extLst>
              <a:ext uri="{FF2B5EF4-FFF2-40B4-BE49-F238E27FC236}">
                <a16:creationId xmlns:a16="http://schemas.microsoft.com/office/drawing/2014/main" id="{B3733019-E4A4-4A52-FC0E-1043DDD9AEEA}"/>
              </a:ext>
            </a:extLst>
          </p:cNvPr>
          <p:cNvSpPr txBox="1"/>
          <p:nvPr/>
        </p:nvSpPr>
        <p:spPr>
          <a:xfrm>
            <a:off x="3789301" y="738360"/>
            <a:ext cx="54711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724D04"/>
                </a:solidFill>
                <a:effectLst/>
                <a:uLnTx/>
                <a:uFillTx/>
                <a:latin typeface="Aptos" panose="02110004020202020204"/>
                <a:ea typeface="+mn-ea"/>
                <a:cs typeface="+mn-cs"/>
              </a:rPr>
              <a:t>2. </a:t>
            </a:r>
            <a:r>
              <a:rPr kumimoji="0" lang="tr-TR" sz="1800" b="0" i="0" u="none" strike="noStrike" kern="1200" cap="none" spc="0" normalizeH="0" baseline="0" noProof="0" dirty="0">
                <a:ln>
                  <a:noFill/>
                </a:ln>
                <a:solidFill>
                  <a:srgbClr val="724D04"/>
                </a:solidFill>
                <a:effectLst/>
                <a:uLnTx/>
                <a:uFillTx/>
                <a:latin typeface="Aptos" panose="02110004020202020204"/>
                <a:ea typeface="+mn-ea"/>
                <a:cs typeface="+mn-cs"/>
              </a:rPr>
              <a:t>ELEKTRONİK PROGRAMLAMAYA GİRİŞ</a:t>
            </a:r>
          </a:p>
        </p:txBody>
      </p:sp>
      <p:sp>
        <p:nvSpPr>
          <p:cNvPr id="16" name="Metin kutusu 15">
            <a:extLst>
              <a:ext uri="{FF2B5EF4-FFF2-40B4-BE49-F238E27FC236}">
                <a16:creationId xmlns:a16="http://schemas.microsoft.com/office/drawing/2014/main" id="{526F7385-6EF5-700C-C03A-37C36B95C248}"/>
              </a:ext>
            </a:extLst>
          </p:cNvPr>
          <p:cNvSpPr txBox="1"/>
          <p:nvPr/>
        </p:nvSpPr>
        <p:spPr>
          <a:xfrm>
            <a:off x="2849791" y="1393051"/>
            <a:ext cx="716070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err="1">
                <a:ln>
                  <a:noFill/>
                </a:ln>
                <a:solidFill>
                  <a:srgbClr val="E97132">
                    <a:lumMod val="75000"/>
                  </a:srgbClr>
                </a:solidFill>
                <a:effectLst/>
                <a:uLnTx/>
                <a:uFillTx/>
                <a:latin typeface="Aptos" panose="02110004020202020204"/>
                <a:ea typeface="+mn-ea"/>
                <a:cs typeface="+mn-cs"/>
              </a:rPr>
              <a:t>Deneyap</a:t>
            </a:r>
            <a:r>
              <a:rPr kumimoji="0" lang="tr-TR" sz="2400" b="0" i="0" u="none" strike="noStrike" kern="1200" cap="none" spc="0" normalizeH="0" baseline="0" noProof="0" dirty="0">
                <a:ln>
                  <a:noFill/>
                </a:ln>
                <a:solidFill>
                  <a:srgbClr val="E97132">
                    <a:lumMod val="75000"/>
                  </a:srgbClr>
                </a:solidFill>
                <a:effectLst/>
                <a:uLnTx/>
                <a:uFillTx/>
                <a:latin typeface="Aptos" panose="02110004020202020204"/>
                <a:ea typeface="+mn-ea"/>
                <a:cs typeface="+mn-cs"/>
              </a:rPr>
              <a:t> Programlama (Kütüphaneler):</a:t>
            </a:r>
          </a:p>
        </p:txBody>
      </p:sp>
      <p:sp>
        <p:nvSpPr>
          <p:cNvPr id="2" name="Metin kutusu 1">
            <a:extLst>
              <a:ext uri="{FF2B5EF4-FFF2-40B4-BE49-F238E27FC236}">
                <a16:creationId xmlns:a16="http://schemas.microsoft.com/office/drawing/2014/main" id="{57748785-BB2D-8C09-06ED-88A80E00FCA7}"/>
              </a:ext>
            </a:extLst>
          </p:cNvPr>
          <p:cNvSpPr txBox="1"/>
          <p:nvPr/>
        </p:nvSpPr>
        <p:spPr>
          <a:xfrm>
            <a:off x="3116402" y="2509407"/>
            <a:ext cx="6975195" cy="175432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Kütüphane nedir?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Sensörleri çalıştırmak için bir sürü komuta ihtiyacımız olmaktadır. Bu komutları bizim yerimize </a:t>
            </a:r>
            <a:r>
              <a:rPr kumimoji="0" lang="tr-TR" sz="1800" b="0" i="0" u="none" strike="noStrike" kern="1200" cap="none" spc="0" normalizeH="0" baseline="0" noProof="0" dirty="0" err="1">
                <a:ln>
                  <a:noFill/>
                </a:ln>
                <a:solidFill>
                  <a:prstClr val="black"/>
                </a:solidFill>
                <a:effectLst/>
                <a:uLnTx/>
                <a:uFillTx/>
                <a:latin typeface="Aptos" panose="02110004020202020204"/>
                <a:ea typeface="+mn-ea"/>
                <a:cs typeface="+mn-cs"/>
              </a:rPr>
              <a:t>arkaplanda</a:t>
            </a:r>
            <a:r>
              <a:rPr kumimoji="0" lang="tr-TR" sz="1800" b="0" i="0" u="none" strike="noStrike" kern="1200" cap="none" spc="0" normalizeH="0" baseline="0" noProof="0" dirty="0">
                <a:ln>
                  <a:noFill/>
                </a:ln>
                <a:solidFill>
                  <a:prstClr val="black"/>
                </a:solidFill>
                <a:effectLst/>
                <a:uLnTx/>
                <a:uFillTx/>
                <a:latin typeface="Aptos" panose="02110004020202020204"/>
                <a:ea typeface="+mn-ea"/>
                <a:cs typeface="+mn-cs"/>
              </a:rPr>
              <a:t> halleden dosyalara kütüphane demekteyiz. Kütüphanelerde; ayrıca sensörleri çalıştırmamızı sağlayan örnek kod kullanımları da bulunmaktadır. </a:t>
            </a:r>
          </a:p>
        </p:txBody>
      </p:sp>
      <p:pic>
        <p:nvPicPr>
          <p:cNvPr id="4" name="Resim 3">
            <a:extLst>
              <a:ext uri="{FF2B5EF4-FFF2-40B4-BE49-F238E27FC236}">
                <a16:creationId xmlns:a16="http://schemas.microsoft.com/office/drawing/2014/main" id="{1A9CB7F7-EA99-507F-4B80-AA132D7567BF}"/>
              </a:ext>
            </a:extLst>
          </p:cNvPr>
          <p:cNvPicPr>
            <a:picLocks noChangeAspect="1"/>
          </p:cNvPicPr>
          <p:nvPr/>
        </p:nvPicPr>
        <p:blipFill>
          <a:blip r:embed="rId3">
            <a:extLst>
              <a:ext uri="{28A0092B-C50C-407E-A947-70E740481C1C}">
                <a14:useLocalDpi xmlns:a14="http://schemas.microsoft.com/office/drawing/2010/main" val="0"/>
              </a:ext>
            </a:extLst>
          </a:blip>
          <a:srcRect r="44291" b="44735"/>
          <a:stretch/>
        </p:blipFill>
        <p:spPr>
          <a:xfrm>
            <a:off x="2395704" y="4549092"/>
            <a:ext cx="7358063" cy="3963857"/>
          </a:xfrm>
          <a:prstGeom prst="rect">
            <a:avLst/>
          </a:prstGeom>
        </p:spPr>
      </p:pic>
    </p:spTree>
    <p:extLst>
      <p:ext uri="{BB962C8B-B14F-4D97-AF65-F5344CB8AC3E}">
        <p14:creationId xmlns:p14="http://schemas.microsoft.com/office/powerpoint/2010/main" val="1717206611"/>
      </p:ext>
    </p:extLst>
  </p:cSld>
  <p:clrMapOvr>
    <a:masterClrMapping/>
  </p:clrMapOvr>
  <p:transition spd="slow">
    <p:wipe/>
  </p:transition>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eması">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2309</TotalTime>
  <Words>15681</Words>
  <Application>Microsoft Office PowerPoint</Application>
  <PresentationFormat>Özel</PresentationFormat>
  <Paragraphs>2084</Paragraphs>
  <Slides>272</Slides>
  <Notes>129</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272</vt:i4>
      </vt:variant>
    </vt:vector>
  </HeadingPairs>
  <TitlesOfParts>
    <vt:vector size="278" baseType="lpstr">
      <vt:lpstr>Aptos</vt:lpstr>
      <vt:lpstr>Aptos Display</vt:lpstr>
      <vt:lpstr>Arial</vt:lpstr>
      <vt:lpstr>Consolas</vt:lpstr>
      <vt:lpstr>Wingdings</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Ofis 365</dc:creator>
  <cp:lastModifiedBy>Ofis 365</cp:lastModifiedBy>
  <cp:revision>98</cp:revision>
  <dcterms:created xsi:type="dcterms:W3CDTF">2025-04-10T17:34:45Z</dcterms:created>
  <dcterms:modified xsi:type="dcterms:W3CDTF">2025-06-27T20:32:46Z</dcterms:modified>
</cp:coreProperties>
</file>